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10" r:id="rId1"/>
  </p:sldMasterIdLst>
  <p:notesMasterIdLst>
    <p:notesMasterId r:id="rId25"/>
  </p:notesMasterIdLst>
  <p:handoutMasterIdLst>
    <p:handoutMasterId r:id="rId26"/>
  </p:handoutMasterIdLst>
  <p:sldIdLst>
    <p:sldId id="257" r:id="rId2"/>
    <p:sldId id="329" r:id="rId3"/>
    <p:sldId id="258" r:id="rId4"/>
    <p:sldId id="302" r:id="rId5"/>
    <p:sldId id="311" r:id="rId6"/>
    <p:sldId id="312" r:id="rId7"/>
    <p:sldId id="313" r:id="rId8"/>
    <p:sldId id="316" r:id="rId9"/>
    <p:sldId id="309" r:id="rId10"/>
    <p:sldId id="314" r:id="rId11"/>
    <p:sldId id="315"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Lst>
  <p:sldSz cx="9144000" cy="6858000" type="screen4x3"/>
  <p:notesSz cx="6858000" cy="9077325"/>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59">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Owner" initials="O"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a:srgbClr val="005C00"/>
    <a:srgbClr val="660033"/>
    <a:srgbClr val="660066"/>
    <a:srgbClr val="3399FF"/>
    <a:srgbClr val="0033CC"/>
    <a:srgbClr val="336699"/>
    <a:srgbClr val="333399"/>
    <a:srgbClr val="66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780" autoAdjust="0"/>
    <p:restoredTop sz="90024" autoAdjust="0"/>
  </p:normalViewPr>
  <p:slideViewPr>
    <p:cSldViewPr>
      <p:cViewPr varScale="1">
        <p:scale>
          <a:sx n="81" d="100"/>
          <a:sy n="81" d="100"/>
        </p:scale>
        <p:origin x="128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1854" y="-96"/>
      </p:cViewPr>
      <p:guideLst>
        <p:guide orient="horz" pos="285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Rectangle 2"/>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93187" name="Rectangle 3"/>
          <p:cNvSpPr>
            <a:spLocks noGrp="1" noChangeArrowheads="1"/>
          </p:cNvSpPr>
          <p:nvPr>
            <p:ph type="dt" sz="quarter" idx="1"/>
          </p:nvPr>
        </p:nvSpPr>
        <p:spPr bwMode="auto">
          <a:xfrm>
            <a:off x="388620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93188" name="Rectangle 4"/>
          <p:cNvSpPr>
            <a:spLocks noGrp="1" noChangeArrowheads="1"/>
          </p:cNvSpPr>
          <p:nvPr>
            <p:ph type="ftr" sz="quarter" idx="2"/>
          </p:nvPr>
        </p:nvSpPr>
        <p:spPr bwMode="auto">
          <a:xfrm>
            <a:off x="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93189" name="Rectangle 5"/>
          <p:cNvSpPr>
            <a:spLocks noGrp="1" noChangeArrowheads="1"/>
          </p:cNvSpPr>
          <p:nvPr>
            <p:ph type="sldNum" sz="quarter" idx="3"/>
          </p:nvPr>
        </p:nvSpPr>
        <p:spPr bwMode="auto">
          <a:xfrm>
            <a:off x="388620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fld id="{66840A14-ECDB-4126-BF41-69D38B92B37D}" type="slidenum">
              <a:rPr lang="en-US"/>
              <a:pPr>
                <a:defRPr/>
              </a:pPr>
              <a:t>‹#›</a:t>
            </a:fld>
            <a:endParaRPr lang="en-US" dirty="0"/>
          </a:p>
        </p:txBody>
      </p:sp>
    </p:spTree>
    <p:extLst>
      <p:ext uri="{BB962C8B-B14F-4D97-AF65-F5344CB8AC3E}">
        <p14:creationId xmlns:p14="http://schemas.microsoft.com/office/powerpoint/2010/main" val="1564505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Rectangle 2"/>
          <p:cNvSpPr>
            <a:spLocks noGrp="1" noChangeArrowheads="1"/>
          </p:cNvSpPr>
          <p:nvPr>
            <p:ph type="hdr" sz="quarter"/>
          </p:nvPr>
        </p:nvSpPr>
        <p:spPr bwMode="auto">
          <a:xfrm>
            <a:off x="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79875" name="Rectangle 3"/>
          <p:cNvSpPr>
            <a:spLocks noGrp="1" noChangeArrowheads="1"/>
          </p:cNvSpPr>
          <p:nvPr>
            <p:ph type="dt" idx="1"/>
          </p:nvPr>
        </p:nvSpPr>
        <p:spPr bwMode="auto">
          <a:xfrm>
            <a:off x="3886200" y="0"/>
            <a:ext cx="2971800" cy="4540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33796" name="Rectangle 4"/>
          <p:cNvSpPr>
            <a:spLocks noGrp="1" noRot="1" noChangeAspect="1" noChangeArrowheads="1" noTextEdit="1"/>
          </p:cNvSpPr>
          <p:nvPr>
            <p:ph type="sldImg" idx="2"/>
          </p:nvPr>
        </p:nvSpPr>
        <p:spPr bwMode="auto">
          <a:xfrm>
            <a:off x="1160463" y="681038"/>
            <a:ext cx="4538662" cy="3403600"/>
          </a:xfrm>
          <a:prstGeom prst="rect">
            <a:avLst/>
          </a:prstGeom>
          <a:noFill/>
          <a:ln w="9525">
            <a:solidFill>
              <a:srgbClr val="000000"/>
            </a:solidFill>
            <a:miter lim="800000"/>
            <a:headEnd/>
            <a:tailEnd/>
          </a:ln>
        </p:spPr>
      </p:sp>
      <p:sp>
        <p:nvSpPr>
          <p:cNvPr id="79877" name="Rectangle 5"/>
          <p:cNvSpPr>
            <a:spLocks noGrp="1" noChangeArrowheads="1"/>
          </p:cNvSpPr>
          <p:nvPr>
            <p:ph type="body" sz="quarter" idx="3"/>
          </p:nvPr>
        </p:nvSpPr>
        <p:spPr bwMode="auto">
          <a:xfrm>
            <a:off x="914400" y="4311650"/>
            <a:ext cx="5029200" cy="4084638"/>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79878" name="Rectangle 6"/>
          <p:cNvSpPr>
            <a:spLocks noGrp="1" noChangeArrowheads="1"/>
          </p:cNvSpPr>
          <p:nvPr>
            <p:ph type="ftr" sz="quarter" idx="4"/>
          </p:nvPr>
        </p:nvSpPr>
        <p:spPr bwMode="auto">
          <a:xfrm>
            <a:off x="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eaLnBrk="0" hangingPunct="0">
              <a:defRPr sz="1200">
                <a:solidFill>
                  <a:srgbClr val="006666"/>
                </a:solidFill>
                <a:effectLst>
                  <a:outerShdw blurRad="38100" dist="38100" dir="2700000" algn="tl">
                    <a:srgbClr val="C0C0C0"/>
                  </a:outerShdw>
                </a:effectLst>
              </a:defRPr>
            </a:lvl1pPr>
          </a:lstStyle>
          <a:p>
            <a:pPr>
              <a:defRPr/>
            </a:pPr>
            <a:endParaRPr lang="en-US" dirty="0"/>
          </a:p>
        </p:txBody>
      </p:sp>
      <p:sp>
        <p:nvSpPr>
          <p:cNvPr id="79879" name="Rectangle 7"/>
          <p:cNvSpPr>
            <a:spLocks noGrp="1" noChangeArrowheads="1"/>
          </p:cNvSpPr>
          <p:nvPr>
            <p:ph type="sldNum" sz="quarter" idx="5"/>
          </p:nvPr>
        </p:nvSpPr>
        <p:spPr bwMode="auto">
          <a:xfrm>
            <a:off x="3886200" y="8623300"/>
            <a:ext cx="2971800" cy="454025"/>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eaLnBrk="0" hangingPunct="0">
              <a:defRPr sz="1200">
                <a:solidFill>
                  <a:srgbClr val="006666"/>
                </a:solidFill>
                <a:effectLst>
                  <a:outerShdw blurRad="38100" dist="38100" dir="2700000" algn="tl">
                    <a:srgbClr val="C0C0C0"/>
                  </a:outerShdw>
                </a:effectLst>
              </a:defRPr>
            </a:lvl1pPr>
          </a:lstStyle>
          <a:p>
            <a:pPr>
              <a:defRPr/>
            </a:pPr>
            <a:fld id="{6CD10C44-CDA2-4487-90CF-EE41A14F40C8}" type="slidenum">
              <a:rPr lang="en-US"/>
              <a:pPr>
                <a:defRPr/>
              </a:pPr>
              <a:t>‹#›</a:t>
            </a:fld>
            <a:endParaRPr lang="en-US" dirty="0"/>
          </a:p>
        </p:txBody>
      </p:sp>
    </p:spTree>
    <p:extLst>
      <p:ext uri="{BB962C8B-B14F-4D97-AF65-F5344CB8AC3E}">
        <p14:creationId xmlns:p14="http://schemas.microsoft.com/office/powerpoint/2010/main" val="1960803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257A8C-9A14-428E-83DE-EB8492A8BBC9}" type="slidenum">
              <a:rPr lang="en-US"/>
              <a:pPr>
                <a:defRPr/>
              </a:pPr>
              <a:t>1</a:t>
            </a:fld>
            <a:endParaRPr lang="en-US" dirty="0"/>
          </a:p>
        </p:txBody>
      </p:sp>
      <p:sp>
        <p:nvSpPr>
          <p:cNvPr id="34819" name="Rectangle 1026"/>
          <p:cNvSpPr>
            <a:spLocks noGrp="1" noRot="1" noChangeAspect="1" noChangeArrowheads="1" noTextEdit="1"/>
          </p:cNvSpPr>
          <p:nvPr>
            <p:ph type="sldImg"/>
          </p:nvPr>
        </p:nvSpPr>
        <p:spPr>
          <a:ln/>
        </p:spPr>
      </p:sp>
      <p:sp>
        <p:nvSpPr>
          <p:cNvPr id="34820" name="Rectangle 1027"/>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996197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2C257A8C-9A14-428E-83DE-EB8492A8BBC9}" type="slidenum">
              <a:rPr lang="en-US"/>
              <a:pPr>
                <a:defRPr/>
              </a:pPr>
              <a:t>2</a:t>
            </a:fld>
            <a:endParaRPr lang="en-US" dirty="0"/>
          </a:p>
        </p:txBody>
      </p:sp>
      <p:sp>
        <p:nvSpPr>
          <p:cNvPr id="34819" name="Rectangle 1026"/>
          <p:cNvSpPr>
            <a:spLocks noGrp="1" noRot="1" noChangeAspect="1" noChangeArrowheads="1" noTextEdit="1"/>
          </p:cNvSpPr>
          <p:nvPr>
            <p:ph type="sldImg"/>
          </p:nvPr>
        </p:nvSpPr>
        <p:spPr>
          <a:ln/>
        </p:spPr>
      </p:sp>
      <p:sp>
        <p:nvSpPr>
          <p:cNvPr id="34820" name="Rectangle 1027"/>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24580564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A3E5B43-5CA7-419A-BBD4-25ACFDDDDE25}" type="slidenum">
              <a:rPr lang="en-US"/>
              <a:pPr>
                <a:defRPr/>
              </a:pPr>
              <a:t>3</a:t>
            </a:fld>
            <a:endParaRPr lang="en-US" dirty="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34424628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631536FA-F804-4344-AB25-9998189D7951}" type="slidenum">
              <a:rPr lang="en-US"/>
              <a:pPr>
                <a:defRPr/>
              </a:pPr>
              <a:t>4</a:t>
            </a:fld>
            <a:endParaRPr lang="en-US" dirty="0"/>
          </a:p>
        </p:txBody>
      </p:sp>
      <p:sp>
        <p:nvSpPr>
          <p:cNvPr id="36867" name="Rectangle 1026"/>
          <p:cNvSpPr>
            <a:spLocks noGrp="1" noRot="1" noChangeAspect="1" noChangeArrowheads="1" noTextEdit="1"/>
          </p:cNvSpPr>
          <p:nvPr>
            <p:ph type="sldImg"/>
          </p:nvPr>
        </p:nvSpPr>
        <p:spPr>
          <a:ln/>
        </p:spPr>
      </p:sp>
      <p:sp>
        <p:nvSpPr>
          <p:cNvPr id="36868" name="Rectangle 1027"/>
          <p:cNvSpPr>
            <a:spLocks noGrp="1" noChangeArrowheads="1"/>
          </p:cNvSpPr>
          <p:nvPr>
            <p:ph type="body" idx="1"/>
          </p:nvPr>
        </p:nvSpPr>
        <p:spPr>
          <a:noFill/>
        </p:spPr>
        <p:txBody>
          <a:bodyPr/>
          <a:lstStyle/>
          <a:p>
            <a:endParaRPr lang="en-US" dirty="0"/>
          </a:p>
        </p:txBody>
      </p:sp>
    </p:spTree>
    <p:extLst>
      <p:ext uri="{BB962C8B-B14F-4D97-AF65-F5344CB8AC3E}">
        <p14:creationId xmlns:p14="http://schemas.microsoft.com/office/powerpoint/2010/main" val="1389312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Figure 11.1: Model of Adaptive Leadership</a:t>
            </a:r>
          </a:p>
        </p:txBody>
      </p:sp>
      <p:sp>
        <p:nvSpPr>
          <p:cNvPr id="4" name="Slide Number Placeholder 3"/>
          <p:cNvSpPr>
            <a:spLocks noGrp="1"/>
          </p:cNvSpPr>
          <p:nvPr>
            <p:ph type="sldNum" sz="quarter" idx="10"/>
          </p:nvPr>
        </p:nvSpPr>
        <p:spPr/>
        <p:txBody>
          <a:bodyPr/>
          <a:lstStyle/>
          <a:p>
            <a:pPr>
              <a:defRPr/>
            </a:pPr>
            <a:fld id="{6CD10C44-CDA2-4487-90CF-EE41A14F40C8}" type="slidenum">
              <a:rPr lang="en-US" smtClean="0"/>
              <a:pPr>
                <a:defRPr/>
              </a:pPr>
              <a:t>8</a:t>
            </a:fld>
            <a:endParaRPr lang="en-US" dirty="0"/>
          </a:p>
        </p:txBody>
      </p:sp>
    </p:spTree>
    <p:extLst>
      <p:ext uri="{BB962C8B-B14F-4D97-AF65-F5344CB8AC3E}">
        <p14:creationId xmlns:p14="http://schemas.microsoft.com/office/powerpoint/2010/main" val="1455177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B2084BA-FA6D-44AE-93A8-DB7F85EA5F55}" type="slidenum">
              <a:rPr lang="en-US"/>
              <a:pPr>
                <a:defRPr/>
              </a:pPr>
              <a:t>9</a:t>
            </a:fld>
            <a:endParaRPr lang="en-US" dirty="0"/>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miter lim="800000"/>
            <a:headEnd/>
            <a:tailEnd/>
          </a:ln>
        </p:spPr>
        <p:txBody>
          <a:bodyPr/>
          <a:lstStyle/>
          <a:p>
            <a:endParaRPr lang="en-US" dirty="0"/>
          </a:p>
        </p:txBody>
      </p:sp>
    </p:spTree>
    <p:extLst>
      <p:ext uri="{BB962C8B-B14F-4D97-AF65-F5344CB8AC3E}">
        <p14:creationId xmlns:p14="http://schemas.microsoft.com/office/powerpoint/2010/main" val="2155213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nchor="b"/>
          <a:lstStyle>
            <a:lvl1pPr algn="ctr">
              <a:defRPr sz="4000" b="1">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1371600" y="3505200"/>
            <a:ext cx="6400800" cy="1752600"/>
          </a:xfrm>
        </p:spPr>
        <p:txBody>
          <a:bodyPr/>
          <a:lstStyle>
            <a:lvl1pPr marL="0" indent="0" algn="ctr">
              <a:buNone/>
              <a:defRPr sz="4400" b="1">
                <a:solidFill>
                  <a:srgbClr val="0070C0"/>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endParaRPr lang="en-US"/>
          </a:p>
        </p:txBody>
      </p:sp>
      <p:sp>
        <p:nvSpPr>
          <p:cNvPr id="9"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1684220319"/>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1914643259"/>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Vertical Text Placeholder 2"/>
          <p:cNvSpPr>
            <a:spLocks noGrp="1"/>
          </p:cNvSpPr>
          <p:nvPr>
            <p:ph type="body" orient="vert" idx="1"/>
          </p:nvPr>
        </p:nvSpPr>
        <p:spPr>
          <a:xfrm>
            <a:off x="457200" y="1676400"/>
            <a:ext cx="8229600" cy="4495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5" name="Footer Placeholder 4"/>
          <p:cNvSpPr>
            <a:spLocks noGrp="1"/>
          </p:cNvSpPr>
          <p:nvPr>
            <p:ph type="ftr" sz="quarter" idx="11"/>
          </p:nvPr>
        </p:nvSpPr>
        <p:spPr/>
        <p:txBody>
          <a:bodyPr/>
          <a:lstStyle>
            <a:lvl1pPr>
              <a:defRPr smtClean="0"/>
            </a:lvl1pPr>
          </a:lstStyle>
          <a:p>
            <a:endParaRPr lang="en-US"/>
          </a:p>
        </p:txBody>
      </p:sp>
      <p:sp>
        <p:nvSpPr>
          <p:cNvPr id="6" name="Slide Number Placeholder 5"/>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3933235920"/>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5" name="Footer Placeholder 4"/>
          <p:cNvSpPr>
            <a:spLocks noGrp="1"/>
          </p:cNvSpPr>
          <p:nvPr>
            <p:ph type="ftr" sz="quarter" idx="11"/>
          </p:nvPr>
        </p:nvSpPr>
        <p:spPr/>
        <p:txBody>
          <a:bodyPr/>
          <a:lstStyle>
            <a:lvl1pPr>
              <a:defRPr smtClean="0"/>
            </a:lvl1pPr>
          </a:lstStyle>
          <a:p>
            <a:endParaRPr lang="en-US"/>
          </a:p>
        </p:txBody>
      </p:sp>
      <p:sp>
        <p:nvSpPr>
          <p:cNvPr id="6" name="Slide Number Placeholder 5"/>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3797594846"/>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2 content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6" name="Content Placeholder 2"/>
          <p:cNvSpPr>
            <a:spLocks noGrp="1"/>
          </p:cNvSpPr>
          <p:nvPr>
            <p:ph sz="half" idx="1"/>
          </p:nvPr>
        </p:nvSpPr>
        <p:spPr>
          <a:xfrm>
            <a:off x="609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Content Placeholder 3"/>
          <p:cNvSpPr>
            <a:spLocks noGrp="1"/>
          </p:cNvSpPr>
          <p:nvPr>
            <p:ph sz="half" idx="2"/>
          </p:nvPr>
        </p:nvSpPr>
        <p:spPr>
          <a:xfrm>
            <a:off x="4800600" y="1752600"/>
            <a:ext cx="3886200" cy="43735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8" name="Footer Placeholder 3"/>
          <p:cNvSpPr>
            <a:spLocks noGrp="1"/>
          </p:cNvSpPr>
          <p:nvPr>
            <p:ph type="ftr" sz="quarter" idx="11"/>
          </p:nvPr>
        </p:nvSpPr>
        <p:spPr/>
        <p:txBody>
          <a:bodyPr/>
          <a:lstStyle>
            <a:lvl1pPr>
              <a:defRPr smtClean="0"/>
            </a:lvl1pPr>
          </a:lstStyle>
          <a:p>
            <a:endParaRPr lang="en-US"/>
          </a:p>
        </p:txBody>
      </p:sp>
      <p:sp>
        <p:nvSpPr>
          <p:cNvPr id="9" name="Slide Number Placeholder 4"/>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2927982642"/>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hoto layout">
    <p:spTree>
      <p:nvGrpSpPr>
        <p:cNvPr id="1" name=""/>
        <p:cNvGrpSpPr/>
        <p:nvPr/>
      </p:nvGrpSpPr>
      <p:grpSpPr>
        <a:xfrm>
          <a:off x="0" y="0"/>
          <a:ext cx="0" cy="0"/>
          <a:chOff x="0" y="0"/>
          <a:chExt cx="0" cy="0"/>
        </a:xfrm>
      </p:grpSpPr>
      <p:sp>
        <p:nvSpPr>
          <p:cNvPr id="4" name="Title 1"/>
          <p:cNvSpPr txBox="1">
            <a:spLocks/>
          </p:cNvSpPr>
          <p:nvPr/>
        </p:nvSpPr>
        <p:spPr bwMode="auto">
          <a:xfrm>
            <a:off x="1792288" y="4876800"/>
            <a:ext cx="5486400" cy="490538"/>
          </a:xfrm>
          <a:prstGeom prst="rect">
            <a:avLst/>
          </a:prstGeom>
          <a:noFill/>
          <a:ln w="9525">
            <a:noFill/>
            <a:miter lim="800000"/>
            <a:headEnd/>
            <a:tailEnd/>
          </a:ln>
        </p:spPr>
        <p:txBody>
          <a:bodyPr anchor="b"/>
          <a:lstStyle>
            <a:lvl1pPr algn="l">
              <a:defRPr sz="2000" b="1"/>
            </a:lvl1pPr>
          </a:lstStyle>
          <a:p>
            <a:pPr eaLnBrk="0" hangingPunct="0">
              <a:defRPr/>
            </a:pPr>
            <a:r>
              <a:rPr lang="en-US" kern="0" dirty="0">
                <a:solidFill>
                  <a:schemeClr val="tx2"/>
                </a:solidFill>
                <a:latin typeface="+mj-lt"/>
                <a:ea typeface="+mj-ea"/>
                <a:cs typeface="+mj-cs"/>
              </a:rPr>
              <a:t>Click to edit Master title style</a:t>
            </a:r>
          </a:p>
        </p:txBody>
      </p:sp>
      <p:sp>
        <p:nvSpPr>
          <p:cNvPr id="7" name="Picture Placeholder 2"/>
          <p:cNvSpPr>
            <a:spLocks noGrp="1"/>
          </p:cNvSpPr>
          <p:nvPr>
            <p:ph type="pic" idx="1"/>
          </p:nvPr>
        </p:nvSpPr>
        <p:spPr>
          <a:xfrm>
            <a:off x="1792288" y="838200"/>
            <a:ext cx="5486400" cy="40386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8"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2"/>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6" name="Footer Placeholder 3"/>
          <p:cNvSpPr>
            <a:spLocks noGrp="1"/>
          </p:cNvSpPr>
          <p:nvPr>
            <p:ph type="ftr" sz="quarter" idx="11"/>
          </p:nvPr>
        </p:nvSpPr>
        <p:spPr/>
        <p:txBody>
          <a:bodyPr/>
          <a:lstStyle>
            <a:lvl1pPr>
              <a:defRPr smtClean="0"/>
            </a:lvl1pPr>
          </a:lstStyle>
          <a:p>
            <a:endParaRPr lang="en-US"/>
          </a:p>
        </p:txBody>
      </p:sp>
      <p:sp>
        <p:nvSpPr>
          <p:cNvPr id="9" name="Slide Number Placeholder 4"/>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2330396311"/>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itle only ">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036638"/>
          </a:xfrm>
        </p:spPr>
        <p:txBody>
          <a:bodyPr/>
          <a:lstStyle/>
          <a:p>
            <a:r>
              <a:rPr lang="en-US"/>
              <a:t>Click to edit Master title style</a:t>
            </a:r>
          </a:p>
        </p:txBody>
      </p:sp>
      <p:sp>
        <p:nvSpPr>
          <p:cNvPr id="3" name="Footer Placeholder 4"/>
          <p:cNvSpPr>
            <a:spLocks noGrp="1"/>
          </p:cNvSpPr>
          <p:nvPr>
            <p:ph type="ftr" sz="quarter" idx="10"/>
          </p:nvPr>
        </p:nvSpPr>
        <p:spPr/>
        <p:txBody>
          <a:bodyPr/>
          <a:lstStyle>
            <a:lvl1pPr>
              <a:defRPr/>
            </a:lvl1pPr>
          </a:lstStyle>
          <a:p>
            <a:endParaRPr lang="en-US"/>
          </a:p>
        </p:txBody>
      </p:sp>
      <p:sp>
        <p:nvSpPr>
          <p:cNvPr id="4"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849873896"/>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1_Title and vertical text">
    <p:spTree>
      <p:nvGrpSpPr>
        <p:cNvPr id="1" name=""/>
        <p:cNvGrpSpPr/>
        <p:nvPr/>
      </p:nvGrpSpPr>
      <p:grpSpPr>
        <a:xfrm>
          <a:off x="0" y="0"/>
          <a:ext cx="0" cy="0"/>
          <a:chOff x="0" y="0"/>
          <a:chExt cx="0" cy="0"/>
        </a:xfrm>
      </p:grpSpPr>
      <p:sp>
        <p:nvSpPr>
          <p:cNvPr id="3" name="Vertical Title 1"/>
          <p:cNvSpPr txBox="1">
            <a:spLocks/>
          </p:cNvSpPr>
          <p:nvPr/>
        </p:nvSpPr>
        <p:spPr bwMode="auto">
          <a:xfrm>
            <a:off x="6629400" y="838200"/>
            <a:ext cx="2057400" cy="5287963"/>
          </a:xfrm>
          <a:prstGeom prst="rect">
            <a:avLst/>
          </a:prstGeom>
          <a:noFill/>
          <a:ln w="9525">
            <a:noFill/>
            <a:miter lim="800000"/>
            <a:headEnd/>
            <a:tailEnd/>
          </a:ln>
        </p:spPr>
        <p:txBody>
          <a:bodyPr vert="eaVert" anchor="b"/>
          <a:lstStyle/>
          <a:p>
            <a:pPr eaLnBrk="0" hangingPunct="0">
              <a:defRPr/>
            </a:pPr>
            <a:r>
              <a:rPr lang="en-US" sz="3900" b="1" kern="0">
                <a:solidFill>
                  <a:schemeClr val="tx2"/>
                </a:solidFill>
                <a:latin typeface="+mj-lt"/>
                <a:ea typeface="+mj-ea"/>
                <a:cs typeface="+mj-cs"/>
              </a:rPr>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5" name="Footer Placeholder 3"/>
          <p:cNvSpPr>
            <a:spLocks noGrp="1"/>
          </p:cNvSpPr>
          <p:nvPr>
            <p:ph type="ftr" sz="quarter" idx="11"/>
          </p:nvPr>
        </p:nvSpPr>
        <p:spPr/>
        <p:txBody>
          <a:bodyPr/>
          <a:lstStyle>
            <a:lvl1pPr>
              <a:defRPr smtClean="0"/>
            </a:lvl1pPr>
          </a:lstStyle>
          <a:p>
            <a:endParaRPr lang="en-US"/>
          </a:p>
        </p:txBody>
      </p:sp>
      <p:sp>
        <p:nvSpPr>
          <p:cNvPr id="6" name="Slide Number Placeholder 4"/>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3196657462"/>
      </p:ext>
    </p:extLst>
  </p:cSld>
  <p:clrMapOvr>
    <a:masterClrMapping/>
  </p:clrMapOvr>
  <p:hf hdr="0" dt="0"/>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Title and vertical text2">
    <p:spTree>
      <p:nvGrpSpPr>
        <p:cNvPr id="1" name=""/>
        <p:cNvGrpSpPr/>
        <p:nvPr/>
      </p:nvGrpSpPr>
      <p:grpSpPr>
        <a:xfrm>
          <a:off x="0" y="0"/>
          <a:ext cx="0" cy="0"/>
          <a:chOff x="0" y="0"/>
          <a:chExt cx="0" cy="0"/>
        </a:xfrm>
      </p:grpSpPr>
      <p:sp>
        <p:nvSpPr>
          <p:cNvPr id="6" name="Vertical Title 1"/>
          <p:cNvSpPr>
            <a:spLocks noGrp="1"/>
          </p:cNvSpPr>
          <p:nvPr>
            <p:ph type="title" orient="vert"/>
          </p:nvPr>
        </p:nvSpPr>
        <p:spPr>
          <a:xfrm>
            <a:off x="6629400" y="838200"/>
            <a:ext cx="2057400" cy="5287963"/>
          </a:xfrm>
        </p:spPr>
        <p:txBody>
          <a:bodyPr vert="eaVert"/>
          <a:lstStyle/>
          <a:p>
            <a:r>
              <a:rPr lang="en-US"/>
              <a:t>Click to edit Master title style</a:t>
            </a:r>
          </a:p>
        </p:txBody>
      </p:sp>
      <p:sp>
        <p:nvSpPr>
          <p:cNvPr id="7" name="Vertical Text Placeholder 2"/>
          <p:cNvSpPr>
            <a:spLocks noGrp="1"/>
          </p:cNvSpPr>
          <p:nvPr>
            <p:ph type="body" orient="vert" idx="1"/>
          </p:nvPr>
        </p:nvSpPr>
        <p:spPr>
          <a:xfrm>
            <a:off x="457200" y="838200"/>
            <a:ext cx="6019800" cy="52879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2"/>
          <p:cNvSpPr>
            <a:spLocks noGrp="1"/>
          </p:cNvSpPr>
          <p:nvPr>
            <p:ph type="dt" sz="half" idx="10"/>
          </p:nvPr>
        </p:nvSpPr>
        <p:spPr>
          <a:xfrm>
            <a:off x="457200" y="6356350"/>
            <a:ext cx="2133600" cy="365125"/>
          </a:xfrm>
          <a:prstGeom prst="rect">
            <a:avLst/>
          </a:prstGeom>
        </p:spPr>
        <p:txBody>
          <a:bodyPr/>
          <a:lstStyle>
            <a:lvl1pPr>
              <a:defRPr/>
            </a:lvl1pPr>
          </a:lstStyle>
          <a:p>
            <a:fld id="{3AF6C567-B549-4BAF-B60A-C2CCA93B1C51}" type="datetimeFigureOut">
              <a:rPr lang="en-US" smtClean="0"/>
              <a:t>2/13/2018</a:t>
            </a:fld>
            <a:endParaRPr lang="en-US"/>
          </a:p>
        </p:txBody>
      </p:sp>
      <p:sp>
        <p:nvSpPr>
          <p:cNvPr id="5" name="Footer Placeholder 3"/>
          <p:cNvSpPr>
            <a:spLocks noGrp="1"/>
          </p:cNvSpPr>
          <p:nvPr>
            <p:ph type="ftr" sz="quarter" idx="11"/>
          </p:nvPr>
        </p:nvSpPr>
        <p:spPr/>
        <p:txBody>
          <a:bodyPr/>
          <a:lstStyle>
            <a:lvl1pPr>
              <a:defRPr smtClean="0"/>
            </a:lvl1pPr>
          </a:lstStyle>
          <a:p>
            <a:endParaRPr lang="en-US"/>
          </a:p>
        </p:txBody>
      </p:sp>
      <p:sp>
        <p:nvSpPr>
          <p:cNvPr id="8" name="Slide Number Placeholder 4"/>
          <p:cNvSpPr>
            <a:spLocks noGrp="1"/>
          </p:cNvSpPr>
          <p:nvPr>
            <p:ph type="sldNum" sz="quarter" idx="12"/>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825859347"/>
      </p:ext>
    </p:extLst>
  </p:cSld>
  <p:clrMapOvr>
    <a:masterClrMapping/>
  </p:clrMapOvr>
  <p:hf hd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848389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4"/>
          <p:cNvSpPr>
            <a:spLocks noGrp="1"/>
          </p:cNvSpPr>
          <p:nvPr>
            <p:ph type="ftr" sz="quarter" idx="10"/>
          </p:nvPr>
        </p:nvSpPr>
        <p:spPr/>
        <p:txBody>
          <a:bodyPr/>
          <a:lstStyle>
            <a:lvl1pPr>
              <a:defRPr/>
            </a:lvl1pPr>
          </a:lstStyle>
          <a:p>
            <a:endParaRPr lang="en-US"/>
          </a:p>
        </p:txBody>
      </p:sp>
      <p:sp>
        <p:nvSpPr>
          <p:cNvPr id="5"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2287034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2">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Footer Placeholder 4"/>
          <p:cNvSpPr>
            <a:spLocks noGrp="1"/>
          </p:cNvSpPr>
          <p:nvPr>
            <p:ph type="ftr" sz="quarter" idx="10"/>
          </p:nvPr>
        </p:nvSpPr>
        <p:spPr/>
        <p:txBody>
          <a:bodyPr/>
          <a:lstStyle>
            <a:lvl1pPr>
              <a:defRPr/>
            </a:lvl1pPr>
          </a:lstStyle>
          <a:p>
            <a:endParaRPr lang="en-US"/>
          </a:p>
        </p:txBody>
      </p:sp>
      <p:sp>
        <p:nvSpPr>
          <p:cNvPr id="5"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1522704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84238"/>
          </a:xfr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3164313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762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4040188"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60020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438400"/>
            <a:ext cx="4041775" cy="380999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p:cNvSpPr>
            <a:spLocks noGrp="1"/>
          </p:cNvSpPr>
          <p:nvPr>
            <p:ph type="ftr" sz="quarter" idx="10"/>
          </p:nvPr>
        </p:nvSpPr>
        <p:spPr/>
        <p:txBody>
          <a:bodyPr/>
          <a:lstStyle>
            <a:lvl1pPr>
              <a:defRPr/>
            </a:lvl1pPr>
          </a:lstStyle>
          <a:p>
            <a:endParaRPr lang="en-US"/>
          </a:p>
        </p:txBody>
      </p:sp>
      <p:sp>
        <p:nvSpPr>
          <p:cNvPr id="8"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2516557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36638"/>
          </a:xfrm>
        </p:spPr>
        <p:txBody>
          <a:bodyPr/>
          <a:lstStyle/>
          <a:p>
            <a:r>
              <a:rPr lang="en-US"/>
              <a:t>Click to edit Master title style</a:t>
            </a:r>
          </a:p>
        </p:txBody>
      </p:sp>
      <p:sp>
        <p:nvSpPr>
          <p:cNvPr id="3" name="Footer Placeholder 4"/>
          <p:cNvSpPr>
            <a:spLocks noGrp="1"/>
          </p:cNvSpPr>
          <p:nvPr>
            <p:ph type="ftr" sz="quarter" idx="10"/>
          </p:nvPr>
        </p:nvSpPr>
        <p:spPr>
          <a:xfrm>
            <a:off x="533400" y="6356350"/>
            <a:ext cx="8153400" cy="365125"/>
          </a:xfrm>
        </p:spPr>
        <p:txBody>
          <a:bodyPr/>
          <a:lstStyle>
            <a:lvl1pPr>
              <a:defRPr smtClean="0"/>
            </a:lvl1pPr>
          </a:lstStyle>
          <a:p>
            <a:endParaRPr lang="en-US"/>
          </a:p>
        </p:txBody>
      </p:sp>
      <p:sp>
        <p:nvSpPr>
          <p:cNvPr id="4"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40583528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4"/>
          <p:cNvSpPr>
            <a:spLocks noGrp="1"/>
          </p:cNvSpPr>
          <p:nvPr>
            <p:ph type="ftr" sz="quarter" idx="10"/>
          </p:nvPr>
        </p:nvSpPr>
        <p:spPr/>
        <p:txBody>
          <a:bodyPr/>
          <a:lstStyle>
            <a:lvl1pPr>
              <a:defRPr/>
            </a:lvl1pPr>
          </a:lstStyle>
          <a:p>
            <a:endParaRPr lang="en-US"/>
          </a:p>
        </p:txBody>
      </p:sp>
      <p:sp>
        <p:nvSpPr>
          <p:cNvPr id="3"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1657511339"/>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685800"/>
            <a:ext cx="5111750" cy="55821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8133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a:p>
        </p:txBody>
      </p:sp>
      <p:sp>
        <p:nvSpPr>
          <p:cNvPr id="6" name="Slide Number Placeholder 5"/>
          <p:cNvSpPr>
            <a:spLocks noGrp="1"/>
          </p:cNvSpPr>
          <p:nvPr>
            <p:ph type="sldNum" sz="quarter" idx="11"/>
          </p:nvPr>
        </p:nvSpPr>
        <p:spPr/>
        <p:txBody>
          <a:bodyPr/>
          <a:lstStyle>
            <a:lvl1pPr>
              <a:defRPr/>
            </a:lvl1pPr>
          </a:lstStyle>
          <a:p>
            <a:fld id="{CB40A263-9BDB-4671-AC59-6ABAC96924D5}" type="slidenum">
              <a:rPr lang="en-US" smtClean="0"/>
              <a:t>‹#›</a:t>
            </a:fld>
            <a:endParaRPr lang="en-US"/>
          </a:p>
        </p:txBody>
      </p:sp>
    </p:spTree>
    <p:extLst>
      <p:ext uri="{BB962C8B-B14F-4D97-AF65-F5344CB8AC3E}">
        <p14:creationId xmlns:p14="http://schemas.microsoft.com/office/powerpoint/2010/main" val="52178657"/>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Title Placeholder 1"/>
          <p:cNvSpPr>
            <a:spLocks noGrp="1"/>
          </p:cNvSpPr>
          <p:nvPr>
            <p:ph type="title"/>
          </p:nvPr>
        </p:nvSpPr>
        <p:spPr bwMode="auto">
          <a:xfrm>
            <a:off x="457200" y="685800"/>
            <a:ext cx="8229600" cy="685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457200" y="1447800"/>
            <a:ext cx="8229600" cy="4724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57200" y="6356350"/>
            <a:ext cx="6172200" cy="365125"/>
          </a:xfrm>
          <a:prstGeom prst="rect">
            <a:avLst/>
          </a:prstGeom>
        </p:spPr>
        <p:txBody>
          <a:bodyPr vert="horz" lIns="91440" tIns="45720" rIns="91440" bIns="45720" rtlCol="0" anchor="ctr"/>
          <a:lstStyle>
            <a:lvl1pPr algn="l">
              <a:defRPr sz="1050" smtClean="0">
                <a:solidFill>
                  <a:schemeClr val="bg1">
                    <a:lumMod val="50000"/>
                  </a:schemeClr>
                </a:solidFill>
                <a:latin typeface="Calibri" panose="020F0502020204030204" pitchFamily="34" charset="0"/>
                <a:cs typeface="Times New Roman" pitchFamily="18" charset="0"/>
              </a:defRPr>
            </a:lvl1pPr>
          </a:lstStyle>
          <a:p>
            <a:pPr>
              <a:defRPr/>
            </a:pPr>
            <a:r>
              <a:rPr lang="en-IN"/>
              <a:t>Northouse, Leadership 8e. ©  SAGE Publications, 2019.</a:t>
            </a:r>
            <a:endParaRPr lang="en-US" dirty="0"/>
          </a:p>
        </p:txBody>
      </p:sp>
      <p:sp>
        <p:nvSpPr>
          <p:cNvPr id="10" name="Rectangle 9"/>
          <p:cNvSpPr/>
          <p:nvPr/>
        </p:nvSpPr>
        <p:spPr>
          <a:xfrm>
            <a:off x="0" y="0"/>
            <a:ext cx="9144000" cy="533400"/>
          </a:xfrm>
          <a:prstGeom prst="rect">
            <a:avLst/>
          </a:prstGeom>
        </p:spPr>
        <p:style>
          <a:lnRef idx="1">
            <a:schemeClr val="dk1"/>
          </a:lnRef>
          <a:fillRef idx="3">
            <a:schemeClr val="dk1"/>
          </a:fillRef>
          <a:effectRef idx="2">
            <a:schemeClr val="dk1"/>
          </a:effectRef>
          <a:fontRef idx="minor">
            <a:schemeClr val="lt1"/>
          </a:fontRef>
        </p:style>
        <p:txBody>
          <a:bodyPr anchor="ctr"/>
          <a:lstStyle/>
          <a:p>
            <a:pPr algn="ctr">
              <a:defRPr/>
            </a:pPr>
            <a:endParaRPr lang="en-US"/>
          </a:p>
        </p:txBody>
      </p:sp>
      <p:sp>
        <p:nvSpPr>
          <p:cNvPr id="6" name="Slide Number Placeholder 5"/>
          <p:cNvSpPr>
            <a:spLocks noGrp="1"/>
          </p:cNvSpPr>
          <p:nvPr>
            <p:ph type="sldNum" sz="quarter" idx="4"/>
          </p:nvPr>
        </p:nvSpPr>
        <p:spPr>
          <a:xfrm>
            <a:off x="8496300" y="6327775"/>
            <a:ext cx="381000" cy="365125"/>
          </a:xfrm>
          <a:prstGeom prst="rect">
            <a:avLst/>
          </a:prstGeom>
        </p:spPr>
        <p:txBody>
          <a:bodyPr vert="horz" lIns="91440" tIns="45720" rIns="91440" bIns="45720" rtlCol="0" anchor="ctr"/>
          <a:lstStyle>
            <a:lvl1pPr algn="r">
              <a:defRPr sz="1200" smtClean="0">
                <a:solidFill>
                  <a:schemeClr val="bg1">
                    <a:lumMod val="50000"/>
                  </a:schemeClr>
                </a:solidFill>
                <a:latin typeface="Calibri" pitchFamily="34" charset="0"/>
              </a:defRPr>
            </a:lvl1pPr>
          </a:lstStyle>
          <a:p>
            <a:pPr>
              <a:defRPr/>
            </a:pPr>
            <a:fld id="{2F13750A-3148-4530-AD8E-F9C0D4FB83B4}" type="slidenum">
              <a:rPr lang="en-US" smtClean="0"/>
              <a:pPr>
                <a:defRPr/>
              </a:pPr>
              <a:t>‹#›</a:t>
            </a:fld>
            <a:endParaRPr lang="en-US" dirty="0"/>
          </a:p>
        </p:txBody>
      </p:sp>
    </p:spTree>
    <p:extLst>
      <p:ext uri="{BB962C8B-B14F-4D97-AF65-F5344CB8AC3E}">
        <p14:creationId xmlns:p14="http://schemas.microsoft.com/office/powerpoint/2010/main" val="65499197"/>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Lst>
  <p:hf hdr="0" dt="0"/>
  <p:txStyles>
    <p:titleStyle>
      <a:lvl1pPr algn="ctr" rtl="0" eaLnBrk="1" fontAlgn="base" hangingPunct="1">
        <a:spcBef>
          <a:spcPct val="0"/>
        </a:spcBef>
        <a:spcAft>
          <a:spcPct val="0"/>
        </a:spcAft>
        <a:defRPr sz="3600" b="1" i="0" kern="1200">
          <a:solidFill>
            <a:srgbClr val="0070C0"/>
          </a:solidFill>
          <a:effectLst/>
          <a:latin typeface="Calibri" panose="020F0502020204030204" pitchFamily="34" charset="0"/>
          <a:ea typeface="+mj-ea"/>
          <a:cs typeface="Times New Roman" pitchFamily="18" charset="0"/>
        </a:defRPr>
      </a:lvl1pPr>
      <a:lvl2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2pPr>
      <a:lvl3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3pPr>
      <a:lvl4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4pPr>
      <a:lvl5pPr algn="l" rtl="0" eaLnBrk="1" fontAlgn="base" hangingPunct="1">
        <a:spcBef>
          <a:spcPct val="0"/>
        </a:spcBef>
        <a:spcAft>
          <a:spcPct val="0"/>
        </a:spcAft>
        <a:defRPr sz="3600" i="1">
          <a:solidFill>
            <a:schemeClr val="tx1"/>
          </a:solidFill>
          <a:latin typeface="Times New Roman" pitchFamily="18" charset="0"/>
          <a:cs typeface="Times New Roman" pitchFamily="18" charset="0"/>
        </a:defRPr>
      </a:lvl5pPr>
      <a:lvl6pPr marL="457200" algn="l" rtl="0" eaLnBrk="1" fontAlgn="base" hangingPunct="1">
        <a:spcBef>
          <a:spcPct val="0"/>
        </a:spcBef>
        <a:spcAft>
          <a:spcPct val="0"/>
        </a:spcAft>
        <a:defRPr sz="4400">
          <a:solidFill>
            <a:schemeClr val="tx2"/>
          </a:solidFill>
          <a:latin typeface="Arial" charset="0"/>
        </a:defRPr>
      </a:lvl6pPr>
      <a:lvl7pPr marL="914400" algn="l" rtl="0" eaLnBrk="1" fontAlgn="base" hangingPunct="1">
        <a:spcBef>
          <a:spcPct val="0"/>
        </a:spcBef>
        <a:spcAft>
          <a:spcPct val="0"/>
        </a:spcAft>
        <a:defRPr sz="4400">
          <a:solidFill>
            <a:schemeClr val="tx2"/>
          </a:solidFill>
          <a:latin typeface="Arial" charset="0"/>
        </a:defRPr>
      </a:lvl7pPr>
      <a:lvl8pPr marL="1371600" algn="l" rtl="0" eaLnBrk="1" fontAlgn="base" hangingPunct="1">
        <a:spcBef>
          <a:spcPct val="0"/>
        </a:spcBef>
        <a:spcAft>
          <a:spcPct val="0"/>
        </a:spcAft>
        <a:defRPr sz="4400">
          <a:solidFill>
            <a:schemeClr val="tx2"/>
          </a:solidFill>
          <a:latin typeface="Arial" charset="0"/>
        </a:defRPr>
      </a:lvl8pPr>
      <a:lvl9pPr marL="1828800" algn="l"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lr>
          <a:srgbClr val="0070C0"/>
        </a:buClr>
        <a:buSzPct val="85000"/>
        <a:buFont typeface="Wingdings 2" pitchFamily="18" charset="2"/>
        <a:buChar char="÷"/>
        <a:defRPr sz="3200" kern="1200">
          <a:solidFill>
            <a:schemeClr val="tx1"/>
          </a:solidFill>
          <a:latin typeface="Calibri" pitchFamily="34" charset="0"/>
          <a:ea typeface="+mn-ea"/>
          <a:cs typeface="+mn-cs"/>
        </a:defRPr>
      </a:lvl1pPr>
      <a:lvl2pPr marL="742950" indent="-285750" algn="l" rtl="0" eaLnBrk="1" fontAlgn="base" hangingPunct="1">
        <a:spcBef>
          <a:spcPct val="20000"/>
        </a:spcBef>
        <a:spcAft>
          <a:spcPct val="0"/>
        </a:spcAft>
        <a:buClr>
          <a:srgbClr val="0070C0"/>
        </a:buClr>
        <a:buSzPct val="90000"/>
        <a:buFont typeface="Wingdings 2" pitchFamily="18" charset="2"/>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lr>
          <a:srgbClr val="0070C0"/>
        </a:buClr>
        <a:buFont typeface="Arial"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rgbClr val="0070C0"/>
        </a:buClr>
        <a:buSzPct val="100000"/>
        <a:buFont typeface="Wingdings"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rgbClr val="0070C0"/>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8" name="Content Placeholder 7"/>
          <p:cNvSpPr>
            <a:spLocks noGrp="1"/>
          </p:cNvSpPr>
          <p:nvPr>
            <p:ph idx="1"/>
          </p:nvPr>
        </p:nvSpPr>
        <p:spPr/>
        <p:txBody>
          <a:bodyPr>
            <a:normAutofit lnSpcReduction="10000"/>
          </a:bodyPr>
          <a:lstStyle/>
          <a:p>
            <a:pPr>
              <a:buClr>
                <a:srgbClr val="0070C0"/>
              </a:buClr>
              <a:buSzPct val="110000"/>
            </a:pPr>
            <a:r>
              <a:rPr lang="en-US" sz="3600" dirty="0">
                <a:latin typeface="+mn-lt"/>
              </a:rPr>
              <a:t> Situational Challenges</a:t>
            </a:r>
          </a:p>
          <a:p>
            <a:pPr marL="857250" lvl="1" indent="-457200">
              <a:buClr>
                <a:srgbClr val="0070C0"/>
              </a:buClr>
              <a:buFont typeface="+mj-lt"/>
              <a:buAutoNum type="arabicPeriod" startAt="2"/>
            </a:pPr>
            <a:r>
              <a:rPr lang="en-US" sz="2800" b="1" i="1" dirty="0">
                <a:solidFill>
                  <a:schemeClr val="tx1"/>
                </a:solidFill>
                <a:latin typeface="+mn-lt"/>
              </a:rPr>
              <a:t>Technical and Adaptive</a:t>
            </a:r>
            <a:r>
              <a:rPr lang="en-US" sz="2800" b="1" dirty="0">
                <a:solidFill>
                  <a:schemeClr val="tx1"/>
                </a:solidFill>
                <a:latin typeface="+mn-lt"/>
              </a:rPr>
              <a:t>:</a:t>
            </a:r>
            <a:r>
              <a:rPr lang="en-US" sz="2800" b="1" i="1" dirty="0">
                <a:solidFill>
                  <a:schemeClr val="tx1"/>
                </a:solidFill>
                <a:latin typeface="+mn-lt"/>
              </a:rPr>
              <a:t> </a:t>
            </a:r>
            <a:r>
              <a:rPr lang="en-US" sz="2800" dirty="0">
                <a:solidFill>
                  <a:schemeClr val="tx1"/>
                </a:solidFill>
                <a:latin typeface="+mn-lt"/>
              </a:rPr>
              <a:t>Challenges are clearly defined but do not have straightforward solutions. Leader and followers both tackle problem. </a:t>
            </a:r>
            <a:br>
              <a:rPr lang="en-US" sz="2800" dirty="0">
                <a:latin typeface="+mn-lt"/>
              </a:rPr>
            </a:br>
            <a:endParaRPr lang="en-US" sz="2800" dirty="0">
              <a:latin typeface="+mn-lt"/>
            </a:endParaRPr>
          </a:p>
          <a:p>
            <a:pPr marL="0" indent="0">
              <a:buClr>
                <a:srgbClr val="0070C0"/>
              </a:buClr>
              <a:buNone/>
            </a:pPr>
            <a:r>
              <a:rPr lang="en-US" sz="2400" b="1" i="1" dirty="0">
                <a:latin typeface="+mn-lt"/>
              </a:rPr>
              <a:t>Example:</a:t>
            </a:r>
            <a:r>
              <a:rPr lang="en-US" sz="2400" b="1" dirty="0">
                <a:latin typeface="+mn-lt"/>
              </a:rPr>
              <a:t> </a:t>
            </a:r>
            <a:r>
              <a:rPr lang="en-US" sz="2400" dirty="0">
                <a:latin typeface="+mn-lt"/>
              </a:rPr>
              <a:t>Hospital wants to change from traditional approach to care to a patient-centered culture. Administration can offer training on how to involve patients in their own care. Medical staff , patients, and families need to accept the change and learn how to implement it.</a:t>
            </a:r>
          </a:p>
        </p:txBody>
      </p:sp>
      <p:sp>
        <p:nvSpPr>
          <p:cNvPr id="2" name="Footer Placeholder 1"/>
          <p:cNvSpPr>
            <a:spLocks noGrp="1"/>
          </p:cNvSpPr>
          <p:nvPr>
            <p:ph type="ftr" sz="quarter" idx="10"/>
          </p:nvPr>
        </p:nvSpPr>
        <p:spPr/>
        <p:txBody>
          <a:bodyPr/>
          <a:lstStyle/>
          <a:p>
            <a:r>
              <a:rPr lang="en-IN"/>
              <a:t>Northouse, Leadership 8e. ©  SAGE Publications, 2019.</a:t>
            </a:r>
            <a:endParaRPr lang="en-US"/>
          </a:p>
        </p:txBody>
      </p:sp>
      <p:sp>
        <p:nvSpPr>
          <p:cNvPr id="3" name="Slide Number Placeholder 2"/>
          <p:cNvSpPr>
            <a:spLocks noGrp="1"/>
          </p:cNvSpPr>
          <p:nvPr>
            <p:ph type="sldNum" sz="quarter" idx="11"/>
          </p:nvPr>
        </p:nvSpPr>
        <p:spPr/>
        <p:txBody>
          <a:bodyPr/>
          <a:lstStyle/>
          <a:p>
            <a:fld id="{CB40A263-9BDB-4671-AC59-6ABAC96924D5}" type="slidenum">
              <a:rPr lang="en-US" smtClean="0"/>
              <a:t>10</a:t>
            </a:fld>
            <a:endParaRPr lang="en-US"/>
          </a:p>
        </p:txBody>
      </p:sp>
    </p:spTree>
    <p:extLst>
      <p:ext uri="{BB962C8B-B14F-4D97-AF65-F5344CB8AC3E}">
        <p14:creationId xmlns:p14="http://schemas.microsoft.com/office/powerpoint/2010/main" val="2152522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p:txBody>
          <a:bodyPr>
            <a:normAutofit/>
          </a:bodyPr>
          <a:lstStyle/>
          <a:p>
            <a:pPr>
              <a:buClr>
                <a:srgbClr val="0070C0"/>
              </a:buClr>
              <a:buSzPct val="110000"/>
            </a:pPr>
            <a:r>
              <a:rPr lang="en-US" sz="3600" dirty="0">
                <a:latin typeface="+mn-lt"/>
                <a:ea typeface="Calibri" pitchFamily="34" charset="0"/>
                <a:cs typeface="Calibri" pitchFamily="34" charset="0"/>
              </a:rPr>
              <a:t> Situational Challenges </a:t>
            </a:r>
          </a:p>
          <a:p>
            <a:pPr marL="857250" lvl="1" indent="-457200">
              <a:buClr>
                <a:srgbClr val="0070C0"/>
              </a:buClr>
              <a:buFont typeface="+mj-lt"/>
              <a:buAutoNum type="arabicPeriod" startAt="3"/>
            </a:pPr>
            <a:r>
              <a:rPr lang="en-US" sz="2800" b="1" i="1" dirty="0">
                <a:solidFill>
                  <a:schemeClr val="tx1"/>
                </a:solidFill>
                <a:latin typeface="+mn-lt"/>
              </a:rPr>
              <a:t>Adaptive</a:t>
            </a:r>
            <a:r>
              <a:rPr lang="en-US" sz="2800" b="1" dirty="0">
                <a:solidFill>
                  <a:schemeClr val="tx1"/>
                </a:solidFill>
                <a:latin typeface="+mn-lt"/>
              </a:rPr>
              <a:t>:</a:t>
            </a:r>
            <a:r>
              <a:rPr lang="en-US" sz="2800" b="1" i="1" dirty="0">
                <a:solidFill>
                  <a:schemeClr val="tx1"/>
                </a:solidFill>
                <a:latin typeface="+mn-lt"/>
              </a:rPr>
              <a:t> </a:t>
            </a:r>
            <a:r>
              <a:rPr lang="en-US" sz="2800" i="1" dirty="0">
                <a:solidFill>
                  <a:schemeClr val="tx1"/>
                </a:solidFill>
                <a:latin typeface="+mn-lt"/>
              </a:rPr>
              <a:t>Problems that are not clear- cut or easy to identify.</a:t>
            </a:r>
            <a:br>
              <a:rPr lang="en-US" sz="2400" i="1" dirty="0">
                <a:solidFill>
                  <a:schemeClr val="tx1"/>
                </a:solidFill>
                <a:latin typeface="+mn-lt"/>
              </a:rPr>
            </a:br>
            <a:endParaRPr lang="en-US" sz="2400" i="1" dirty="0">
              <a:solidFill>
                <a:schemeClr val="tx1"/>
              </a:solidFill>
              <a:latin typeface="+mn-lt"/>
            </a:endParaRPr>
          </a:p>
          <a:p>
            <a:pPr marL="0" indent="0">
              <a:buClr>
                <a:srgbClr val="0070C0"/>
              </a:buClr>
              <a:buNone/>
            </a:pPr>
            <a:r>
              <a:rPr lang="en-US" sz="2400" b="1" i="1" dirty="0">
                <a:latin typeface="+mn-lt"/>
              </a:rPr>
              <a:t>Example: </a:t>
            </a:r>
            <a:r>
              <a:rPr lang="en-US" sz="2400" dirty="0">
                <a:latin typeface="+mn-lt"/>
              </a:rPr>
              <a:t>Hospice care and uncertainty for patients and families about how and when the patient will die. Many questions about the dying process, what the loss means, how to prepare for it and cope with it.</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11</a:t>
            </a:fld>
            <a:endParaRPr lang="en-US"/>
          </a:p>
        </p:txBody>
      </p:sp>
    </p:spTree>
    <p:extLst>
      <p:ext uri="{BB962C8B-B14F-4D97-AF65-F5344CB8AC3E}">
        <p14:creationId xmlns:p14="http://schemas.microsoft.com/office/powerpoint/2010/main" val="1461680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p:txBody>
          <a:bodyPr>
            <a:normAutofit/>
          </a:bodyPr>
          <a:lstStyle/>
          <a:p>
            <a:pPr>
              <a:buClr>
                <a:srgbClr val="0070C0"/>
              </a:buClr>
              <a:buSzPct val="110000"/>
            </a:pPr>
            <a:r>
              <a:rPr lang="en-US" sz="3600" dirty="0">
                <a:latin typeface="+mn-lt"/>
              </a:rPr>
              <a:t> Leader Behaviors</a:t>
            </a:r>
          </a:p>
          <a:p>
            <a:pPr marL="914400" lvl="1" indent="-514350">
              <a:buClr>
                <a:srgbClr val="0070C0"/>
              </a:buClr>
              <a:buAutoNum type="arabicPeriod"/>
            </a:pPr>
            <a:r>
              <a:rPr lang="en-US" sz="2800" b="1" dirty="0">
                <a:solidFill>
                  <a:schemeClr val="tx1"/>
                </a:solidFill>
                <a:latin typeface="+mn-lt"/>
              </a:rPr>
              <a:t>Get on the Balcony</a:t>
            </a:r>
          </a:p>
          <a:p>
            <a:pPr marL="0" indent="0">
              <a:buClr>
                <a:srgbClr val="0070C0"/>
              </a:buClr>
              <a:buNone/>
            </a:pPr>
            <a:r>
              <a:rPr lang="en-US" sz="2400" dirty="0">
                <a:latin typeface="+mn-lt"/>
              </a:rPr>
              <a:t>Stepping out of the fray and finding perspective in the midst of a challenging situation, while still staying connected. Moving back and forth as participant and observer.</a:t>
            </a:r>
          </a:p>
          <a:p>
            <a:pPr marL="0" indent="0">
              <a:buClr>
                <a:srgbClr val="0070C0"/>
              </a:buClr>
              <a:buNone/>
            </a:pPr>
            <a:endParaRPr lang="en-US" sz="2400" dirty="0">
              <a:latin typeface="+mn-lt"/>
            </a:endParaRPr>
          </a:p>
          <a:p>
            <a:pPr marL="857250" lvl="1" indent="-457200">
              <a:buClr>
                <a:srgbClr val="0070C0"/>
              </a:buClr>
              <a:buFont typeface="+mj-lt"/>
              <a:buAutoNum type="arabicPeriod" startAt="2"/>
            </a:pPr>
            <a:r>
              <a:rPr lang="en-US" sz="2800" b="1" dirty="0">
                <a:solidFill>
                  <a:schemeClr val="tx1"/>
                </a:solidFill>
                <a:latin typeface="+mn-lt"/>
              </a:rPr>
              <a:t>Identify Adaptive Challenges</a:t>
            </a:r>
          </a:p>
          <a:p>
            <a:pPr marL="0" indent="0">
              <a:buClr>
                <a:srgbClr val="0070C0"/>
              </a:buClr>
              <a:buNone/>
            </a:pPr>
            <a:r>
              <a:rPr lang="en-US" sz="2400" dirty="0">
                <a:latin typeface="+mn-lt"/>
              </a:rPr>
              <a:t>Analyzing and diagnosing challenges. Distinguishing between technical and adaptive challenges. </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12</a:t>
            </a:fld>
            <a:endParaRPr lang="en-US"/>
          </a:p>
        </p:txBody>
      </p:sp>
    </p:spTree>
    <p:extLst>
      <p:ext uri="{BB962C8B-B14F-4D97-AF65-F5344CB8AC3E}">
        <p14:creationId xmlns:p14="http://schemas.microsoft.com/office/powerpoint/2010/main" val="37324657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p:txBody>
          <a:bodyPr/>
          <a:lstStyle/>
          <a:p>
            <a:pPr>
              <a:buClr>
                <a:srgbClr val="0070C0"/>
              </a:buClr>
              <a:buSzPct val="110000"/>
            </a:pPr>
            <a:r>
              <a:rPr lang="en-US" sz="3600" dirty="0">
                <a:latin typeface="+mn-lt"/>
              </a:rPr>
              <a:t> Adaptive Challenges</a:t>
            </a:r>
          </a:p>
          <a:p>
            <a:pPr lvl="1">
              <a:buSzPct val="110000"/>
            </a:pPr>
            <a:r>
              <a:rPr lang="en-US" sz="2400" dirty="0">
                <a:solidFill>
                  <a:schemeClr val="tx1"/>
                </a:solidFill>
                <a:latin typeface="+mn-lt"/>
              </a:rPr>
              <a:t>Use adaptive leadership behaviors for adaptive challenges and technical leadership for technical challenges</a:t>
            </a:r>
            <a:br>
              <a:rPr lang="en-US" sz="2000" dirty="0">
                <a:solidFill>
                  <a:schemeClr val="tx1"/>
                </a:solidFill>
                <a:latin typeface="+mn-lt"/>
              </a:rPr>
            </a:br>
            <a:endParaRPr lang="en-US" sz="2000" dirty="0">
              <a:solidFill>
                <a:schemeClr val="tx1"/>
              </a:solidFill>
              <a:latin typeface="+mn-lt"/>
            </a:endParaRPr>
          </a:p>
          <a:p>
            <a:pPr marL="0" indent="0">
              <a:buClr>
                <a:srgbClr val="0070C0"/>
              </a:buClr>
              <a:buSzPct val="110000"/>
              <a:buNone/>
            </a:pPr>
            <a:r>
              <a:rPr lang="en-US" sz="2400" b="1" dirty="0">
                <a:latin typeface="+mn-lt"/>
              </a:rPr>
              <a:t>Technical: </a:t>
            </a:r>
            <a:r>
              <a:rPr lang="en-US" sz="2400" dirty="0">
                <a:latin typeface="+mn-lt"/>
              </a:rPr>
              <a:t>Can be fixed with leader’s own expertise and authority</a:t>
            </a:r>
            <a:br>
              <a:rPr lang="en-US" sz="2400" dirty="0">
                <a:latin typeface="+mn-lt"/>
              </a:rPr>
            </a:br>
            <a:endParaRPr lang="en-US" sz="2400" dirty="0">
              <a:latin typeface="+mn-lt"/>
            </a:endParaRPr>
          </a:p>
          <a:p>
            <a:pPr marL="0" indent="0">
              <a:buClr>
                <a:srgbClr val="0070C0"/>
              </a:buClr>
              <a:buSzPct val="110000"/>
              <a:buNone/>
            </a:pPr>
            <a:r>
              <a:rPr lang="en-US" sz="2400" b="1" dirty="0">
                <a:latin typeface="+mn-lt"/>
              </a:rPr>
              <a:t>Adaptive: </a:t>
            </a:r>
            <a:r>
              <a:rPr lang="en-US" sz="2400" dirty="0">
                <a:latin typeface="+mn-lt"/>
              </a:rPr>
              <a:t>Value laden and stirs up people’s emotions</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13</a:t>
            </a:fld>
            <a:endParaRPr lang="en-US"/>
          </a:p>
        </p:txBody>
      </p:sp>
    </p:spTree>
    <p:extLst>
      <p:ext uri="{BB962C8B-B14F-4D97-AF65-F5344CB8AC3E}">
        <p14:creationId xmlns:p14="http://schemas.microsoft.com/office/powerpoint/2010/main" val="1085281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a:xfrm>
            <a:off x="457200" y="1524000"/>
            <a:ext cx="8229600" cy="4648200"/>
          </a:xfrm>
        </p:spPr>
        <p:txBody>
          <a:bodyPr>
            <a:normAutofit lnSpcReduction="10000"/>
          </a:bodyPr>
          <a:lstStyle/>
          <a:p>
            <a:pPr>
              <a:buClr>
                <a:srgbClr val="0070C0"/>
              </a:buClr>
              <a:buSzPct val="110000"/>
            </a:pPr>
            <a:r>
              <a:rPr lang="en-US" sz="3600" dirty="0">
                <a:latin typeface="+mn-lt"/>
              </a:rPr>
              <a:t> Four Archetypes of Adaptive Change</a:t>
            </a:r>
          </a:p>
          <a:p>
            <a:pPr marL="857250" lvl="1" indent="-457200">
              <a:buClr>
                <a:srgbClr val="0070C0"/>
              </a:buClr>
              <a:buFont typeface="+mj-lt"/>
              <a:buAutoNum type="arabicPeriod"/>
            </a:pPr>
            <a:r>
              <a:rPr lang="en-US" sz="2800" b="1" dirty="0">
                <a:solidFill>
                  <a:schemeClr val="tx1"/>
                </a:solidFill>
                <a:latin typeface="+mn-lt"/>
              </a:rPr>
              <a:t>Gap between espoused values and behavior</a:t>
            </a:r>
          </a:p>
          <a:p>
            <a:pPr marL="0" indent="0">
              <a:buNone/>
            </a:pPr>
            <a:r>
              <a:rPr lang="en-US" sz="2400" dirty="0">
                <a:latin typeface="+mn-lt"/>
              </a:rPr>
              <a:t>When an organization espouses values that it doesn’t in reality support by its actions. </a:t>
            </a:r>
            <a:r>
              <a:rPr lang="en-US" sz="2400" dirty="0"/>
              <a:t>For example,</a:t>
            </a:r>
            <a:r>
              <a:rPr lang="en-US" sz="2400" dirty="0">
                <a:latin typeface="+mn-lt"/>
              </a:rPr>
              <a:t> claiming to be family-friendly but not providing flextime.</a:t>
            </a:r>
          </a:p>
          <a:p>
            <a:pPr marL="857250" lvl="1" indent="-457200">
              <a:buClr>
                <a:srgbClr val="0070C0"/>
              </a:buClr>
              <a:buFont typeface="+mj-lt"/>
              <a:buAutoNum type="arabicPeriod" startAt="2"/>
            </a:pPr>
            <a:r>
              <a:rPr lang="en-US" sz="2800" b="1" dirty="0">
                <a:solidFill>
                  <a:schemeClr val="tx1"/>
                </a:solidFill>
                <a:latin typeface="+mn-lt"/>
              </a:rPr>
              <a:t>Competing commitments</a:t>
            </a:r>
          </a:p>
          <a:p>
            <a:pPr marL="0" indent="0">
              <a:buNone/>
            </a:pPr>
            <a:r>
              <a:rPr lang="en-US" sz="2400" dirty="0">
                <a:latin typeface="+mn-lt"/>
              </a:rPr>
              <a:t>When an organization has numerous commitments  and some conflict with each other. </a:t>
            </a:r>
            <a:r>
              <a:rPr lang="en-US" sz="2400" dirty="0"/>
              <a:t>For example,</a:t>
            </a:r>
            <a:r>
              <a:rPr lang="en-US" sz="2400" dirty="0">
                <a:latin typeface="+mn-lt"/>
              </a:rPr>
              <a:t> wanting to expand services but cutting staff positions at the same time.</a:t>
            </a:r>
          </a:p>
          <a:p>
            <a:endParaRPr lang="en-US" sz="2400"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14</a:t>
            </a:fld>
            <a:endParaRPr lang="en-US"/>
          </a:p>
        </p:txBody>
      </p:sp>
    </p:spTree>
    <p:extLst>
      <p:ext uri="{BB962C8B-B14F-4D97-AF65-F5344CB8AC3E}">
        <p14:creationId xmlns:p14="http://schemas.microsoft.com/office/powerpoint/2010/main" val="3002646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p>
        </p:txBody>
      </p:sp>
      <p:sp>
        <p:nvSpPr>
          <p:cNvPr id="3" name="Content Placeholder 2"/>
          <p:cNvSpPr>
            <a:spLocks noGrp="1"/>
          </p:cNvSpPr>
          <p:nvPr>
            <p:ph idx="1"/>
          </p:nvPr>
        </p:nvSpPr>
        <p:spPr>
          <a:xfrm>
            <a:off x="457200" y="1524000"/>
            <a:ext cx="8229600" cy="4648200"/>
          </a:xfrm>
        </p:spPr>
        <p:txBody>
          <a:bodyPr>
            <a:normAutofit/>
          </a:bodyPr>
          <a:lstStyle/>
          <a:p>
            <a:pPr marL="914400" lvl="1" indent="-514350">
              <a:buClr>
                <a:srgbClr val="0070C0"/>
              </a:buClr>
              <a:buFont typeface="+mj-lt"/>
              <a:buAutoNum type="arabicPeriod" startAt="3"/>
            </a:pPr>
            <a:r>
              <a:rPr lang="en-US" sz="2800" b="1" dirty="0">
                <a:solidFill>
                  <a:schemeClr val="tx1"/>
                </a:solidFill>
                <a:latin typeface="+mn-lt"/>
              </a:rPr>
              <a:t>Speaking the unspeakable</a:t>
            </a:r>
          </a:p>
          <a:p>
            <a:pPr marL="0" indent="0">
              <a:buNone/>
            </a:pPr>
            <a:r>
              <a:rPr lang="en-US" sz="2400" dirty="0">
                <a:latin typeface="+mn-lt"/>
              </a:rPr>
              <a:t>When there are ideas or unpopular ideas or conflicting perspectives that people don’t dare to address. </a:t>
            </a:r>
            <a:r>
              <a:rPr lang="en-US" sz="2400" dirty="0"/>
              <a:t>For example,</a:t>
            </a:r>
            <a:r>
              <a:rPr lang="en-US" sz="2400" dirty="0">
                <a:latin typeface="+mn-lt"/>
              </a:rPr>
              <a:t> people afraid to discuss the failing skills of an aged, but likable company owner.</a:t>
            </a:r>
          </a:p>
          <a:p>
            <a:pPr marL="914400" lvl="1" indent="-514350">
              <a:buClr>
                <a:srgbClr val="0070C0"/>
              </a:buClr>
              <a:buFont typeface="+mj-lt"/>
              <a:buAutoNum type="arabicPeriod" startAt="4"/>
            </a:pPr>
            <a:r>
              <a:rPr lang="en-US" sz="2800" b="1" dirty="0">
                <a:solidFill>
                  <a:schemeClr val="tx1"/>
                </a:solidFill>
              </a:rPr>
              <a:t>Work avoidance</a:t>
            </a:r>
            <a:endParaRPr lang="en-US" sz="2800" dirty="0">
              <a:solidFill>
                <a:schemeClr val="tx1"/>
              </a:solidFill>
            </a:endParaRPr>
          </a:p>
          <a:p>
            <a:pPr marL="0" indent="0">
              <a:buNone/>
            </a:pPr>
            <a:r>
              <a:rPr lang="en-US" sz="2400" dirty="0">
                <a:latin typeface="+mn-lt"/>
              </a:rPr>
              <a:t>Where people avoid addressing difficult issues by staying in their comfort zones or by using diversion. </a:t>
            </a:r>
            <a:r>
              <a:rPr lang="en-US" sz="2400" dirty="0"/>
              <a:t>For example,</a:t>
            </a:r>
            <a:r>
              <a:rPr lang="en-US" sz="2400" dirty="0">
                <a:latin typeface="+mn-lt"/>
              </a:rPr>
              <a:t> refusing to confront a skilled employee whose performance is slacking because he feels the company suffers from institutional racism.</a:t>
            </a:r>
          </a:p>
          <a:p>
            <a:endParaRPr lang="en-US" sz="2400"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15</a:t>
            </a:fld>
            <a:endParaRPr lang="en-US"/>
          </a:p>
        </p:txBody>
      </p:sp>
    </p:spTree>
    <p:extLst>
      <p:ext uri="{BB962C8B-B14F-4D97-AF65-F5344CB8AC3E}">
        <p14:creationId xmlns:p14="http://schemas.microsoft.com/office/powerpoint/2010/main" val="33994563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a:xfrm>
            <a:off x="457200" y="1447800"/>
            <a:ext cx="8077200" cy="4724400"/>
          </a:xfrm>
        </p:spPr>
        <p:txBody>
          <a:bodyPr>
            <a:normAutofit/>
          </a:bodyPr>
          <a:lstStyle/>
          <a:p>
            <a:pPr>
              <a:buClr>
                <a:srgbClr val="0070C0"/>
              </a:buClr>
              <a:buSzPct val="110000"/>
            </a:pPr>
            <a:r>
              <a:rPr lang="en-US" sz="3600" dirty="0">
                <a:latin typeface="+mn-lt"/>
              </a:rPr>
              <a:t> Leader Behaviors</a:t>
            </a:r>
          </a:p>
          <a:p>
            <a:pPr lvl="1">
              <a:buSzPct val="110000"/>
            </a:pPr>
            <a:r>
              <a:rPr lang="en-US" sz="2400" b="1" dirty="0">
                <a:solidFill>
                  <a:schemeClr val="tx1"/>
                </a:solidFill>
              </a:rPr>
              <a:t>Regulate Distress</a:t>
            </a:r>
          </a:p>
          <a:p>
            <a:pPr marL="400050" lvl="1" indent="0">
              <a:buNone/>
            </a:pPr>
            <a:r>
              <a:rPr lang="en-US" sz="2200" dirty="0">
                <a:latin typeface="+mn-lt"/>
              </a:rPr>
              <a:t>Helping others recognize the need for change but not become overwhelmed. Monitoring stress and keeping it within a productive range.</a:t>
            </a:r>
          </a:p>
          <a:p>
            <a:pPr marL="1314450" lvl="2" indent="-514350">
              <a:buFont typeface="+mj-lt"/>
              <a:buAutoNum type="alphaLcPeriod"/>
            </a:pPr>
            <a:r>
              <a:rPr lang="en-US" sz="2000" dirty="0">
                <a:solidFill>
                  <a:schemeClr val="tx1"/>
                </a:solidFill>
                <a:latin typeface="+mn-lt"/>
              </a:rPr>
              <a:t>Create a holding environment</a:t>
            </a:r>
          </a:p>
          <a:p>
            <a:pPr marL="1314450" lvl="2" indent="-514350">
              <a:buFont typeface="+mj-lt"/>
              <a:buAutoNum type="alphaLcPeriod"/>
            </a:pPr>
            <a:r>
              <a:rPr lang="en-US" sz="2000" dirty="0">
                <a:solidFill>
                  <a:schemeClr val="tx1"/>
                </a:solidFill>
                <a:latin typeface="+mn-lt"/>
              </a:rPr>
              <a:t>Provide direction, protection, orientation, conflict management, and productive norms</a:t>
            </a:r>
          </a:p>
          <a:p>
            <a:pPr marL="1314450" lvl="2" indent="-514350">
              <a:buFont typeface="+mj-lt"/>
              <a:buAutoNum type="alphaLcPeriod"/>
            </a:pPr>
            <a:r>
              <a:rPr lang="en-US" sz="2000" dirty="0">
                <a:solidFill>
                  <a:schemeClr val="tx1"/>
                </a:solidFill>
                <a:latin typeface="+mn-lt"/>
              </a:rPr>
              <a:t>Regulate personal distress </a:t>
            </a:r>
          </a:p>
        </p:txBody>
      </p:sp>
      <p:sp>
        <p:nvSpPr>
          <p:cNvPr id="5" name="Slide Number Placeholder 4"/>
          <p:cNvSpPr>
            <a:spLocks noGrp="1"/>
          </p:cNvSpPr>
          <p:nvPr>
            <p:ph type="sldNum" sz="quarter" idx="11"/>
          </p:nvPr>
        </p:nvSpPr>
        <p:spPr>
          <a:xfrm>
            <a:off x="8763000" y="76200"/>
            <a:ext cx="381000" cy="365125"/>
          </a:xfrm>
          <a:prstGeom prst="rect">
            <a:avLst/>
          </a:prstGeom>
        </p:spPr>
        <p:txBody>
          <a:bodyPr/>
          <a:lstStyle/>
          <a:p>
            <a:pPr>
              <a:defRPr/>
            </a:pPr>
            <a:fld id="{F4620254-9AE0-4349-994D-CE36F263CB81}" type="slidenum">
              <a:rPr lang="en-US" smtClean="0"/>
              <a:pPr>
                <a:defRPr/>
              </a:pPr>
              <a:t>16</a:t>
            </a:fld>
            <a:endParaRPr lang="en-US"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Tree>
    <p:extLst>
      <p:ext uri="{BB962C8B-B14F-4D97-AF65-F5344CB8AC3E}">
        <p14:creationId xmlns:p14="http://schemas.microsoft.com/office/powerpoint/2010/main" val="29952723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p:txBody>
          <a:bodyPr>
            <a:normAutofit/>
          </a:bodyPr>
          <a:lstStyle/>
          <a:p>
            <a:pPr marL="400050" lvl="1" indent="0">
              <a:buClr>
                <a:srgbClr val="0070C0"/>
              </a:buClr>
              <a:buNone/>
            </a:pPr>
            <a:r>
              <a:rPr lang="en-US" sz="2800" b="1" dirty="0">
                <a:solidFill>
                  <a:schemeClr val="tx1"/>
                </a:solidFill>
                <a:latin typeface="+mn-lt"/>
              </a:rPr>
              <a:t>Maintain Disciplined Attention</a:t>
            </a:r>
          </a:p>
          <a:p>
            <a:pPr marL="400050" lvl="1" indent="0">
              <a:buNone/>
            </a:pPr>
            <a:r>
              <a:rPr lang="en-US" sz="2200" dirty="0">
                <a:latin typeface="+mn-lt"/>
              </a:rPr>
              <a:t>Encouraging people to focus on the tough work they need to do. Helping people address change and not avoid it.</a:t>
            </a:r>
            <a:br>
              <a:rPr lang="en-US" sz="2200" dirty="0">
                <a:latin typeface="+mn-lt"/>
              </a:rPr>
            </a:br>
            <a:endParaRPr lang="en-US" sz="2200" dirty="0">
              <a:latin typeface="+mn-lt"/>
            </a:endParaRPr>
          </a:p>
          <a:p>
            <a:pPr marL="400050" lvl="1" indent="0">
              <a:buNone/>
            </a:pPr>
            <a:r>
              <a:rPr lang="en-US" sz="2200" dirty="0">
                <a:latin typeface="+mn-lt"/>
              </a:rPr>
              <a:t>Avoidance = ignoring the problem, blaming the problem on authority or coworkers, attacking those who want to address the problem, pretending the problem doesn’t exist, and working hard in areas unrelated to the problem</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17</a:t>
            </a:fld>
            <a:endParaRPr lang="en-US"/>
          </a:p>
        </p:txBody>
      </p:sp>
    </p:spTree>
    <p:extLst>
      <p:ext uri="{BB962C8B-B14F-4D97-AF65-F5344CB8AC3E}">
        <p14:creationId xmlns:p14="http://schemas.microsoft.com/office/powerpoint/2010/main" val="19026746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Model of Adaptive Leadership</a:t>
            </a:r>
            <a:endParaRPr lang="en-US" sz="3200" dirty="0">
              <a:latin typeface="+mj-lt"/>
            </a:endParaRPr>
          </a:p>
        </p:txBody>
      </p:sp>
      <p:sp>
        <p:nvSpPr>
          <p:cNvPr id="3" name="Content Placeholder 2"/>
          <p:cNvSpPr>
            <a:spLocks noGrp="1"/>
          </p:cNvSpPr>
          <p:nvPr>
            <p:ph idx="1"/>
          </p:nvPr>
        </p:nvSpPr>
        <p:spPr/>
        <p:txBody>
          <a:bodyPr>
            <a:normAutofit lnSpcReduction="10000"/>
          </a:bodyPr>
          <a:lstStyle/>
          <a:p>
            <a:pPr marL="400050" lvl="1" indent="0">
              <a:buClr>
                <a:srgbClr val="0070C0"/>
              </a:buClr>
              <a:buNone/>
            </a:pPr>
            <a:r>
              <a:rPr lang="en-US" sz="2800" b="1" dirty="0">
                <a:solidFill>
                  <a:schemeClr val="tx1"/>
                </a:solidFill>
                <a:latin typeface="+mn-lt"/>
              </a:rPr>
              <a:t>Give the Work Back to the People</a:t>
            </a:r>
          </a:p>
          <a:p>
            <a:pPr marL="0" indent="0">
              <a:buClr>
                <a:srgbClr val="0070C0"/>
              </a:buClr>
              <a:buNone/>
            </a:pPr>
            <a:r>
              <a:rPr lang="en-US" sz="2400" dirty="0">
                <a:latin typeface="+mn-lt"/>
              </a:rPr>
              <a:t>Too much leadership and authority can be debilitating, decrease people’s confidence to solve problems on their own, and suppress their creative capacities. </a:t>
            </a:r>
            <a:br>
              <a:rPr lang="en-US" sz="2400" dirty="0">
                <a:latin typeface="+mn-lt"/>
              </a:rPr>
            </a:br>
            <a:endParaRPr lang="en-US" sz="2400" dirty="0">
              <a:latin typeface="+mn-lt"/>
            </a:endParaRPr>
          </a:p>
          <a:p>
            <a:pPr marL="0" indent="0">
              <a:buClr>
                <a:srgbClr val="0070C0"/>
              </a:buClr>
              <a:buNone/>
            </a:pPr>
            <a:r>
              <a:rPr lang="en-US" sz="2400" dirty="0">
                <a:latin typeface="+mn-lt"/>
              </a:rPr>
              <a:t>Leaders need to be attentive to when they should drop back and let the people do the work that they need to do.</a:t>
            </a:r>
            <a:br>
              <a:rPr lang="en-US" sz="2400" dirty="0">
                <a:latin typeface="+mn-lt"/>
              </a:rPr>
            </a:br>
            <a:endParaRPr lang="en-US" sz="2400" dirty="0">
              <a:latin typeface="+mn-lt"/>
            </a:endParaRPr>
          </a:p>
          <a:p>
            <a:pPr marL="400050" lvl="1" indent="0">
              <a:buClr>
                <a:srgbClr val="0070C0"/>
              </a:buClr>
              <a:buNone/>
            </a:pPr>
            <a:r>
              <a:rPr lang="en-US" sz="2800" b="1" dirty="0">
                <a:solidFill>
                  <a:schemeClr val="tx1"/>
                </a:solidFill>
                <a:latin typeface="+mn-lt"/>
              </a:rPr>
              <a:t>Protect Leadership Voices from Below</a:t>
            </a:r>
          </a:p>
          <a:p>
            <a:pPr marL="0" indent="0">
              <a:buClr>
                <a:srgbClr val="0070C0"/>
              </a:buClr>
              <a:buNone/>
            </a:pPr>
            <a:r>
              <a:rPr lang="en-US" sz="2400" dirty="0">
                <a:latin typeface="+mn-lt"/>
              </a:rPr>
              <a:t>Being open to the ideas of people who may be at the fringe, marginalized, or even deviant in the group or organization. </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18</a:t>
            </a:fld>
            <a:endParaRPr lang="en-US"/>
          </a:p>
        </p:txBody>
      </p:sp>
    </p:spTree>
    <p:extLst>
      <p:ext uri="{BB962C8B-B14F-4D97-AF65-F5344CB8AC3E}">
        <p14:creationId xmlns:p14="http://schemas.microsoft.com/office/powerpoint/2010/main" val="3868434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Adaptive Work</a:t>
            </a:r>
          </a:p>
        </p:txBody>
      </p:sp>
      <p:sp>
        <p:nvSpPr>
          <p:cNvPr id="3" name="Content Placeholder 2"/>
          <p:cNvSpPr>
            <a:spLocks noGrp="1"/>
          </p:cNvSpPr>
          <p:nvPr>
            <p:ph idx="1"/>
          </p:nvPr>
        </p:nvSpPr>
        <p:spPr/>
        <p:txBody>
          <a:bodyPr>
            <a:normAutofit/>
          </a:bodyPr>
          <a:lstStyle/>
          <a:p>
            <a:pPr>
              <a:buClr>
                <a:srgbClr val="0070C0"/>
              </a:buClr>
            </a:pPr>
            <a:r>
              <a:rPr lang="en-US" sz="2800" dirty="0">
                <a:latin typeface="+mn-lt"/>
              </a:rPr>
              <a:t>The process toward which adaptive leaders direct their work.</a:t>
            </a:r>
          </a:p>
          <a:p>
            <a:pPr>
              <a:buClr>
                <a:srgbClr val="0070C0"/>
              </a:buClr>
            </a:pPr>
            <a:r>
              <a:rPr lang="en-US" sz="2800" dirty="0">
                <a:latin typeface="+mn-lt"/>
              </a:rPr>
              <a:t>Grows out of the communication between leaders and followers but is primarily the work of followers.</a:t>
            </a:r>
          </a:p>
          <a:p>
            <a:pPr>
              <a:buClr>
                <a:srgbClr val="0070C0"/>
              </a:buClr>
            </a:pPr>
            <a:r>
              <a:rPr lang="en-US" sz="2800" dirty="0">
                <a:latin typeface="+mn-lt"/>
              </a:rPr>
              <a:t>Adaptive work is conducted in the holding environment. </a:t>
            </a:r>
          </a:p>
          <a:p>
            <a:pPr>
              <a:buClr>
                <a:srgbClr val="0070C0"/>
              </a:buClr>
            </a:pPr>
            <a:r>
              <a:rPr lang="en-US" sz="2800" dirty="0">
                <a:latin typeface="+mn-lt"/>
              </a:rPr>
              <a:t>Followers are not submissive to leaders; they are the ones doing adaptive work</a:t>
            </a:r>
            <a:endParaRPr lang="en-US" sz="2800" strike="sngStrike" dirty="0">
              <a:latin typeface="+mn-lt"/>
            </a:endParaRP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19</a:t>
            </a:fld>
            <a:endParaRPr lang="en-US"/>
          </a:p>
        </p:txBody>
      </p:sp>
    </p:spTree>
    <p:extLst>
      <p:ext uri="{BB962C8B-B14F-4D97-AF65-F5344CB8AC3E}">
        <p14:creationId xmlns:p14="http://schemas.microsoft.com/office/powerpoint/2010/main" val="31650702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Adaptive Leadership</a:t>
            </a:r>
            <a:endParaRPr lang="en-US" dirty="0"/>
          </a:p>
        </p:txBody>
      </p:sp>
      <p:sp>
        <p:nvSpPr>
          <p:cNvPr id="3" name="Subtitle 2"/>
          <p:cNvSpPr>
            <a:spLocks noGrp="1"/>
          </p:cNvSpPr>
          <p:nvPr>
            <p:ph type="subTitle" idx="1"/>
          </p:nvPr>
        </p:nvSpPr>
        <p:spPr/>
        <p:txBody>
          <a:bodyPr/>
          <a:lstStyle/>
          <a:p>
            <a:r>
              <a:rPr lang="en-US"/>
              <a:t>Chapter 11</a:t>
            </a:r>
            <a:endParaRPr lang="en-US" dirty="0"/>
          </a:p>
        </p:txBody>
      </p:sp>
      <p:sp>
        <p:nvSpPr>
          <p:cNvPr id="6" name="Footer Placeholder 5"/>
          <p:cNvSpPr>
            <a:spLocks noGrp="1"/>
          </p:cNvSpPr>
          <p:nvPr>
            <p:ph type="ftr" sz="quarter" idx="3"/>
          </p:nvPr>
        </p:nvSpPr>
        <p:spPr/>
        <p:txBody>
          <a:bodyPr/>
          <a:lstStyle/>
          <a:p>
            <a:r>
              <a:rPr lang="en-IN"/>
              <a:t>Northouse, Leadership 8e. ©  SAGE Publications, 2019.</a:t>
            </a:r>
            <a:endParaRPr lang="en-US"/>
          </a:p>
        </p:txBody>
      </p:sp>
      <p:sp>
        <p:nvSpPr>
          <p:cNvPr id="7" name="Slide Number Placeholder 6"/>
          <p:cNvSpPr>
            <a:spLocks noGrp="1"/>
          </p:cNvSpPr>
          <p:nvPr>
            <p:ph type="sldNum" sz="quarter" idx="4"/>
          </p:nvPr>
        </p:nvSpPr>
        <p:spPr/>
        <p:txBody>
          <a:bodyPr/>
          <a:lstStyle/>
          <a:p>
            <a:fld id="{CB40A263-9BDB-4671-AC59-6ABAC96924D5}" type="slidenum">
              <a:rPr lang="en-US" smtClean="0"/>
              <a:t>2</a:t>
            </a:fld>
            <a:endParaRPr lang="en-US"/>
          </a:p>
        </p:txBody>
      </p:sp>
    </p:spTree>
    <p:extLst>
      <p:ext uri="{BB962C8B-B14F-4D97-AF65-F5344CB8AC3E}">
        <p14:creationId xmlns:p14="http://schemas.microsoft.com/office/powerpoint/2010/main" val="3844453890"/>
      </p:ext>
    </p:extLst>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How Does Adaptive Leadership Work?</a:t>
            </a:r>
          </a:p>
        </p:txBody>
      </p:sp>
      <p:sp>
        <p:nvSpPr>
          <p:cNvPr id="3" name="Content Placeholder 2"/>
          <p:cNvSpPr>
            <a:spLocks noGrp="1"/>
          </p:cNvSpPr>
          <p:nvPr>
            <p:ph idx="1"/>
          </p:nvPr>
        </p:nvSpPr>
        <p:spPr>
          <a:xfrm>
            <a:off x="457200" y="1447800"/>
            <a:ext cx="8382000" cy="4724400"/>
          </a:xfrm>
        </p:spPr>
        <p:txBody>
          <a:bodyPr>
            <a:noAutofit/>
          </a:bodyPr>
          <a:lstStyle/>
          <a:p>
            <a:pPr>
              <a:buClr>
                <a:srgbClr val="0070C0"/>
              </a:buClr>
            </a:pPr>
            <a:r>
              <a:rPr lang="en-US" sz="2600" dirty="0">
                <a:latin typeface="+mn-lt"/>
              </a:rPr>
              <a:t>Focus is on engaging individuals to do adaptive work.</a:t>
            </a:r>
          </a:p>
          <a:p>
            <a:pPr>
              <a:buClr>
                <a:srgbClr val="0070C0"/>
              </a:buClr>
            </a:pPr>
            <a:r>
              <a:rPr lang="en-US" sz="2600" dirty="0">
                <a:latin typeface="+mn-lt"/>
              </a:rPr>
              <a:t>Leaders support followers during changes in the environment.</a:t>
            </a:r>
          </a:p>
          <a:p>
            <a:pPr>
              <a:buClr>
                <a:srgbClr val="0070C0"/>
              </a:buClr>
            </a:pPr>
            <a:r>
              <a:rPr lang="en-US" sz="2600" dirty="0">
                <a:latin typeface="+mn-lt"/>
              </a:rPr>
              <a:t>Leader steps back from situation to gain fresh perspective.</a:t>
            </a:r>
          </a:p>
          <a:p>
            <a:pPr>
              <a:buClr>
                <a:srgbClr val="0070C0"/>
              </a:buClr>
            </a:pPr>
            <a:r>
              <a:rPr lang="en-US" sz="2600" dirty="0">
                <a:latin typeface="+mn-lt"/>
              </a:rPr>
              <a:t>Leader decides whether challenges are technical or adaptive.</a:t>
            </a:r>
          </a:p>
          <a:p>
            <a:pPr>
              <a:buClr>
                <a:srgbClr val="0070C0"/>
              </a:buClr>
            </a:pPr>
            <a:r>
              <a:rPr lang="en-US" sz="2600" dirty="0">
                <a:latin typeface="+mn-lt"/>
              </a:rPr>
              <a:t>If technical, leader uses authority and expertise to solve.</a:t>
            </a:r>
          </a:p>
          <a:p>
            <a:pPr>
              <a:buClr>
                <a:srgbClr val="0070C0"/>
              </a:buClr>
            </a:pPr>
            <a:r>
              <a:rPr lang="en-US" sz="2600" dirty="0">
                <a:latin typeface="+mn-lt"/>
              </a:rPr>
              <a:t>If adaptive, leader uses several prescribed behaviors to move the adaptive process forward. </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20</a:t>
            </a:fld>
            <a:endParaRPr lang="en-US"/>
          </a:p>
        </p:txBody>
      </p:sp>
    </p:spTree>
    <p:extLst>
      <p:ext uri="{BB962C8B-B14F-4D97-AF65-F5344CB8AC3E}">
        <p14:creationId xmlns:p14="http://schemas.microsoft.com/office/powerpoint/2010/main" val="2344299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Strengths</a:t>
            </a:r>
          </a:p>
        </p:txBody>
      </p:sp>
      <p:sp>
        <p:nvSpPr>
          <p:cNvPr id="3" name="Content Placeholder 2"/>
          <p:cNvSpPr>
            <a:spLocks noGrp="1"/>
          </p:cNvSpPr>
          <p:nvPr>
            <p:ph idx="1"/>
          </p:nvPr>
        </p:nvSpPr>
        <p:spPr/>
        <p:txBody>
          <a:bodyPr>
            <a:normAutofit/>
          </a:bodyPr>
          <a:lstStyle/>
          <a:p>
            <a:pPr>
              <a:buClr>
                <a:srgbClr val="0070C0"/>
              </a:buClr>
            </a:pPr>
            <a:r>
              <a:rPr lang="en-US" sz="2600" dirty="0">
                <a:latin typeface="+mn-lt"/>
              </a:rPr>
              <a:t>In contrast to other leadership theories, AL takes a process approach; leadership is a complex transaction between leaders and followers.</a:t>
            </a:r>
          </a:p>
          <a:p>
            <a:pPr>
              <a:buClr>
                <a:srgbClr val="0070C0"/>
              </a:buClr>
            </a:pPr>
            <a:r>
              <a:rPr lang="en-US" sz="2600" dirty="0">
                <a:latin typeface="+mn-lt"/>
              </a:rPr>
              <a:t>AL is follower centered. Adaptive leaders mobilize people to engage in adaptive work.</a:t>
            </a:r>
          </a:p>
          <a:p>
            <a:pPr>
              <a:buClr>
                <a:srgbClr val="0070C0"/>
              </a:buClr>
            </a:pPr>
            <a:r>
              <a:rPr lang="en-US" sz="2600" dirty="0">
                <a:latin typeface="+mn-lt"/>
              </a:rPr>
              <a:t>Helps followers deal with conflicting values that emerge in changing work environments.</a:t>
            </a:r>
          </a:p>
          <a:p>
            <a:pPr>
              <a:buClr>
                <a:srgbClr val="0070C0"/>
              </a:buClr>
            </a:pPr>
            <a:r>
              <a:rPr lang="en-US" sz="2600" dirty="0">
                <a:latin typeface="+mn-lt"/>
              </a:rPr>
              <a:t>Prescribes useful leadership behaviors.</a:t>
            </a:r>
          </a:p>
          <a:p>
            <a:pPr>
              <a:buClr>
                <a:srgbClr val="0070C0"/>
              </a:buClr>
            </a:pPr>
            <a:r>
              <a:rPr lang="en-US" sz="2600" dirty="0">
                <a:latin typeface="+mn-lt"/>
              </a:rPr>
              <a:t>Contributes concept of a “holding environment” as an integral part of the leadership process.</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21</a:t>
            </a:fld>
            <a:endParaRPr lang="en-US"/>
          </a:p>
        </p:txBody>
      </p:sp>
    </p:spTree>
    <p:extLst>
      <p:ext uri="{BB962C8B-B14F-4D97-AF65-F5344CB8AC3E}">
        <p14:creationId xmlns:p14="http://schemas.microsoft.com/office/powerpoint/2010/main" val="27739403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Criticisms</a:t>
            </a:r>
          </a:p>
        </p:txBody>
      </p:sp>
      <p:sp>
        <p:nvSpPr>
          <p:cNvPr id="3" name="Content Placeholder 2"/>
          <p:cNvSpPr>
            <a:spLocks noGrp="1"/>
          </p:cNvSpPr>
          <p:nvPr>
            <p:ph idx="1"/>
          </p:nvPr>
        </p:nvSpPr>
        <p:spPr/>
        <p:txBody>
          <a:bodyPr>
            <a:normAutofit/>
          </a:bodyPr>
          <a:lstStyle/>
          <a:p>
            <a:pPr>
              <a:buClr>
                <a:srgbClr val="0070C0"/>
              </a:buClr>
            </a:pPr>
            <a:r>
              <a:rPr lang="en-US" sz="2800" dirty="0">
                <a:latin typeface="+mn-lt"/>
              </a:rPr>
              <a:t>Very little empirical research has been conducted to test the claims of the theory.</a:t>
            </a:r>
          </a:p>
          <a:p>
            <a:pPr>
              <a:buClr>
                <a:srgbClr val="0070C0"/>
              </a:buClr>
            </a:pPr>
            <a:r>
              <a:rPr lang="en-US" sz="2800" dirty="0">
                <a:latin typeface="+mn-lt"/>
              </a:rPr>
              <a:t>Model needs to be refined; relationships between factors need to be clarified.</a:t>
            </a:r>
          </a:p>
          <a:p>
            <a:pPr>
              <a:buClr>
                <a:srgbClr val="0070C0"/>
              </a:buClr>
            </a:pPr>
            <a:r>
              <a:rPr lang="en-US" sz="2800" dirty="0">
                <a:latin typeface="+mn-lt"/>
              </a:rPr>
              <a:t>AL is too wide ranging and abstract. </a:t>
            </a:r>
          </a:p>
          <a:p>
            <a:pPr>
              <a:buClr>
                <a:srgbClr val="0070C0"/>
              </a:buClr>
            </a:pPr>
            <a:r>
              <a:rPr lang="en-US" sz="2800" dirty="0">
                <a:latin typeface="+mn-lt"/>
              </a:rPr>
              <a:t>Doesn’t directly explain how AL incorporates a moral dimension. Unclear how doing adaptive work leads to socially useful outcomes.</a:t>
            </a:r>
          </a:p>
          <a:p>
            <a:endParaRPr lang="en-US" sz="3200"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22</a:t>
            </a:fld>
            <a:endParaRPr lang="en-US"/>
          </a:p>
        </p:txBody>
      </p:sp>
    </p:spTree>
    <p:extLst>
      <p:ext uri="{BB962C8B-B14F-4D97-AF65-F5344CB8AC3E}">
        <p14:creationId xmlns:p14="http://schemas.microsoft.com/office/powerpoint/2010/main" val="24386573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Application</a:t>
            </a:r>
          </a:p>
        </p:txBody>
      </p:sp>
      <p:sp>
        <p:nvSpPr>
          <p:cNvPr id="3" name="Content Placeholder 2"/>
          <p:cNvSpPr>
            <a:spLocks noGrp="1"/>
          </p:cNvSpPr>
          <p:nvPr>
            <p:ph idx="1"/>
          </p:nvPr>
        </p:nvSpPr>
        <p:spPr/>
        <p:txBody>
          <a:bodyPr/>
          <a:lstStyle/>
          <a:p>
            <a:pPr>
              <a:buClr>
                <a:srgbClr val="0070C0"/>
              </a:buClr>
            </a:pPr>
            <a:r>
              <a:rPr lang="en-US" sz="2800" dirty="0">
                <a:latin typeface="+mn-lt"/>
              </a:rPr>
              <a:t>On individual level, the model provides a conceptual framework to help us determine types of challenges and strategies for managing them.</a:t>
            </a:r>
          </a:p>
          <a:p>
            <a:pPr>
              <a:buClr>
                <a:srgbClr val="0070C0"/>
              </a:buClr>
            </a:pPr>
            <a:r>
              <a:rPr lang="en-US" sz="2800" dirty="0">
                <a:latin typeface="+mn-lt"/>
              </a:rPr>
              <a:t>On organizational level, explains a variety of challenges.  Widely used in nonprofits, faith-based organizations, and health care.</a:t>
            </a:r>
          </a:p>
          <a:p>
            <a:endParaRPr lang="en-US"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23</a:t>
            </a:fld>
            <a:endParaRPr lang="en-US"/>
          </a:p>
        </p:txBody>
      </p:sp>
    </p:spTree>
    <p:extLst>
      <p:ext uri="{BB962C8B-B14F-4D97-AF65-F5344CB8AC3E}">
        <p14:creationId xmlns:p14="http://schemas.microsoft.com/office/powerpoint/2010/main" val="1525409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30"/>
          <p:cNvSpPr>
            <a:spLocks noGrp="1" noChangeArrowheads="1"/>
          </p:cNvSpPr>
          <p:nvPr>
            <p:ph type="title"/>
          </p:nvPr>
        </p:nvSpPr>
        <p:spPr/>
        <p:txBody>
          <a:bodyPr/>
          <a:lstStyle/>
          <a:p>
            <a:pPr algn="ctr" eaLnBrk="1" hangingPunct="1"/>
            <a:r>
              <a:rPr lang="en-US" sz="3200" b="1" dirty="0">
                <a:latin typeface="+mj-lt"/>
              </a:rPr>
              <a:t>Overview</a:t>
            </a:r>
          </a:p>
        </p:txBody>
      </p:sp>
      <p:sp>
        <p:nvSpPr>
          <p:cNvPr id="13315" name="Rectangle 1027"/>
          <p:cNvSpPr>
            <a:spLocks noGrp="1" noChangeArrowheads="1"/>
          </p:cNvSpPr>
          <p:nvPr>
            <p:ph idx="1"/>
          </p:nvPr>
        </p:nvSpPr>
        <p:spPr/>
        <p:txBody>
          <a:bodyPr/>
          <a:lstStyle/>
          <a:p>
            <a:pPr algn="l" eaLnBrk="1" hangingPunct="1">
              <a:spcBef>
                <a:spcPct val="0"/>
              </a:spcBef>
              <a:spcAft>
                <a:spcPts val="1800"/>
              </a:spcAft>
              <a:buClr>
                <a:srgbClr val="0070C0"/>
              </a:buClr>
              <a:buFont typeface="Wingdings 2" pitchFamily="18" charset="2"/>
              <a:buChar char="÷"/>
            </a:pPr>
            <a:r>
              <a:rPr lang="en-US" sz="2800" dirty="0">
                <a:solidFill>
                  <a:schemeClr val="tx1"/>
                </a:solidFill>
                <a:latin typeface="+mn-lt"/>
              </a:rPr>
              <a:t>Adaptive</a:t>
            </a:r>
            <a:r>
              <a:rPr lang="en-US" sz="2800" b="1" dirty="0">
                <a:solidFill>
                  <a:schemeClr val="tx1"/>
                </a:solidFill>
                <a:latin typeface="+mn-lt"/>
              </a:rPr>
              <a:t> </a:t>
            </a:r>
            <a:r>
              <a:rPr lang="en-US" sz="2800" dirty="0">
                <a:solidFill>
                  <a:schemeClr val="tx1"/>
                </a:solidFill>
                <a:latin typeface="+mn-lt"/>
              </a:rPr>
              <a:t>Leadership Description</a:t>
            </a:r>
          </a:p>
          <a:p>
            <a:pPr algn="l" eaLnBrk="1" hangingPunct="1">
              <a:spcBef>
                <a:spcPct val="0"/>
              </a:spcBef>
              <a:spcAft>
                <a:spcPts val="1800"/>
              </a:spcAft>
              <a:buClr>
                <a:srgbClr val="0070C0"/>
              </a:buClr>
              <a:buFont typeface="Wingdings 2" pitchFamily="18" charset="2"/>
              <a:buChar char="÷"/>
            </a:pPr>
            <a:r>
              <a:rPr lang="en-US" sz="2800" dirty="0">
                <a:solidFill>
                  <a:schemeClr val="tx1"/>
                </a:solidFill>
                <a:latin typeface="+mn-lt"/>
              </a:rPr>
              <a:t>A Model of Adaptive Leadership</a:t>
            </a:r>
          </a:p>
          <a:p>
            <a:pPr algn="l" eaLnBrk="1" hangingPunct="1">
              <a:spcBef>
                <a:spcPct val="0"/>
              </a:spcBef>
              <a:spcAft>
                <a:spcPts val="1800"/>
              </a:spcAft>
              <a:buClr>
                <a:srgbClr val="0070C0"/>
              </a:buClr>
              <a:buFont typeface="Wingdings 2" pitchFamily="18" charset="2"/>
              <a:buChar char="÷"/>
            </a:pPr>
            <a:r>
              <a:rPr lang="en-US" sz="2800" dirty="0">
                <a:solidFill>
                  <a:schemeClr val="tx1"/>
                </a:solidFill>
                <a:latin typeface="+mn-lt"/>
              </a:rPr>
              <a:t>How Does Adaptive Leadership Work?</a:t>
            </a:r>
          </a:p>
          <a:p>
            <a:pPr algn="l" eaLnBrk="1" hangingPunct="1">
              <a:spcBef>
                <a:spcPct val="0"/>
              </a:spcBef>
              <a:spcAft>
                <a:spcPts val="1800"/>
              </a:spcAft>
              <a:buClr>
                <a:srgbClr val="0070C0"/>
              </a:buClr>
              <a:buFont typeface="Wingdings 2" pitchFamily="18" charset="2"/>
              <a:buChar char="÷"/>
            </a:pPr>
            <a:r>
              <a:rPr lang="en-US" sz="2800" dirty="0">
                <a:solidFill>
                  <a:schemeClr val="tx1"/>
                </a:solidFill>
                <a:latin typeface="+mn-lt"/>
              </a:rPr>
              <a:t>Strengths, Criticisms, Application</a:t>
            </a:r>
          </a:p>
        </p:txBody>
      </p:sp>
      <p:sp>
        <p:nvSpPr>
          <p:cNvPr id="2" name="Footer Placeholder 1"/>
          <p:cNvSpPr>
            <a:spLocks noGrp="1"/>
          </p:cNvSpPr>
          <p:nvPr>
            <p:ph type="ftr" sz="quarter" idx="10"/>
          </p:nvPr>
        </p:nvSpPr>
        <p:spPr/>
        <p:txBody>
          <a:bodyPr/>
          <a:lstStyle/>
          <a:p>
            <a:r>
              <a:rPr lang="en-IN"/>
              <a:t>Northouse, Leadership 8e. ©  SAGE Publications, 2019.</a:t>
            </a:r>
            <a:endParaRPr lang="en-US"/>
          </a:p>
        </p:txBody>
      </p:sp>
      <p:sp>
        <p:nvSpPr>
          <p:cNvPr id="3" name="Slide Number Placeholder 2"/>
          <p:cNvSpPr>
            <a:spLocks noGrp="1"/>
          </p:cNvSpPr>
          <p:nvPr>
            <p:ph type="sldNum" sz="quarter" idx="11"/>
          </p:nvPr>
        </p:nvSpPr>
        <p:spPr/>
        <p:txBody>
          <a:bodyPr/>
          <a:lstStyle/>
          <a:p>
            <a:fld id="{CB40A263-9BDB-4671-AC59-6ABAC96924D5}" type="slidenum">
              <a:rPr lang="en-US" smtClean="0"/>
              <a:t>3</a:t>
            </a:fld>
            <a:endParaRPr lang="en-US"/>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algn="ctr" eaLnBrk="1" hangingPunct="1"/>
            <a:r>
              <a:rPr lang="en-US" altLang="zh-TW" sz="3200" b="1" dirty="0">
                <a:latin typeface="+mj-lt"/>
                <a:ea typeface="新細明體" pitchFamily="18" charset="-120"/>
              </a:rPr>
              <a:t>Description</a:t>
            </a:r>
          </a:p>
        </p:txBody>
      </p:sp>
      <p:sp>
        <p:nvSpPr>
          <p:cNvPr id="14339" name="Rectangle 3"/>
          <p:cNvSpPr>
            <a:spLocks noGrp="1" noChangeArrowheads="1"/>
          </p:cNvSpPr>
          <p:nvPr>
            <p:ph idx="1"/>
          </p:nvPr>
        </p:nvSpPr>
        <p:spPr/>
        <p:txBody>
          <a:bodyPr/>
          <a:lstStyle/>
          <a:p>
            <a:pPr eaLnBrk="1" hangingPunct="1">
              <a:lnSpc>
                <a:spcPct val="90000"/>
              </a:lnSpc>
              <a:spcBef>
                <a:spcPct val="0"/>
              </a:spcBef>
              <a:buClr>
                <a:srgbClr val="0070C0"/>
              </a:buClr>
              <a:buSzPct val="100000"/>
              <a:buFont typeface="Wingdings 2" panose="05020102010507070707" pitchFamily="18" charset="2"/>
              <a:buChar char="÷"/>
            </a:pPr>
            <a:r>
              <a:rPr lang="en-US" altLang="zh-TW" sz="2800" b="1" dirty="0">
                <a:latin typeface="+mn-lt"/>
                <a:ea typeface="新細明體" pitchFamily="18" charset="-120"/>
              </a:rPr>
              <a:t>Adaptive Leadership:</a:t>
            </a:r>
          </a:p>
          <a:p>
            <a:pPr lvl="1">
              <a:spcBef>
                <a:spcPct val="0"/>
              </a:spcBef>
              <a:buClr>
                <a:srgbClr val="0070C0"/>
              </a:buClr>
              <a:buSzPct val="100000"/>
              <a:buFont typeface="Wingdings 2" panose="05020102010507070707" pitchFamily="18" charset="2"/>
              <a:buChar char=""/>
            </a:pPr>
            <a:r>
              <a:rPr lang="en-US" altLang="zh-TW" sz="2400" dirty="0">
                <a:ea typeface="新細明體" pitchFamily="18" charset="-120"/>
              </a:rPr>
              <a:t>Focuses on the adaptations required of people in response to changing environments </a:t>
            </a:r>
          </a:p>
          <a:p>
            <a:pPr lvl="1">
              <a:spcBef>
                <a:spcPct val="0"/>
              </a:spcBef>
              <a:buClr>
                <a:srgbClr val="0070C0"/>
              </a:buClr>
              <a:buSzPct val="100000"/>
              <a:buFont typeface="Wingdings 2" panose="05020102010507070707" pitchFamily="18" charset="2"/>
              <a:buChar char=""/>
            </a:pPr>
            <a:r>
              <a:rPr lang="en-US" altLang="zh-TW" sz="2400" dirty="0">
                <a:ea typeface="新細明體" pitchFamily="18" charset="-120"/>
              </a:rPr>
              <a:t>Stresses the </a:t>
            </a:r>
            <a:r>
              <a:rPr lang="en-US" altLang="zh-TW" sz="2400" b="1" dirty="0">
                <a:ea typeface="新細明體" pitchFamily="18" charset="-120"/>
              </a:rPr>
              <a:t>activities of the leader </a:t>
            </a:r>
            <a:r>
              <a:rPr lang="en-US" altLang="zh-TW" sz="2400" dirty="0">
                <a:ea typeface="新細明體" pitchFamily="18" charset="-120"/>
              </a:rPr>
              <a:t>in relation to the </a:t>
            </a:r>
            <a:r>
              <a:rPr lang="en-US" altLang="zh-TW" sz="2400" b="1" dirty="0">
                <a:ea typeface="新細明體" pitchFamily="18" charset="-120"/>
              </a:rPr>
              <a:t>work of followers </a:t>
            </a:r>
            <a:r>
              <a:rPr lang="en-US" altLang="zh-TW" sz="2400" dirty="0">
                <a:ea typeface="新細明體" pitchFamily="18" charset="-120"/>
              </a:rPr>
              <a:t>in the </a:t>
            </a:r>
            <a:r>
              <a:rPr lang="en-US" altLang="zh-TW" sz="2400" b="1" dirty="0">
                <a:ea typeface="新細明體" pitchFamily="18" charset="-120"/>
              </a:rPr>
              <a:t>contexts</a:t>
            </a:r>
            <a:r>
              <a:rPr lang="en-US" altLang="zh-TW" sz="2400" dirty="0">
                <a:ea typeface="新細明體" pitchFamily="18" charset="-120"/>
              </a:rPr>
              <a:t> in which they find themselves </a:t>
            </a:r>
          </a:p>
          <a:p>
            <a:pPr lvl="1">
              <a:spcBef>
                <a:spcPct val="0"/>
              </a:spcBef>
              <a:buClr>
                <a:srgbClr val="0070C0"/>
              </a:buClr>
              <a:buSzPct val="100000"/>
              <a:buFont typeface="Wingdings 2" panose="05020102010507070707" pitchFamily="18" charset="2"/>
              <a:buChar char=""/>
            </a:pPr>
            <a:r>
              <a:rPr lang="en-US" altLang="zh-TW" sz="2400" dirty="0">
                <a:ea typeface="新細明體" pitchFamily="18" charset="-120"/>
              </a:rPr>
              <a:t>Encourages effective change across multiple levels: self, organizational, community, and societal</a:t>
            </a:r>
          </a:p>
          <a:p>
            <a:pPr lvl="1">
              <a:spcBef>
                <a:spcPct val="0"/>
              </a:spcBef>
              <a:buClr>
                <a:srgbClr val="0070C0"/>
              </a:buClr>
              <a:buSzPct val="100000"/>
              <a:buFont typeface="Wingdings 2" panose="05020102010507070707" pitchFamily="18" charset="2"/>
              <a:buChar char=""/>
            </a:pPr>
            <a:r>
              <a:rPr lang="en-US" altLang="zh-TW" sz="2400" dirty="0">
                <a:ea typeface="新細明體" pitchFamily="18" charset="-120"/>
              </a:rPr>
              <a:t>Framework developed largely by Heifetz and associates</a:t>
            </a:r>
          </a:p>
          <a:p>
            <a:pPr eaLnBrk="1" hangingPunct="1">
              <a:lnSpc>
                <a:spcPct val="90000"/>
              </a:lnSpc>
              <a:spcBef>
                <a:spcPct val="0"/>
              </a:spcBef>
              <a:buFont typeface="Wingdings" pitchFamily="2" charset="2"/>
              <a:buNone/>
            </a:pPr>
            <a:endParaRPr lang="en-US" altLang="zh-TW" sz="2400" dirty="0">
              <a:latin typeface="Helvetica" pitchFamily="34" charset="0"/>
              <a:ea typeface="新細明體" pitchFamily="18" charset="-120"/>
            </a:endParaRPr>
          </a:p>
          <a:p>
            <a:pPr eaLnBrk="1" hangingPunct="1">
              <a:lnSpc>
                <a:spcPct val="90000"/>
              </a:lnSpc>
              <a:spcBef>
                <a:spcPct val="0"/>
              </a:spcBef>
              <a:buFont typeface="Wingdings" pitchFamily="2" charset="2"/>
              <a:buNone/>
            </a:pPr>
            <a:endParaRPr lang="en-US" altLang="zh-TW" sz="2800" dirty="0">
              <a:ea typeface="新細明體" pitchFamily="18" charset="-120"/>
            </a:endParaRPr>
          </a:p>
        </p:txBody>
      </p:sp>
      <p:sp>
        <p:nvSpPr>
          <p:cNvPr id="2" name="Footer Placeholder 1"/>
          <p:cNvSpPr>
            <a:spLocks noGrp="1"/>
          </p:cNvSpPr>
          <p:nvPr>
            <p:ph type="ftr" sz="quarter" idx="10"/>
          </p:nvPr>
        </p:nvSpPr>
        <p:spPr/>
        <p:txBody>
          <a:bodyPr/>
          <a:lstStyle/>
          <a:p>
            <a:r>
              <a:rPr lang="en-IN"/>
              <a:t>Northouse, Leadership 8e. ©  SAGE Publications, 2019.</a:t>
            </a:r>
            <a:endParaRPr lang="en-US"/>
          </a:p>
        </p:txBody>
      </p:sp>
      <p:sp>
        <p:nvSpPr>
          <p:cNvPr id="3" name="Slide Number Placeholder 2"/>
          <p:cNvSpPr>
            <a:spLocks noGrp="1"/>
          </p:cNvSpPr>
          <p:nvPr>
            <p:ph type="sldNum" sz="quarter" idx="11"/>
          </p:nvPr>
        </p:nvSpPr>
        <p:spPr/>
        <p:txBody>
          <a:bodyPr/>
          <a:lstStyle/>
          <a:p>
            <a:fld id="{CB40A263-9BDB-4671-AC59-6ABAC96924D5}" type="slidenum">
              <a:rPr lang="en-US" smtClean="0"/>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zh-TW" sz="3200" b="1" dirty="0">
                <a:latin typeface="+mj-lt"/>
                <a:ea typeface="新細明體" pitchFamily="18" charset="-120"/>
              </a:rPr>
              <a:t>Definition</a:t>
            </a:r>
            <a:endParaRPr lang="en-US" sz="3200" dirty="0">
              <a:latin typeface="+mj-lt"/>
            </a:endParaRPr>
          </a:p>
        </p:txBody>
      </p:sp>
      <p:sp>
        <p:nvSpPr>
          <p:cNvPr id="3" name="Content Placeholder 2"/>
          <p:cNvSpPr>
            <a:spLocks noGrp="1"/>
          </p:cNvSpPr>
          <p:nvPr>
            <p:ph idx="1"/>
          </p:nvPr>
        </p:nvSpPr>
        <p:spPr/>
        <p:txBody>
          <a:bodyPr/>
          <a:lstStyle/>
          <a:p>
            <a:pPr>
              <a:buClr>
                <a:srgbClr val="0070C0"/>
              </a:buClr>
            </a:pPr>
            <a:r>
              <a:rPr lang="en-US" sz="2800" dirty="0">
                <a:latin typeface="Arial" panose="020B0604020202020204" pitchFamily="34" charset="0"/>
                <a:cs typeface="Arial" panose="020B0604020202020204" pitchFamily="34" charset="0"/>
              </a:rPr>
              <a:t>“The practice of mobilizing people to tackle tough challenges and thrive.”</a:t>
            </a:r>
          </a:p>
          <a:p>
            <a:pPr>
              <a:buClr>
                <a:srgbClr val="0070C0"/>
              </a:buClr>
            </a:pPr>
            <a:r>
              <a:rPr lang="en-US" sz="2800" dirty="0"/>
              <a:t>Adaptive leaders:</a:t>
            </a:r>
          </a:p>
          <a:p>
            <a:pPr lvl="1">
              <a:buClr>
                <a:srgbClr val="0070C0"/>
              </a:buClr>
              <a:buSzPct val="80000"/>
            </a:pPr>
            <a:r>
              <a:rPr lang="en-US" sz="2400" dirty="0">
                <a:solidFill>
                  <a:schemeClr val="tx1"/>
                </a:solidFill>
              </a:rPr>
              <a:t>Mobilize</a:t>
            </a:r>
          </a:p>
          <a:p>
            <a:pPr lvl="1">
              <a:buClr>
                <a:srgbClr val="0070C0"/>
              </a:buClr>
              <a:buSzPct val="80000"/>
            </a:pPr>
            <a:r>
              <a:rPr lang="en-US" sz="2400" dirty="0">
                <a:solidFill>
                  <a:schemeClr val="tx1"/>
                </a:solidFill>
              </a:rPr>
              <a:t>Motivate</a:t>
            </a:r>
          </a:p>
          <a:p>
            <a:pPr lvl="1">
              <a:buClr>
                <a:srgbClr val="0070C0"/>
              </a:buClr>
              <a:buSzPct val="80000"/>
            </a:pPr>
            <a:r>
              <a:rPr lang="en-US" sz="2400" dirty="0">
                <a:solidFill>
                  <a:schemeClr val="tx1"/>
                </a:solidFill>
              </a:rPr>
              <a:t>Organize</a:t>
            </a:r>
          </a:p>
          <a:p>
            <a:pPr lvl="1">
              <a:buClr>
                <a:srgbClr val="0070C0"/>
              </a:buClr>
              <a:buSzPct val="80000"/>
            </a:pPr>
            <a:r>
              <a:rPr lang="en-US" sz="2400" dirty="0">
                <a:solidFill>
                  <a:schemeClr val="tx1"/>
                </a:solidFill>
              </a:rPr>
              <a:t>Orient</a:t>
            </a:r>
          </a:p>
          <a:p>
            <a:pPr lvl="1">
              <a:buClr>
                <a:srgbClr val="0070C0"/>
              </a:buClr>
              <a:buSzPct val="80000"/>
            </a:pPr>
            <a:r>
              <a:rPr lang="en-US" sz="2400" dirty="0">
                <a:solidFill>
                  <a:schemeClr val="tx1"/>
                </a:solidFill>
              </a:rPr>
              <a:t>Focus the attention of others</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5</a:t>
            </a:fld>
            <a:endParaRPr lang="en-US"/>
          </a:p>
        </p:txBody>
      </p:sp>
    </p:spTree>
    <p:extLst>
      <p:ext uri="{BB962C8B-B14F-4D97-AF65-F5344CB8AC3E}">
        <p14:creationId xmlns:p14="http://schemas.microsoft.com/office/powerpoint/2010/main" val="16693003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Incorporates Four Different Viewpoints</a:t>
            </a:r>
          </a:p>
        </p:txBody>
      </p:sp>
      <p:sp>
        <p:nvSpPr>
          <p:cNvPr id="3" name="Content Placeholder 2"/>
          <p:cNvSpPr>
            <a:spLocks noGrp="1"/>
          </p:cNvSpPr>
          <p:nvPr>
            <p:ph idx="1"/>
          </p:nvPr>
        </p:nvSpPr>
        <p:spPr/>
        <p:txBody>
          <a:bodyPr>
            <a:normAutofit lnSpcReduction="10000"/>
          </a:bodyPr>
          <a:lstStyle/>
          <a:p>
            <a:pPr>
              <a:buClr>
                <a:srgbClr val="0070C0"/>
              </a:buClr>
              <a:buSzPct val="95000"/>
            </a:pPr>
            <a:r>
              <a:rPr lang="en-US" sz="2800" b="1" i="1" dirty="0">
                <a:latin typeface="+mn-lt"/>
              </a:rPr>
              <a:t>Systems Perspective</a:t>
            </a:r>
            <a:r>
              <a:rPr lang="en-US" sz="2800" dirty="0">
                <a:latin typeface="+mn-lt"/>
              </a:rPr>
              <a:t>--</a:t>
            </a:r>
            <a:r>
              <a:rPr lang="en-US" sz="2400" dirty="0">
                <a:latin typeface="+mn-lt"/>
              </a:rPr>
              <a:t>Problems are complex with interconnected parts</a:t>
            </a:r>
            <a:endParaRPr lang="en-US" sz="2400" b="1" i="1" dirty="0">
              <a:latin typeface="+mn-lt"/>
            </a:endParaRPr>
          </a:p>
          <a:p>
            <a:pPr>
              <a:buClr>
                <a:srgbClr val="0070C0"/>
              </a:buClr>
              <a:buSzPct val="95000"/>
            </a:pPr>
            <a:r>
              <a:rPr lang="en-US" sz="2800" b="1" i="1" dirty="0">
                <a:latin typeface="+mn-lt"/>
              </a:rPr>
              <a:t>Biological Perspective</a:t>
            </a:r>
            <a:r>
              <a:rPr lang="en-US" sz="2800" dirty="0">
                <a:latin typeface="+mn-lt"/>
              </a:rPr>
              <a:t>--</a:t>
            </a:r>
            <a:r>
              <a:rPr lang="en-US" sz="2400" dirty="0">
                <a:latin typeface="+mn-lt"/>
              </a:rPr>
              <a:t>People develop and evolve by having to adapt to internal cues and the external environment</a:t>
            </a:r>
            <a:endParaRPr lang="en-US" sz="2400" b="1" i="1" dirty="0">
              <a:latin typeface="+mn-lt"/>
            </a:endParaRPr>
          </a:p>
          <a:p>
            <a:pPr>
              <a:buClr>
                <a:srgbClr val="0070C0"/>
              </a:buClr>
              <a:buSzPct val="95000"/>
            </a:pPr>
            <a:r>
              <a:rPr lang="en-US" sz="2800" b="1" i="1" dirty="0">
                <a:latin typeface="+mn-lt"/>
              </a:rPr>
              <a:t>Service Orientation</a:t>
            </a:r>
            <a:r>
              <a:rPr lang="en-US" sz="2800" dirty="0">
                <a:latin typeface="+mn-lt"/>
              </a:rPr>
              <a:t>--</a:t>
            </a:r>
            <a:r>
              <a:rPr lang="en-US" sz="2400" dirty="0">
                <a:latin typeface="+mn-lt"/>
              </a:rPr>
              <a:t>Leadership serves people by diagnosing their problems and prescribing possible solutions</a:t>
            </a:r>
            <a:endParaRPr lang="en-US" sz="2400" b="1" i="1" dirty="0">
              <a:latin typeface="+mn-lt"/>
            </a:endParaRPr>
          </a:p>
          <a:p>
            <a:pPr>
              <a:buClr>
                <a:srgbClr val="0070C0"/>
              </a:buClr>
              <a:buSzPct val="95000"/>
            </a:pPr>
            <a:r>
              <a:rPr lang="en-US" sz="2800" b="1" i="1" dirty="0">
                <a:latin typeface="+mn-lt"/>
              </a:rPr>
              <a:t>Psychotherapy Perspective</a:t>
            </a:r>
            <a:r>
              <a:rPr lang="en-US" sz="2800" dirty="0">
                <a:latin typeface="+mn-lt"/>
              </a:rPr>
              <a:t>--</a:t>
            </a:r>
            <a:r>
              <a:rPr lang="en-US" sz="2400" dirty="0">
                <a:latin typeface="+mn-lt"/>
              </a:rPr>
              <a:t>People adapt successfully when they face problems directly, distinguish between fantasy and reality, resolve internal conflicts, and learn new attitudes and behaviors</a:t>
            </a:r>
            <a:endParaRPr lang="en-US" sz="2400" b="1" i="1" dirty="0">
              <a:latin typeface="+mn-lt"/>
            </a:endParaRPr>
          </a:p>
          <a:p>
            <a:endParaRPr lang="en-US" sz="2400" dirty="0"/>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6</a:t>
            </a:fld>
            <a:endParaRPr lang="en-US"/>
          </a:p>
        </p:txBody>
      </p:sp>
    </p:spTree>
    <p:extLst>
      <p:ext uri="{BB962C8B-B14F-4D97-AF65-F5344CB8AC3E}">
        <p14:creationId xmlns:p14="http://schemas.microsoft.com/office/powerpoint/2010/main" val="1453552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dirty="0">
                <a:latin typeface="+mj-lt"/>
              </a:rPr>
              <a:t>Subset of Complexity Leadership Theory</a:t>
            </a:r>
          </a:p>
        </p:txBody>
      </p:sp>
      <p:sp>
        <p:nvSpPr>
          <p:cNvPr id="3" name="Content Placeholder 2"/>
          <p:cNvSpPr>
            <a:spLocks noGrp="1"/>
          </p:cNvSpPr>
          <p:nvPr>
            <p:ph idx="1"/>
          </p:nvPr>
        </p:nvSpPr>
        <p:spPr/>
        <p:txBody>
          <a:bodyPr>
            <a:normAutofit/>
          </a:bodyPr>
          <a:lstStyle/>
          <a:p>
            <a:pPr>
              <a:buClr>
                <a:srgbClr val="0070C0"/>
              </a:buClr>
            </a:pPr>
            <a:r>
              <a:rPr lang="en-US" sz="2800" dirty="0">
                <a:latin typeface="+mn-lt"/>
              </a:rPr>
              <a:t>21st century organizations have knowledge and information as core commodities rather than production of goods</a:t>
            </a:r>
          </a:p>
          <a:p>
            <a:pPr>
              <a:buClr>
                <a:srgbClr val="0070C0"/>
              </a:buClr>
            </a:pPr>
            <a:r>
              <a:rPr lang="en-US" sz="2800" dirty="0">
                <a:latin typeface="+mn-lt"/>
              </a:rPr>
              <a:t>Theory includes administrative, adaptive, and enabling leadership</a:t>
            </a:r>
          </a:p>
          <a:p>
            <a:pPr>
              <a:buClr>
                <a:srgbClr val="0070C0"/>
              </a:buClr>
            </a:pPr>
            <a:r>
              <a:rPr lang="en-US" sz="2800" dirty="0">
                <a:latin typeface="+mn-lt"/>
              </a:rPr>
              <a:t>Focuses on strategies that encourage learning, creativity, and adaptation in complex organizations</a:t>
            </a:r>
          </a:p>
        </p:txBody>
      </p:sp>
      <p:sp>
        <p:nvSpPr>
          <p:cNvPr id="4" name="Footer Placeholder 3"/>
          <p:cNvSpPr>
            <a:spLocks noGrp="1"/>
          </p:cNvSpPr>
          <p:nvPr>
            <p:ph type="ftr" sz="quarter" idx="10"/>
          </p:nvPr>
        </p:nvSpPr>
        <p:spPr/>
        <p:txBody>
          <a:bodyPr/>
          <a:lstStyle/>
          <a:p>
            <a:r>
              <a:rPr lang="en-IN"/>
              <a:t>Northouse, Leadership 8e. ©  SAGE Publications, 2019.</a:t>
            </a:r>
            <a:endParaRPr lang="en-US"/>
          </a:p>
        </p:txBody>
      </p:sp>
      <p:sp>
        <p:nvSpPr>
          <p:cNvPr id="5" name="Slide Number Placeholder 4"/>
          <p:cNvSpPr>
            <a:spLocks noGrp="1"/>
          </p:cNvSpPr>
          <p:nvPr>
            <p:ph type="sldNum" sz="quarter" idx="11"/>
          </p:nvPr>
        </p:nvSpPr>
        <p:spPr/>
        <p:txBody>
          <a:bodyPr/>
          <a:lstStyle/>
          <a:p>
            <a:fld id="{CB40A263-9BDB-4671-AC59-6ABAC96924D5}" type="slidenum">
              <a:rPr lang="en-US" smtClean="0"/>
              <a:t>7</a:t>
            </a:fld>
            <a:endParaRPr lang="en-US"/>
          </a:p>
        </p:txBody>
      </p:sp>
    </p:spTree>
    <p:extLst>
      <p:ext uri="{BB962C8B-B14F-4D97-AF65-F5344CB8AC3E}">
        <p14:creationId xmlns:p14="http://schemas.microsoft.com/office/powerpoint/2010/main" val="31889800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lstStyle/>
          <a:p>
            <a:pPr algn="ctr"/>
            <a:r>
              <a:rPr lang="en-US" b="1" dirty="0"/>
              <a:t>Adaptive Leadership Defined</a:t>
            </a:r>
            <a:endParaRPr lang="en-US" sz="3200" b="1" dirty="0"/>
          </a:p>
        </p:txBody>
      </p:sp>
      <p:sp>
        <p:nvSpPr>
          <p:cNvPr id="2" name="Footer Placeholder 1"/>
          <p:cNvSpPr>
            <a:spLocks noGrp="1"/>
          </p:cNvSpPr>
          <p:nvPr>
            <p:ph type="ftr" sz="quarter" idx="10"/>
          </p:nvPr>
        </p:nvSpPr>
        <p:spPr/>
        <p:txBody>
          <a:bodyPr/>
          <a:lstStyle/>
          <a:p>
            <a:r>
              <a:rPr lang="en-IN"/>
              <a:t>Northouse, Leadership 8e. ©  SAGE Publications, 2019.</a:t>
            </a:r>
            <a:endParaRPr lang="en-US"/>
          </a:p>
        </p:txBody>
      </p:sp>
      <p:sp>
        <p:nvSpPr>
          <p:cNvPr id="3" name="Slide Number Placeholder 2"/>
          <p:cNvSpPr>
            <a:spLocks noGrp="1"/>
          </p:cNvSpPr>
          <p:nvPr>
            <p:ph type="sldNum" sz="quarter" idx="11"/>
          </p:nvPr>
        </p:nvSpPr>
        <p:spPr/>
        <p:txBody>
          <a:bodyPr/>
          <a:lstStyle/>
          <a:p>
            <a:fld id="{CB40A263-9BDB-4671-AC59-6ABAC96924D5}" type="slidenum">
              <a:rPr lang="en-US" smtClean="0"/>
              <a:t>8</a:t>
            </a:fld>
            <a:endParaRPr lang="en-US"/>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3375" y="2386363"/>
            <a:ext cx="6717249" cy="2926648"/>
          </a:xfrm>
          <a:prstGeom prst="rect">
            <a:avLst/>
          </a:prstGeom>
        </p:spPr>
      </p:pic>
    </p:spTree>
    <p:extLst>
      <p:ext uri="{BB962C8B-B14F-4D97-AF65-F5344CB8AC3E}">
        <p14:creationId xmlns:p14="http://schemas.microsoft.com/office/powerpoint/2010/main" val="12166511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algn="ctr" eaLnBrk="1" hangingPunct="1"/>
            <a:r>
              <a:rPr lang="en-US" sz="3200" b="1" dirty="0">
                <a:latin typeface="+mj-lt"/>
              </a:rPr>
              <a:t>Model of Adaptive Leadership</a:t>
            </a:r>
          </a:p>
        </p:txBody>
      </p:sp>
      <p:sp>
        <p:nvSpPr>
          <p:cNvPr id="19459" name="Rectangle 3"/>
          <p:cNvSpPr>
            <a:spLocks noGrp="1" noChangeArrowheads="1"/>
          </p:cNvSpPr>
          <p:nvPr>
            <p:ph idx="1"/>
          </p:nvPr>
        </p:nvSpPr>
        <p:spPr/>
        <p:txBody>
          <a:bodyPr>
            <a:normAutofit/>
          </a:bodyPr>
          <a:lstStyle/>
          <a:p>
            <a:pPr eaLnBrk="1" hangingPunct="1">
              <a:buClr>
                <a:srgbClr val="0070C0"/>
              </a:buClr>
              <a:buSzPct val="110000"/>
            </a:pPr>
            <a:r>
              <a:rPr lang="en-US" sz="3600" dirty="0">
                <a:latin typeface="+mn-lt"/>
                <a:ea typeface="Calibri" pitchFamily="34" charset="0"/>
                <a:cs typeface="Calibri" pitchFamily="34" charset="0"/>
              </a:rPr>
              <a:t> Situational Challenges </a:t>
            </a:r>
          </a:p>
          <a:p>
            <a:pPr marL="914400" lvl="1" indent="-571500" eaLnBrk="1" hangingPunct="1">
              <a:buClr>
                <a:srgbClr val="0070C0"/>
              </a:buClr>
              <a:buAutoNum type="arabicPeriod"/>
            </a:pPr>
            <a:r>
              <a:rPr lang="en-US" sz="2800" b="1" i="1" dirty="0">
                <a:solidFill>
                  <a:schemeClr val="tx1"/>
                </a:solidFill>
                <a:latin typeface="+mn-lt"/>
                <a:ea typeface="Calibri" pitchFamily="34" charset="0"/>
                <a:cs typeface="Calibri" pitchFamily="34" charset="0"/>
              </a:rPr>
              <a:t>Technical</a:t>
            </a:r>
            <a:r>
              <a:rPr lang="en-US" sz="2800" b="1" dirty="0">
                <a:solidFill>
                  <a:schemeClr val="tx1"/>
                </a:solidFill>
                <a:latin typeface="+mn-lt"/>
                <a:ea typeface="Calibri" pitchFamily="34" charset="0"/>
                <a:cs typeface="Calibri" pitchFamily="34" charset="0"/>
              </a:rPr>
              <a:t>:</a:t>
            </a:r>
            <a:r>
              <a:rPr lang="en-US" sz="2800" b="1" i="1" dirty="0">
                <a:solidFill>
                  <a:schemeClr val="tx1"/>
                </a:solidFill>
                <a:latin typeface="+mn-lt"/>
                <a:ea typeface="Calibri" pitchFamily="34" charset="0"/>
                <a:cs typeface="Calibri" pitchFamily="34" charset="0"/>
              </a:rPr>
              <a:t> </a:t>
            </a:r>
            <a:r>
              <a:rPr lang="en-US" sz="2800" dirty="0">
                <a:solidFill>
                  <a:schemeClr val="tx1"/>
                </a:solidFill>
                <a:latin typeface="+mn-lt"/>
                <a:ea typeface="Calibri" pitchFamily="34" charset="0"/>
                <a:cs typeface="Calibri" pitchFamily="34" charset="0"/>
              </a:rPr>
              <a:t>Problems that are clearly defined with known solutions that can be implemented through existing organizational procedures.</a:t>
            </a:r>
            <a:br>
              <a:rPr lang="en-US" sz="2800" dirty="0">
                <a:solidFill>
                  <a:schemeClr val="tx1"/>
                </a:solidFill>
                <a:latin typeface="+mn-lt"/>
                <a:ea typeface="Calibri" pitchFamily="34" charset="0"/>
                <a:cs typeface="Calibri" pitchFamily="34" charset="0"/>
              </a:rPr>
            </a:br>
            <a:endParaRPr lang="en-US" sz="2800" dirty="0">
              <a:solidFill>
                <a:schemeClr val="tx1"/>
              </a:solidFill>
              <a:latin typeface="+mn-lt"/>
              <a:ea typeface="Calibri" pitchFamily="34" charset="0"/>
              <a:cs typeface="Calibri" pitchFamily="34" charset="0"/>
            </a:endParaRPr>
          </a:p>
          <a:p>
            <a:pPr marL="0" indent="0" eaLnBrk="1" hangingPunct="1">
              <a:buClr>
                <a:srgbClr val="0070C0"/>
              </a:buClr>
              <a:buNone/>
            </a:pPr>
            <a:r>
              <a:rPr lang="en-US" sz="2400" b="1" i="1" dirty="0">
                <a:latin typeface="+mn-lt"/>
                <a:ea typeface="Calibri" pitchFamily="34" charset="0"/>
                <a:cs typeface="Calibri" pitchFamily="34" charset="0"/>
              </a:rPr>
              <a:t>Example: </a:t>
            </a:r>
            <a:r>
              <a:rPr lang="en-US" sz="2400" dirty="0">
                <a:latin typeface="+mn-lt"/>
                <a:ea typeface="Calibri" pitchFamily="34" charset="0"/>
                <a:cs typeface="Calibri" pitchFamily="34" charset="0"/>
              </a:rPr>
              <a:t>Issues with newly adopted software at accounting firm. Manager has authority to address the problem, contact the software company, and have program modified to meet accountants’ needs.</a:t>
            </a:r>
          </a:p>
        </p:txBody>
      </p:sp>
      <p:sp>
        <p:nvSpPr>
          <p:cNvPr id="1028" name="Text Box 4"/>
          <p:cNvSpPr txBox="1">
            <a:spLocks noChangeArrowheads="1"/>
          </p:cNvSpPr>
          <p:nvPr/>
        </p:nvSpPr>
        <p:spPr bwMode="auto">
          <a:xfrm>
            <a:off x="1143000" y="1219200"/>
            <a:ext cx="184150" cy="457200"/>
          </a:xfrm>
          <a:prstGeom prst="rect">
            <a:avLst/>
          </a:prstGeom>
          <a:noFill/>
          <a:ln>
            <a:noFill/>
          </a:ln>
          <a:effectLst/>
          <a:extLst/>
        </p:spPr>
        <p:txBody>
          <a:bodyPr wrap="none">
            <a:spAutoFit/>
          </a:bodyPr>
          <a:lstStyle/>
          <a:p>
            <a:pPr eaLnBrk="0" hangingPunct="0">
              <a:defRPr/>
            </a:pPr>
            <a:endParaRPr lang="en-US" dirty="0">
              <a:solidFill>
                <a:schemeClr val="accent1"/>
              </a:solidFill>
              <a:effectLst>
                <a:outerShdw blurRad="38100" dist="38100" dir="2700000" algn="tl">
                  <a:srgbClr val="C0C0C0"/>
                </a:outerShdw>
              </a:effectLst>
            </a:endParaRPr>
          </a:p>
        </p:txBody>
      </p:sp>
      <p:sp>
        <p:nvSpPr>
          <p:cNvPr id="1029" name="Text Box 5"/>
          <p:cNvSpPr txBox="1">
            <a:spLocks noChangeArrowheads="1"/>
          </p:cNvSpPr>
          <p:nvPr/>
        </p:nvSpPr>
        <p:spPr bwMode="auto">
          <a:xfrm>
            <a:off x="533400" y="1219200"/>
            <a:ext cx="290513" cy="457200"/>
          </a:xfrm>
          <a:prstGeom prst="rect">
            <a:avLst/>
          </a:prstGeom>
          <a:noFill/>
          <a:ln>
            <a:noFill/>
          </a:ln>
          <a:effectLst/>
          <a:extLst/>
        </p:spPr>
        <p:txBody>
          <a:bodyPr wrap="none">
            <a:spAutoFit/>
          </a:bodyPr>
          <a:lstStyle/>
          <a:p>
            <a:pPr eaLnBrk="0" hangingPunct="0">
              <a:buFontTx/>
              <a:buChar char="•"/>
              <a:defRPr/>
            </a:pPr>
            <a:endParaRPr lang="en-US" dirty="0">
              <a:solidFill>
                <a:srgbClr val="CC0000"/>
              </a:solidFill>
              <a:effectLst>
                <a:outerShdw blurRad="38100" dist="38100" dir="2700000" algn="tl">
                  <a:srgbClr val="C0C0C0"/>
                </a:outerShdw>
              </a:effectLst>
            </a:endParaRPr>
          </a:p>
        </p:txBody>
      </p:sp>
      <p:sp>
        <p:nvSpPr>
          <p:cNvPr id="2" name="Footer Placeholder 1"/>
          <p:cNvSpPr>
            <a:spLocks noGrp="1"/>
          </p:cNvSpPr>
          <p:nvPr>
            <p:ph type="ftr" sz="quarter" idx="10"/>
          </p:nvPr>
        </p:nvSpPr>
        <p:spPr/>
        <p:txBody>
          <a:bodyPr/>
          <a:lstStyle/>
          <a:p>
            <a:r>
              <a:rPr lang="en-IN"/>
              <a:t>Northouse, Leadership 8e. ©  SAGE Publications, 2019.</a:t>
            </a:r>
            <a:endParaRPr lang="en-US"/>
          </a:p>
        </p:txBody>
      </p:sp>
      <p:sp>
        <p:nvSpPr>
          <p:cNvPr id="3" name="Slide Number Placeholder 2"/>
          <p:cNvSpPr>
            <a:spLocks noGrp="1"/>
          </p:cNvSpPr>
          <p:nvPr>
            <p:ph type="sldNum" sz="quarter" idx="11"/>
          </p:nvPr>
        </p:nvSpPr>
        <p:spPr/>
        <p:txBody>
          <a:bodyPr/>
          <a:lstStyle/>
          <a:p>
            <a:fld id="{CB40A263-9BDB-4671-AC59-6ABAC96924D5}" type="slidenum">
              <a:rPr lang="en-US" smtClean="0"/>
              <a:t>9</a:t>
            </a:fld>
            <a:endParaRPr lang="en-US"/>
          </a:p>
        </p:txBody>
      </p:sp>
    </p:spTree>
  </p:cSld>
  <p:clrMapOvr>
    <a:masterClrMapping/>
  </p:clrMapOvr>
  <p:transition/>
</p:sld>
</file>

<file path=ppt/theme/theme1.xml><?xml version="1.0" encoding="utf-8"?>
<a:theme xmlns:a="http://schemas.openxmlformats.org/drawingml/2006/main" name="Northouse_ Leadership_8e_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Northouse_ Leadership_8e_Theme" id="{46889194-88E5-402B-A7EA-92F69E7DC314}" vid="{B5C91106-235A-4853-96C2-84049C5E619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7522</TotalTime>
  <Words>1232</Words>
  <Application>Microsoft Office PowerPoint</Application>
  <PresentationFormat>On-screen Show (4:3)</PresentationFormat>
  <Paragraphs>160</Paragraphs>
  <Slides>23</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新細明體</vt:lpstr>
      <vt:lpstr>Arial</vt:lpstr>
      <vt:lpstr>Calibri</vt:lpstr>
      <vt:lpstr>Helvetica</vt:lpstr>
      <vt:lpstr>Times New Roman</vt:lpstr>
      <vt:lpstr>Wingdings</vt:lpstr>
      <vt:lpstr>Wingdings 2</vt:lpstr>
      <vt:lpstr>Northouse_ Leadership_8e_Theme</vt:lpstr>
      <vt:lpstr>PowerPoint Presentation</vt:lpstr>
      <vt:lpstr>Adaptive Leadership</vt:lpstr>
      <vt:lpstr>Overview</vt:lpstr>
      <vt:lpstr>Description</vt:lpstr>
      <vt:lpstr>Definition</vt:lpstr>
      <vt:lpstr>Incorporates Four Different Viewpoints</vt:lpstr>
      <vt:lpstr>Subset of Complexity Leadership Theory</vt:lpstr>
      <vt:lpstr>Adaptive Leadership Defined</vt:lpstr>
      <vt:lpstr>Model of Adaptive Leadership</vt:lpstr>
      <vt:lpstr>Model of Adaptive Leadership</vt:lpstr>
      <vt:lpstr>Model of Adaptive Leadership</vt:lpstr>
      <vt:lpstr>Model of Adaptive Leadership</vt:lpstr>
      <vt:lpstr>Model of Adaptive Leadership</vt:lpstr>
      <vt:lpstr>Model of Adaptive Leadership</vt:lpstr>
      <vt:lpstr>Model of Adaptive Leadership</vt:lpstr>
      <vt:lpstr>Model of Adaptive Leadership</vt:lpstr>
      <vt:lpstr>Model of Adaptive Leadership</vt:lpstr>
      <vt:lpstr>Model of Adaptive Leadership</vt:lpstr>
      <vt:lpstr>Adaptive Work</vt:lpstr>
      <vt:lpstr>How Does Adaptive Leadership Work?</vt:lpstr>
      <vt:lpstr>Strengths</vt:lpstr>
      <vt:lpstr>Criticisms</vt:lpstr>
      <vt:lpstr>Application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Virginia Gregory</dc:creator>
  <cp:lastModifiedBy>Editor</cp:lastModifiedBy>
  <cp:revision>340</cp:revision>
  <dcterms:created xsi:type="dcterms:W3CDTF">2000-11-13T21:29:08Z</dcterms:created>
  <dcterms:modified xsi:type="dcterms:W3CDTF">2018-02-13T20:00:14Z</dcterms:modified>
</cp:coreProperties>
</file>