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0" r:id="rId1"/>
  </p:sldMasterIdLst>
  <p:notesMasterIdLst>
    <p:notesMasterId r:id="rId31"/>
  </p:notesMasterIdLst>
  <p:handoutMasterIdLst>
    <p:handoutMasterId r:id="rId32"/>
  </p:handoutMasterIdLst>
  <p:sldIdLst>
    <p:sldId id="347" r:id="rId2"/>
    <p:sldId id="257" r:id="rId3"/>
    <p:sldId id="258" r:id="rId4"/>
    <p:sldId id="278" r:id="rId5"/>
    <p:sldId id="344" r:id="rId6"/>
    <p:sldId id="333" r:id="rId7"/>
    <p:sldId id="312" r:id="rId8"/>
    <p:sldId id="334" r:id="rId9"/>
    <p:sldId id="335" r:id="rId10"/>
    <p:sldId id="340" r:id="rId11"/>
    <p:sldId id="346" r:id="rId12"/>
    <p:sldId id="337" r:id="rId13"/>
    <p:sldId id="341" r:id="rId14"/>
    <p:sldId id="342" r:id="rId15"/>
    <p:sldId id="343" r:id="rId16"/>
    <p:sldId id="314" r:id="rId17"/>
    <p:sldId id="290" r:id="rId18"/>
    <p:sldId id="318" r:id="rId19"/>
    <p:sldId id="345" r:id="rId20"/>
    <p:sldId id="319" r:id="rId21"/>
    <p:sldId id="320" r:id="rId22"/>
    <p:sldId id="323" r:id="rId23"/>
    <p:sldId id="324" r:id="rId24"/>
    <p:sldId id="325" r:id="rId25"/>
    <p:sldId id="274" r:id="rId26"/>
    <p:sldId id="303" r:id="rId27"/>
    <p:sldId id="276" r:id="rId28"/>
    <p:sldId id="277" r:id="rId29"/>
    <p:sldId id="285" r:id="rId30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3399"/>
    <a:srgbClr val="3366FF"/>
    <a:srgbClr val="0099CC"/>
    <a:srgbClr val="3333CC"/>
    <a:srgbClr val="000066"/>
    <a:srgbClr val="00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424" autoAdjust="0"/>
  </p:normalViewPr>
  <p:slideViewPr>
    <p:cSldViewPr>
      <p:cViewPr varScale="1">
        <p:scale>
          <a:sx n="81" d="100"/>
          <a:sy n="81" d="100"/>
        </p:scale>
        <p:origin x="16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4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6DBB93-91ED-4DD4-9D36-7DD7FF175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33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2CE166C-85A1-48C8-A228-E97DF4554D93}" type="datetimeFigureOut">
              <a:rPr lang="en-US"/>
              <a:pPr>
                <a:defRPr/>
              </a:pPr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0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713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9E3CDF-1129-4A00-8BDD-C2F09D4C9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89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E3CDF-1129-4A00-8BDD-C2F09D4C924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33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14.1: Comparison of Theory and Research Criteria of Team Effectiveness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E3CDF-1129-4A00-8BDD-C2F09D4C924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4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14.2: McGrath’s Critical Leadership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E3CDF-1129-4A00-8BDD-C2F09D4C924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1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0266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312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18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7971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0824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38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2361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2069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4943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7112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1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4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6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8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4954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AF7F4-0263-4922-B579-60F5F3CC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2356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48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11612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Team Effectiveness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8058150" cy="4191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  <a:defRPr/>
            </a:pPr>
            <a:r>
              <a:rPr lang="en-US" sz="2800" b="1" dirty="0">
                <a:latin typeface="+mn-lt"/>
              </a:rPr>
              <a:t>Core Competencies</a:t>
            </a:r>
          </a:p>
          <a:p>
            <a:pPr marL="747713" lvl="2" indent="-282575"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Ability to do the job well</a:t>
            </a:r>
          </a:p>
          <a:p>
            <a:pPr marL="747713" lvl="2" indent="-282575">
              <a:lnSpc>
                <a:spcPct val="90000"/>
              </a:lnSpc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Problem-solving ability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73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Team Effectiveness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5800" y="1752600"/>
            <a:ext cx="7848600" cy="4571999"/>
          </a:xfrm>
        </p:spPr>
        <p:txBody>
          <a:bodyPr>
            <a:normAutofit lnSpcReduction="10000"/>
          </a:bodyPr>
          <a:lstStyle/>
          <a:p>
            <a:pPr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  <a:defRPr/>
            </a:pPr>
            <a:r>
              <a:rPr lang="en-US" sz="2400" b="1" dirty="0">
                <a:latin typeface="+mn-lt"/>
              </a:rPr>
              <a:t>Competent Team Members</a:t>
            </a:r>
          </a:p>
          <a:p>
            <a:pPr marL="747713" lvl="2" indent="-225425">
              <a:lnSpc>
                <a:spcPct val="90000"/>
              </a:lnSpc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b="1" dirty="0">
                <a:solidFill>
                  <a:schemeClr val="tx1"/>
                </a:solidFill>
              </a:rPr>
              <a:t>Components</a:t>
            </a:r>
          </a:p>
          <a:p>
            <a:pPr marL="1377950" lvl="3" indent="-45720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Right number and mix of members</a:t>
            </a:r>
          </a:p>
          <a:p>
            <a:pPr marL="1377950" lvl="3" indent="-45720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Members must be provided</a:t>
            </a:r>
          </a:p>
          <a:p>
            <a:pPr marL="1725613" lvl="4" indent="-457200">
              <a:lnSpc>
                <a:spcPct val="90000"/>
              </a:lnSpc>
              <a:buClr>
                <a:srgbClr val="0070C0"/>
              </a:buClr>
              <a:buSzPct val="60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/>
                </a:solidFill>
              </a:rPr>
              <a:t>Sufficient information</a:t>
            </a:r>
          </a:p>
          <a:p>
            <a:pPr marL="1725613" lvl="4" indent="-457200">
              <a:lnSpc>
                <a:spcPct val="90000"/>
              </a:lnSpc>
              <a:buClr>
                <a:srgbClr val="0070C0"/>
              </a:buClr>
              <a:buSzPct val="60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/>
                </a:solidFill>
              </a:rPr>
              <a:t>Education and training</a:t>
            </a:r>
          </a:p>
          <a:p>
            <a:pPr marL="1377950" lvl="3" indent="-45720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Requisite technical skills </a:t>
            </a:r>
          </a:p>
          <a:p>
            <a:pPr marL="1377950" lvl="3" indent="-45720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Interpersonal and teamwork skills</a:t>
            </a:r>
          </a:p>
          <a:p>
            <a:pPr marL="806450" lvl="2" indent="-225425">
              <a:lnSpc>
                <a:spcPct val="90000"/>
              </a:lnSpc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b="1" dirty="0">
                <a:solidFill>
                  <a:schemeClr val="tx1"/>
                </a:solidFill>
              </a:rPr>
              <a:t>Team Factors</a:t>
            </a:r>
          </a:p>
          <a:p>
            <a:pPr marL="1377950" lvl="3" indent="-45720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Openness</a:t>
            </a:r>
          </a:p>
          <a:p>
            <a:pPr marL="1377950" lvl="3" indent="-45720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Supportiveness</a:t>
            </a:r>
          </a:p>
          <a:p>
            <a:pPr marL="1377950" lvl="3" indent="-45720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Action orientation</a:t>
            </a:r>
          </a:p>
          <a:p>
            <a:pPr marL="1377950" lvl="3" indent="-457200">
              <a:lnSpc>
                <a:spcPct val="90000"/>
              </a:lnSpc>
              <a:buClr>
                <a:srgbClr val="0070C0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Positive personal style</a:t>
            </a:r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25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Team Effectiveness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/>
          <a:lstStyle/>
          <a:p>
            <a:pPr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b="1" dirty="0">
                <a:latin typeface="+mn-lt"/>
              </a:rPr>
              <a:t>Unified Commitment</a:t>
            </a:r>
          </a:p>
          <a:p>
            <a:pPr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Teams need a carefully designed and developed sense of unity or identification (</a:t>
            </a:r>
            <a:r>
              <a:rPr lang="en-US" sz="2000" i="1" dirty="0">
                <a:latin typeface="+mn-lt"/>
              </a:rPr>
              <a:t>team spirit</a:t>
            </a:r>
            <a:r>
              <a:rPr lang="en-US" sz="2000" dirty="0">
                <a:latin typeface="+mn-lt"/>
              </a:rPr>
              <a:t>) </a:t>
            </a:r>
          </a:p>
          <a:p>
            <a:pPr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b="1" dirty="0">
                <a:latin typeface="+mn-lt"/>
              </a:rPr>
              <a:t>Collaborative Climate</a:t>
            </a:r>
          </a:p>
          <a:p>
            <a:pPr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Trust based on openness, honesty, consistency, and respect</a:t>
            </a:r>
          </a:p>
          <a:p>
            <a:pPr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Integration of individual actions</a:t>
            </a:r>
          </a:p>
          <a:p>
            <a:pPr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Teams contribute to collective success by</a:t>
            </a:r>
          </a:p>
          <a:p>
            <a:pPr marL="682625" lvl="2" indent="-231775">
              <a:spcBef>
                <a:spcPts val="30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1800" dirty="0">
                <a:solidFill>
                  <a:srgbClr val="0070C0"/>
                </a:solidFill>
              </a:rPr>
              <a:t>Coordinating individual contributions</a:t>
            </a:r>
          </a:p>
          <a:p>
            <a:pPr marL="682625" lvl="2" indent="-231775">
              <a:spcBef>
                <a:spcPts val="30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1800" dirty="0">
                <a:solidFill>
                  <a:srgbClr val="0070C0"/>
                </a:solidFill>
              </a:rPr>
              <a:t>Team leaders making communication safe</a:t>
            </a:r>
          </a:p>
          <a:p>
            <a:pPr marL="682625" lvl="2" indent="-231775">
              <a:spcBef>
                <a:spcPts val="30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1800" dirty="0">
                <a:solidFill>
                  <a:srgbClr val="0070C0"/>
                </a:solidFill>
              </a:rPr>
              <a:t>Team leaders demanding and rewarding collaborative behavior</a:t>
            </a:r>
          </a:p>
          <a:p>
            <a:pPr marL="682625" lvl="2" indent="-231775">
              <a:spcBef>
                <a:spcPts val="30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1800" dirty="0">
                <a:solidFill>
                  <a:srgbClr val="0070C0"/>
                </a:solidFill>
              </a:rPr>
              <a:t>Team leaders guiding the team’s problem-solving efforts</a:t>
            </a:r>
          </a:p>
          <a:p>
            <a:pPr marL="682625" lvl="2" indent="-231775">
              <a:spcBef>
                <a:spcPts val="300"/>
              </a:spcBef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sz="1800" dirty="0">
                <a:solidFill>
                  <a:srgbClr val="0070C0"/>
                </a:solidFill>
              </a:rPr>
              <a:t>Team leaders managing their own control needs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1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Team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3581400"/>
          </a:xfrm>
        </p:spPr>
        <p:txBody>
          <a:bodyPr/>
          <a:lstStyle/>
          <a:p>
            <a:pPr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800" b="1" i="1" dirty="0">
                <a:latin typeface="+mn-lt"/>
              </a:rPr>
              <a:t>Standards of Excellence</a:t>
            </a:r>
          </a:p>
          <a:p>
            <a:pPr marL="914400" lvl="1" indent="-457200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b="1" i="1" dirty="0">
                <a:solidFill>
                  <a:srgbClr val="0070C0"/>
                </a:solidFill>
              </a:rPr>
              <a:t>Regulated Performance</a:t>
            </a:r>
          </a:p>
          <a:p>
            <a:pPr marL="1139825" lvl="3" indent="-231775">
              <a:buClr>
                <a:srgbClr val="0070C0"/>
              </a:buClr>
            </a:pPr>
            <a:r>
              <a:rPr lang="en-US" sz="2000" dirty="0">
                <a:solidFill>
                  <a:srgbClr val="0070C0"/>
                </a:solidFill>
              </a:rPr>
              <a:t>Facilitates task completion and coordinated action</a:t>
            </a:r>
          </a:p>
          <a:p>
            <a:pPr marL="1139825" lvl="3" indent="-231775">
              <a:buClr>
                <a:srgbClr val="0070C0"/>
              </a:buClr>
            </a:pPr>
            <a:r>
              <a:rPr lang="en-US" sz="2000" dirty="0">
                <a:solidFill>
                  <a:srgbClr val="0070C0"/>
                </a:solidFill>
              </a:rPr>
              <a:t>Stimulates a positive pressure for members  to perform at highest levels </a:t>
            </a:r>
          </a:p>
          <a:p>
            <a:pPr marL="914400" lvl="1" indent="-457200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b="1" i="1" dirty="0">
                <a:solidFill>
                  <a:srgbClr val="0070C0"/>
                </a:solidFill>
              </a:rPr>
              <a:t>How Accomplished</a:t>
            </a:r>
          </a:p>
          <a:p>
            <a:pPr marL="1139825" lvl="3" indent="-231775">
              <a:buClr>
                <a:srgbClr val="0070C0"/>
              </a:buClr>
            </a:pPr>
            <a:r>
              <a:rPr lang="en-US" sz="2000" dirty="0">
                <a:solidFill>
                  <a:srgbClr val="0070C0"/>
                </a:solidFill>
              </a:rPr>
              <a:t>Requiring results </a:t>
            </a:r>
            <a:r>
              <a:rPr lang="en-US" sz="2000" i="1" dirty="0">
                <a:solidFill>
                  <a:srgbClr val="0070C0"/>
                </a:solidFill>
              </a:rPr>
              <a:t>(clear expectations)</a:t>
            </a:r>
            <a:endParaRPr lang="en-US" sz="2000" dirty="0">
              <a:solidFill>
                <a:srgbClr val="0070C0"/>
              </a:solidFill>
            </a:endParaRPr>
          </a:p>
          <a:p>
            <a:pPr marL="1139825" lvl="3" indent="-231775">
              <a:buClr>
                <a:srgbClr val="0070C0"/>
              </a:buClr>
            </a:pPr>
            <a:r>
              <a:rPr lang="en-US" sz="2000" dirty="0">
                <a:solidFill>
                  <a:srgbClr val="0070C0"/>
                </a:solidFill>
              </a:rPr>
              <a:t>Reviewing results </a:t>
            </a:r>
            <a:r>
              <a:rPr lang="en-US" sz="2000" i="1" dirty="0">
                <a:solidFill>
                  <a:srgbClr val="0070C0"/>
                </a:solidFill>
              </a:rPr>
              <a:t>(feedback/resolve issues)</a:t>
            </a:r>
            <a:endParaRPr lang="en-US" sz="2000" dirty="0">
              <a:solidFill>
                <a:srgbClr val="0070C0"/>
              </a:solidFill>
            </a:endParaRPr>
          </a:p>
          <a:p>
            <a:pPr marL="1139825" lvl="3" indent="-231775">
              <a:buClr>
                <a:srgbClr val="0070C0"/>
              </a:buClr>
            </a:pPr>
            <a:r>
              <a:rPr lang="en-US" sz="2000" dirty="0">
                <a:solidFill>
                  <a:srgbClr val="0070C0"/>
                </a:solidFill>
              </a:rPr>
              <a:t>Rewarding results </a:t>
            </a:r>
            <a:r>
              <a:rPr lang="en-US" sz="2000" i="1" dirty="0">
                <a:solidFill>
                  <a:srgbClr val="0070C0"/>
                </a:solidFill>
              </a:rPr>
              <a:t>(acknowledge superior performance)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4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Team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733800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800" b="1" dirty="0">
                <a:latin typeface="+mn-lt"/>
              </a:rPr>
              <a:t>External Support and Recognition</a:t>
            </a:r>
          </a:p>
          <a:p>
            <a:pPr marL="914400" lvl="1" indent="-457200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Regulated Performance</a:t>
            </a:r>
          </a:p>
          <a:p>
            <a:pPr marL="914400" lvl="1" indent="-457200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Teams supported by external resources are</a:t>
            </a:r>
          </a:p>
          <a:p>
            <a:pPr marL="1308100" lvl="4" indent="-342900">
              <a:spcAft>
                <a:spcPts val="12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Given the material resources needed to do their jobs</a:t>
            </a:r>
          </a:p>
          <a:p>
            <a:pPr marL="1308100" lvl="4" indent="-342900">
              <a:spcAft>
                <a:spcPts val="12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Recognized for team accomplishments</a:t>
            </a:r>
          </a:p>
          <a:p>
            <a:pPr marL="1308100" lvl="4" indent="-342900">
              <a:spcAft>
                <a:spcPts val="12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Rewarded by tying those rewards to team members’ performance, not individual achievement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78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Team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3962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</a:rPr>
              <a:t>Principled Leadership </a:t>
            </a:r>
            <a:r>
              <a:rPr lang="en-US" sz="2400" dirty="0">
                <a:latin typeface="+mn-lt"/>
              </a:rPr>
              <a:t>influences team effectiveness through four sets of processes (</a:t>
            </a:r>
            <a:r>
              <a:rPr lang="en-US" sz="2400" dirty="0" err="1">
                <a:latin typeface="+mn-lt"/>
              </a:rPr>
              <a:t>Zaccaro</a:t>
            </a:r>
            <a:r>
              <a:rPr lang="en-US" sz="2400" dirty="0">
                <a:latin typeface="+mn-lt"/>
              </a:rPr>
              <a:t> et al., 2001)</a:t>
            </a:r>
          </a:p>
          <a:p>
            <a:pPr marL="576263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®"/>
            </a:pPr>
            <a:r>
              <a:rPr lang="en-US" sz="2000" b="1" i="1" dirty="0">
                <a:solidFill>
                  <a:srgbClr val="0070C0"/>
                </a:solidFill>
              </a:rPr>
              <a:t>Cognitive</a:t>
            </a:r>
            <a:r>
              <a:rPr lang="en-US" sz="2000" dirty="0">
                <a:solidFill>
                  <a:srgbClr val="0070C0"/>
                </a:solidFill>
              </a:rPr>
              <a:t>--</a:t>
            </a:r>
            <a:r>
              <a:rPr lang="en-US" sz="2000" dirty="0">
                <a:solidFill>
                  <a:schemeClr val="tx1"/>
                </a:solidFill>
              </a:rPr>
              <a:t>Facilitates team’s understanding of problems confronting them</a:t>
            </a:r>
          </a:p>
          <a:p>
            <a:pPr marL="576263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®"/>
            </a:pPr>
            <a:r>
              <a:rPr lang="en-US" sz="2000" b="1" i="1" dirty="0">
                <a:solidFill>
                  <a:srgbClr val="0070C0"/>
                </a:solidFill>
              </a:rPr>
              <a:t>Motivational--</a:t>
            </a:r>
            <a:r>
              <a:rPr lang="en-US" sz="2000" dirty="0">
                <a:solidFill>
                  <a:schemeClr val="tx1"/>
                </a:solidFill>
              </a:rPr>
              <a:t>Helps team become cohesive and capable by setting high performance standards and helping team to achieve them</a:t>
            </a:r>
          </a:p>
          <a:p>
            <a:pPr marL="576263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®"/>
            </a:pPr>
            <a:r>
              <a:rPr lang="en-US" sz="2000" b="1" i="1" dirty="0">
                <a:solidFill>
                  <a:srgbClr val="0070C0"/>
                </a:solidFill>
              </a:rPr>
              <a:t>Affective</a:t>
            </a:r>
            <a:r>
              <a:rPr lang="en-US" sz="2000" i="1" dirty="0">
                <a:solidFill>
                  <a:srgbClr val="0070C0"/>
                </a:solidFill>
              </a:rPr>
              <a:t>--</a:t>
            </a:r>
            <a:r>
              <a:rPr lang="en-US" sz="2000" dirty="0">
                <a:solidFill>
                  <a:schemeClr val="tx1"/>
                </a:solidFill>
              </a:rPr>
              <a:t>Assists team in handling stressful circumstances by providing clear goals, assignments, and strategies</a:t>
            </a:r>
          </a:p>
          <a:p>
            <a:pPr marL="576263" lvl="2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Char char="®"/>
            </a:pPr>
            <a:r>
              <a:rPr lang="en-US" sz="2000" b="1" i="1" dirty="0">
                <a:solidFill>
                  <a:srgbClr val="0070C0"/>
                </a:solidFill>
              </a:rPr>
              <a:t>Integrative</a:t>
            </a:r>
            <a:r>
              <a:rPr lang="en-US" sz="2000" dirty="0">
                <a:solidFill>
                  <a:srgbClr val="0070C0"/>
                </a:solidFill>
              </a:rPr>
              <a:t>--</a:t>
            </a:r>
            <a:r>
              <a:rPr lang="en-US" sz="2000" dirty="0">
                <a:solidFill>
                  <a:schemeClr val="tx1"/>
                </a:solidFill>
              </a:rPr>
              <a:t>Helps coordinate team’s activities through matching member roles, clear performance strategies, feedback, and adapting to environmental changes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3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Leadership Decision 1 </a:t>
            </a:r>
            <a:br>
              <a:rPr lang="en-US" sz="3200" b="1" dirty="0">
                <a:latin typeface="+mj-lt"/>
              </a:rPr>
            </a:br>
            <a:r>
              <a:rPr lang="en-US" sz="2800" b="1" dirty="0">
                <a:latin typeface="+mj-lt"/>
              </a:rPr>
              <a:t>Should I Monitor the Team or Take Action?</a:t>
            </a:r>
            <a:endParaRPr lang="en-US" sz="3200" b="1" dirty="0">
              <a:latin typeface="+mj-lt"/>
            </a:endParaRPr>
          </a:p>
        </p:txBody>
      </p:sp>
      <p:sp>
        <p:nvSpPr>
          <p:cNvPr id="17411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Leaders can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Diagnose, analyze, or forecast problems (monitoring) or take immediate action to solve a problem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Focus on problems within the group (internal) or which problems need intervention</a:t>
            </a:r>
          </a:p>
          <a:p>
            <a:pPr lvl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Make choices about which solutions are the most appropriate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Effective leaders </a:t>
            </a:r>
            <a:r>
              <a:rPr lang="en-US" sz="2000" dirty="0">
                <a:latin typeface="+mn-lt"/>
              </a:rPr>
              <a:t>have the ability to determine what interventions are needed, if any, to solve team problems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All members </a:t>
            </a:r>
            <a:r>
              <a:rPr lang="en-US" sz="2000" dirty="0">
                <a:latin typeface="+mn-lt"/>
              </a:rPr>
              <a:t>of the team can engage in monitoring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Leaders</a:t>
            </a:r>
            <a:r>
              <a:rPr lang="en-US" sz="2000" dirty="0">
                <a:latin typeface="+mn-lt"/>
              </a:rPr>
              <a:t> differ in timing of taking action</a:t>
            </a:r>
          </a:p>
          <a:p>
            <a:pPr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</a:pPr>
            <a:endParaRPr lang="en-US" sz="2400" dirty="0"/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v"/>
            </a:pPr>
            <a:endParaRPr lang="en-US" sz="20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Leadership Decisions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165" y="1958106"/>
            <a:ext cx="5547671" cy="322525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9144000" cy="914400"/>
          </a:xfrm>
        </p:spPr>
        <p:txBody>
          <a:bodyPr anchor="t">
            <a:noAutofit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Leadership Decision 2 </a:t>
            </a:r>
            <a:br>
              <a:rPr lang="en-US" sz="3200" b="1" dirty="0">
                <a:latin typeface="+mj-lt"/>
              </a:rPr>
            </a:br>
            <a:r>
              <a:rPr lang="en-US" sz="3200" dirty="0">
                <a:latin typeface="+mj-lt"/>
              </a:rPr>
              <a:t>Should I Intervene to Meet Task or Relational Needs?</a:t>
            </a:r>
            <a:endParaRPr lang="en-US" sz="4000" dirty="0">
              <a:latin typeface="+mj-lt"/>
            </a:endParaRPr>
          </a:p>
        </p:txBody>
      </p:sp>
      <p:sp>
        <p:nvSpPr>
          <p:cNvPr id="19459" name="Rectangle 4"/>
          <p:cNvSpPr>
            <a:spLocks noGrp="1" noChangeArrowheads="1"/>
          </p:cNvSpPr>
          <p:nvPr>
            <p:ph idx="1"/>
          </p:nvPr>
        </p:nvSpPr>
        <p:spPr>
          <a:xfrm>
            <a:off x="533400" y="2667000"/>
            <a:ext cx="3429000" cy="3581400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400" b="1" dirty="0">
                <a:latin typeface="+mn-lt"/>
              </a:rPr>
              <a:t>Task</a:t>
            </a: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Getting job done</a:t>
            </a: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Making decisions</a:t>
            </a: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Solving problems</a:t>
            </a: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Adapting to change </a:t>
            </a: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Making plans</a:t>
            </a: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000" dirty="0">
                <a:latin typeface="+mn-lt"/>
              </a:rPr>
              <a:t>Achieving goals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18</a:t>
            </a:fld>
            <a:endParaRPr lang="en-US"/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4572000" y="5410200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dirty="0">
                <a:latin typeface="Arial" charset="0"/>
              </a:rPr>
              <a:t>Even more challenging in virtual teams</a:t>
            </a:r>
          </a:p>
        </p:txBody>
      </p:sp>
      <p:sp>
        <p:nvSpPr>
          <p:cNvPr id="19463" name="Rectangle 4"/>
          <p:cNvSpPr txBox="1">
            <a:spLocks noChangeArrowheads="1"/>
          </p:cNvSpPr>
          <p:nvPr/>
        </p:nvSpPr>
        <p:spPr bwMode="auto">
          <a:xfrm>
            <a:off x="4343400" y="2667000"/>
            <a:ext cx="419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ts val="600"/>
              </a:spcBef>
              <a:spcAft>
                <a:spcPts val="600"/>
              </a:spcAft>
              <a:buClr>
                <a:srgbClr val="007000"/>
              </a:buClr>
              <a:buSzPct val="85000"/>
              <a:buFont typeface="Wingdings" pitchFamily="2" charset="2"/>
              <a:buNone/>
            </a:pPr>
            <a:r>
              <a:rPr lang="en-US" b="1" dirty="0">
                <a:latin typeface="+mn-lt"/>
              </a:rPr>
              <a:t>Maintenance Functions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latin typeface="+mn-lt"/>
              </a:rPr>
              <a:t>Developing positive climate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latin typeface="+mn-lt"/>
              </a:rPr>
              <a:t>Solving interpersonal problems  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latin typeface="+mn-lt"/>
              </a:rPr>
              <a:t>Satisfying members’ needs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000" dirty="0">
                <a:latin typeface="+mn-lt"/>
              </a:rPr>
              <a:t>Developing cohesion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81529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Leadership Decision 2 </a:t>
            </a:r>
            <a:br>
              <a:rPr lang="en-US" sz="3200" b="1" dirty="0"/>
            </a:br>
            <a:r>
              <a:rPr lang="en-US" sz="3200" dirty="0"/>
              <a:t>Should I Intervene to Meet Task or Relational Needs?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267200"/>
          </a:xfrm>
        </p:spPr>
        <p:txBody>
          <a:bodyPr/>
          <a:lstStyle/>
          <a:p>
            <a:pPr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800" dirty="0"/>
              <a:t>Special challenges of virtual teams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500" dirty="0"/>
              <a:t>Leaders</a:t>
            </a:r>
            <a:r>
              <a:rPr lang="en-US" dirty="0"/>
              <a:t> </a:t>
            </a:r>
            <a:r>
              <a:rPr lang="en-US" sz="2500" dirty="0"/>
              <a:t>should begin with face-to-face meetings to facilitate trust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500" dirty="0"/>
              <a:t>Hold regular, organized team meetings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500" dirty="0"/>
              <a:t>Not be too task focused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500" dirty="0"/>
              <a:t>Work to develop relationships among team members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500" dirty="0"/>
              <a:t>Know which technologies are best suited for which task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Team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1AF7F4-0263-4922-B579-60F5F3CCC87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7" y="838200"/>
            <a:ext cx="8748713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Leadership Decision 3 </a:t>
            </a:r>
            <a:br>
              <a:rPr lang="en-US" sz="3200" b="1" dirty="0">
                <a:latin typeface="+mj-lt"/>
              </a:rPr>
            </a:br>
            <a:r>
              <a:rPr lang="en-US" sz="3200" dirty="0">
                <a:latin typeface="+mj-lt"/>
              </a:rPr>
              <a:t>Should I Intervene Internally or Externally?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382000" cy="3505200"/>
          </a:xfrm>
        </p:spPr>
        <p:txBody>
          <a:bodyPr/>
          <a:lstStyle/>
          <a:p>
            <a:pPr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  <a:defRPr/>
            </a:pPr>
            <a:r>
              <a:rPr lang="en-US" sz="2800" b="1" dirty="0">
                <a:latin typeface="+mn-lt"/>
              </a:rPr>
              <a:t>Leader must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Determine what level of team process needs leadership attention: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  <a:defRPr/>
            </a:pPr>
            <a:r>
              <a:rPr lang="en-US" sz="2400" b="1" dirty="0">
                <a:solidFill>
                  <a:schemeClr val="tx1"/>
                </a:solidFill>
              </a:rPr>
              <a:t>Use internal task or relational team dynamics, if</a:t>
            </a:r>
          </a:p>
          <a:p>
            <a:pPr lvl="2">
              <a:spcAft>
                <a:spcPct val="20000"/>
              </a:spcAft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</a:rPr>
              <a:t>Conflict between group members </a:t>
            </a:r>
          </a:p>
          <a:p>
            <a:pPr lvl="2">
              <a:spcAft>
                <a:spcPct val="20000"/>
              </a:spcAft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</a:rPr>
              <a:t>Team goals unclear</a:t>
            </a:r>
          </a:p>
          <a:p>
            <a:pPr marL="735013" lvl="1" indent="-342900">
              <a:buClr>
                <a:srgbClr val="0070C0"/>
              </a:buClr>
              <a:buSzPct val="85000"/>
              <a:buFont typeface="Wingdings 2" panose="05020102010507070707" pitchFamily="18" charset="2"/>
              <a:buChar char="®"/>
              <a:defRPr/>
            </a:pPr>
            <a:r>
              <a:rPr lang="en-US" sz="2400" b="1" dirty="0">
                <a:solidFill>
                  <a:schemeClr val="tx1"/>
                </a:solidFill>
              </a:rPr>
              <a:t>Use external environmental dynamics, if</a:t>
            </a:r>
          </a:p>
          <a:p>
            <a:pPr lvl="2">
              <a:spcAft>
                <a:spcPct val="20000"/>
              </a:spcAft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</a:rPr>
              <a:t>Organization not providing proper support to team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Leadership Actions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Leadership Functions--performed internally or externally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6042" y="3657600"/>
            <a:ext cx="243497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+mn-lt"/>
              </a:rPr>
              <a:t>Task</a:t>
            </a:r>
          </a:p>
          <a:p>
            <a:pPr>
              <a:buClr>
                <a:srgbClr val="0070C0"/>
              </a:buClr>
              <a:defRPr/>
            </a:pPr>
            <a:r>
              <a:rPr lang="en-US" sz="1800" dirty="0">
                <a:latin typeface="+mn-lt"/>
              </a:rPr>
              <a:t>Goal focusing</a:t>
            </a:r>
          </a:p>
          <a:p>
            <a:pPr>
              <a:buClr>
                <a:srgbClr val="0070C0"/>
              </a:buClr>
              <a:defRPr/>
            </a:pPr>
            <a:r>
              <a:rPr lang="en-US" sz="1800" dirty="0">
                <a:latin typeface="+mn-lt"/>
              </a:rPr>
              <a:t>Structuring for results</a:t>
            </a:r>
          </a:p>
          <a:p>
            <a:pPr>
              <a:buClr>
                <a:srgbClr val="0070C0"/>
              </a:buClr>
              <a:defRPr/>
            </a:pPr>
            <a:r>
              <a:rPr lang="en-US" sz="1800" dirty="0">
                <a:latin typeface="+mn-lt"/>
              </a:rPr>
              <a:t>Facilitating decision making</a:t>
            </a:r>
          </a:p>
          <a:p>
            <a:pPr>
              <a:buClr>
                <a:srgbClr val="0070C0"/>
              </a:buClr>
              <a:defRPr/>
            </a:pPr>
            <a:r>
              <a:rPr lang="en-US" sz="1800" dirty="0">
                <a:latin typeface="+mn-lt"/>
              </a:rPr>
              <a:t>Training</a:t>
            </a:r>
          </a:p>
          <a:p>
            <a:pPr>
              <a:buClr>
                <a:srgbClr val="0070C0"/>
              </a:buClr>
              <a:defRPr/>
            </a:pPr>
            <a:r>
              <a:rPr lang="en-US" sz="1800" dirty="0">
                <a:latin typeface="+mn-lt"/>
              </a:rPr>
              <a:t>Maintaining standards</a:t>
            </a:r>
          </a:p>
        </p:txBody>
      </p:sp>
      <p:sp>
        <p:nvSpPr>
          <p:cNvPr id="21511" name="TextBox 7"/>
          <p:cNvSpPr txBox="1">
            <a:spLocks noChangeArrowheads="1"/>
          </p:cNvSpPr>
          <p:nvPr/>
        </p:nvSpPr>
        <p:spPr bwMode="auto">
          <a:xfrm>
            <a:off x="3306269" y="3659246"/>
            <a:ext cx="232627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+mn-lt"/>
              </a:rPr>
              <a:t>Relational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Coaching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Collaborating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Managing conflict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Building commitment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Satisfying needs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Modeling principles</a:t>
            </a:r>
          </a:p>
        </p:txBody>
      </p:sp>
      <p:sp>
        <p:nvSpPr>
          <p:cNvPr id="21512" name="TextBox 8"/>
          <p:cNvSpPr txBox="1">
            <a:spLocks noChangeArrowheads="1"/>
          </p:cNvSpPr>
          <p:nvPr/>
        </p:nvSpPr>
        <p:spPr bwMode="auto">
          <a:xfrm>
            <a:off x="6067802" y="3652897"/>
            <a:ext cx="218521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+mn-lt"/>
              </a:rPr>
              <a:t>Environmental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Networking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Advocating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Negotiating support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Buffering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Assessing</a:t>
            </a:r>
          </a:p>
          <a:p>
            <a:pPr>
              <a:buClr>
                <a:srgbClr val="0070C0"/>
              </a:buClr>
            </a:pPr>
            <a:r>
              <a:rPr lang="en-US" sz="1800" dirty="0">
                <a:latin typeface="+mn-lt"/>
              </a:rPr>
              <a:t>Sharing information</a:t>
            </a:r>
          </a:p>
        </p:txBody>
      </p:sp>
      <p:sp>
        <p:nvSpPr>
          <p:cNvPr id="21513" name="TextBox 9"/>
          <p:cNvSpPr txBox="1">
            <a:spLocks noChangeArrowheads="1"/>
          </p:cNvSpPr>
          <p:nvPr/>
        </p:nvSpPr>
        <p:spPr bwMode="auto">
          <a:xfrm>
            <a:off x="924960" y="2301232"/>
            <a:ext cx="3670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Internal Leadership Actions</a:t>
            </a:r>
          </a:p>
        </p:txBody>
      </p:sp>
      <p:sp>
        <p:nvSpPr>
          <p:cNvPr id="21514" name="TextBox 10"/>
          <p:cNvSpPr txBox="1">
            <a:spLocks noChangeArrowheads="1"/>
          </p:cNvSpPr>
          <p:nvPr/>
        </p:nvSpPr>
        <p:spPr bwMode="auto">
          <a:xfrm>
            <a:off x="5181600" y="2281237"/>
            <a:ext cx="3717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External Leadership Actions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6926263" y="2895600"/>
            <a:ext cx="228600" cy="685800"/>
          </a:xfrm>
          <a:prstGeom prst="downArrow">
            <a:avLst/>
          </a:prstGeom>
          <a:solidFill>
            <a:srgbClr val="0070C0">
              <a:alpha val="54000"/>
            </a:srgbClr>
          </a:solidFill>
          <a:ln>
            <a:solidFill>
              <a:srgbClr val="0070C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Down Arrow 11"/>
          <p:cNvSpPr/>
          <p:nvPr/>
        </p:nvSpPr>
        <p:spPr bwMode="auto">
          <a:xfrm>
            <a:off x="1388542" y="2914651"/>
            <a:ext cx="228600" cy="609600"/>
          </a:xfrm>
          <a:prstGeom prst="downArrow">
            <a:avLst/>
          </a:prstGeom>
          <a:solidFill>
            <a:srgbClr val="0070C0">
              <a:alpha val="54000"/>
            </a:srgbClr>
          </a:solidFill>
          <a:ln>
            <a:solidFill>
              <a:srgbClr val="0070C0">
                <a:alpha val="54000"/>
              </a:srgb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Down Arrow 13"/>
          <p:cNvSpPr/>
          <p:nvPr/>
        </p:nvSpPr>
        <p:spPr bwMode="auto">
          <a:xfrm>
            <a:off x="4055542" y="2914651"/>
            <a:ext cx="228600" cy="666749"/>
          </a:xfrm>
          <a:prstGeom prst="downArrow">
            <a:avLst/>
          </a:prstGeom>
          <a:solidFill>
            <a:srgbClr val="0070C0">
              <a:alpha val="54000"/>
            </a:srgbClr>
          </a:solidFill>
          <a:ln>
            <a:solidFill>
              <a:srgbClr val="0070C0">
                <a:alpha val="54000"/>
              </a:srgb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485900" y="2914651"/>
            <a:ext cx="2667000" cy="0"/>
          </a:xfrm>
          <a:prstGeom prst="line">
            <a:avLst/>
          </a:prstGeom>
          <a:ln w="28575">
            <a:solidFill>
              <a:srgbClr val="0070C0">
                <a:alpha val="54000"/>
              </a:srgb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>
            <a:off x="2743200" y="2686051"/>
            <a:ext cx="0" cy="228600"/>
          </a:xfrm>
          <a:prstGeom prst="line">
            <a:avLst/>
          </a:prstGeom>
          <a:ln w="28575">
            <a:solidFill>
              <a:srgbClr val="0070C0">
                <a:alpha val="54000"/>
              </a:srgb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209800" y="2914651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Internal Task Leadership Actions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110000"/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Set of skills or actions leader might perform to improve task performance: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b="1" dirty="0">
                <a:solidFill>
                  <a:schemeClr val="tx1"/>
                </a:solidFill>
              </a:rPr>
              <a:t>Goal focusing</a:t>
            </a:r>
            <a:r>
              <a:rPr lang="en-US" sz="2000" dirty="0">
                <a:solidFill>
                  <a:schemeClr val="tx1"/>
                </a:solidFill>
              </a:rPr>
              <a:t> (clarifying, gaining agreement)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b="1" dirty="0">
                <a:solidFill>
                  <a:schemeClr val="tx1"/>
                </a:solidFill>
              </a:rPr>
              <a:t>Structuring for results </a:t>
            </a:r>
            <a:r>
              <a:rPr lang="en-US" sz="2000" dirty="0">
                <a:solidFill>
                  <a:schemeClr val="tx1"/>
                </a:solidFill>
              </a:rPr>
              <a:t>(planning, visioning, organizing, clarifying roles, delegating)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b="1" dirty="0">
                <a:solidFill>
                  <a:schemeClr val="tx1"/>
                </a:solidFill>
              </a:rPr>
              <a:t>Facilitating decision making </a:t>
            </a:r>
            <a:r>
              <a:rPr lang="en-US" sz="2000" dirty="0">
                <a:solidFill>
                  <a:schemeClr val="tx1"/>
                </a:solidFill>
              </a:rPr>
              <a:t>(informing, controlling, coordinating, mediating, synthesizing, issue focusing)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b="1" dirty="0">
                <a:solidFill>
                  <a:schemeClr val="tx1"/>
                </a:solidFill>
              </a:rPr>
              <a:t>Training team members in task skills </a:t>
            </a:r>
            <a:r>
              <a:rPr lang="en-US" sz="2000" dirty="0">
                <a:solidFill>
                  <a:schemeClr val="tx1"/>
                </a:solidFill>
              </a:rPr>
              <a:t>(educating, developing)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b="1" dirty="0">
                <a:solidFill>
                  <a:schemeClr val="tx1"/>
                </a:solidFill>
              </a:rPr>
              <a:t>Maintaining standards of excellence </a:t>
            </a:r>
            <a:r>
              <a:rPr lang="en-US" sz="2000" dirty="0">
                <a:solidFill>
                  <a:schemeClr val="tx1"/>
                </a:solidFill>
              </a:rPr>
              <a:t>(assessing team and individual performance, confronting inadequate performance)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Internal Relational Leadership Actions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lnSpc>
                <a:spcPct val="80000"/>
              </a:lnSpc>
              <a:spcAft>
                <a:spcPct val="1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dirty="0">
                <a:latin typeface="+mn-lt"/>
              </a:rPr>
              <a:t>Set of actions leader needs to implement to improve team relationships: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Coaching team members in interpersonal skills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Collaborating (including, involving)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Managing conflict and power issues (avoiding confrontation, questioning ideas)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Building commitment and esprit de corps (being optimistic, innovating, envisioning, socializing, rewarding, recognizing)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Satisfying individual member needs (trusting, supporting, advocating)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Modeling ethical and principled practices (fair, consistent, normative)</a:t>
            </a:r>
          </a:p>
          <a:p>
            <a:pPr lvl="1">
              <a:lnSpc>
                <a:spcPct val="80000"/>
              </a:lnSpc>
              <a:spcAft>
                <a:spcPct val="10000"/>
              </a:spcAft>
              <a:buFontTx/>
              <a:buNone/>
            </a:pPr>
            <a:r>
              <a:rPr lang="en-US" sz="180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External Environmental Leadership Actions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274320" indent="-274320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"/>
            </a:pPr>
            <a:r>
              <a:rPr lang="en-US" sz="2400" b="1" dirty="0">
                <a:latin typeface="+mn-lt"/>
              </a:rPr>
              <a:t>Set of skills or behaviors leader needs to implement to improve environmental interface with team: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Networking and forming alliances in environment (gather information, increase influence)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Advocating and representing team to environment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Negotiating upward to secure necessary resources, support, and recognition for team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Buffering team members from environmental distractions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Assessing environmental indicators of team’s effectiveness (surveys, evaluations, performance indicators)</a:t>
            </a:r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Sharing relevant environmental information with team</a:t>
            </a:r>
          </a:p>
          <a:p>
            <a:pPr lvl="1">
              <a:lnSpc>
                <a:spcPct val="80000"/>
              </a:lnSpc>
              <a:spcAft>
                <a:spcPct val="20000"/>
              </a:spcAft>
              <a:buFontTx/>
              <a:buNone/>
            </a:pPr>
            <a:endParaRPr lang="en-US" sz="2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How Does the Team Leadership Approach Work?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Focus of team leadership 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Strengths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Team Leadership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+mn-lt"/>
              </a:rPr>
              <a:t>Model provides a </a:t>
            </a:r>
            <a:r>
              <a:rPr lang="en-US" b="1" i="1" dirty="0">
                <a:latin typeface="+mn-lt"/>
              </a:rPr>
              <a:t>cognitive map</a:t>
            </a:r>
            <a:r>
              <a:rPr lang="en-US" b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to identify group needs and offers suggestions on appropriate corrective actions.</a:t>
            </a:r>
          </a:p>
          <a:p>
            <a:pPr marL="274320" indent="-274320" eaLnBrk="1" hangingPunct="1"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dirty="0">
                <a:latin typeface="+mn-lt"/>
              </a:rPr>
              <a:t>Model assists leader in making sense of the </a:t>
            </a:r>
            <a:r>
              <a:rPr lang="en-US" b="1" i="1" dirty="0">
                <a:latin typeface="+mn-lt"/>
              </a:rPr>
              <a:t>complexity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of groups and provides suggested actions to improve group effectiveness.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lnSpc>
                <a:spcPct val="90000"/>
              </a:lnSpc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Focus on real-life organizational group work; model is </a:t>
            </a:r>
            <a:r>
              <a:rPr lang="en-US" sz="2400" b="1" i="1" dirty="0">
                <a:latin typeface="+mn-lt"/>
              </a:rPr>
              <a:t>useful for teaching</a:t>
            </a:r>
          </a:p>
          <a:p>
            <a:pPr marL="274320" indent="-274320" eaLnBrk="1" hangingPunct="1">
              <a:lnSpc>
                <a:spcPct val="90000"/>
              </a:lnSpc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Provides a </a:t>
            </a:r>
            <a:r>
              <a:rPr lang="en-US" sz="2400" b="1" i="1" dirty="0">
                <a:latin typeface="+mn-lt"/>
              </a:rPr>
              <a:t>cognitive guide </a:t>
            </a:r>
            <a:r>
              <a:rPr lang="en-US" sz="2400" dirty="0">
                <a:latin typeface="+mn-lt"/>
              </a:rPr>
              <a:t>that assists leaders in designing and maintaining effective teams</a:t>
            </a:r>
          </a:p>
          <a:p>
            <a:pPr marL="274320" indent="-274320" eaLnBrk="1" hangingPunct="1">
              <a:lnSpc>
                <a:spcPct val="90000"/>
              </a:lnSpc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Recognizes the </a:t>
            </a:r>
            <a:r>
              <a:rPr lang="en-US" sz="2400" b="1" i="1" dirty="0">
                <a:latin typeface="+mn-lt"/>
              </a:rPr>
              <a:t>changing role </a:t>
            </a:r>
            <a:r>
              <a:rPr lang="en-US" sz="2400" dirty="0">
                <a:latin typeface="+mn-lt"/>
              </a:rPr>
              <a:t>of leaders and followers in organizations</a:t>
            </a:r>
          </a:p>
          <a:p>
            <a:pPr marL="274320" indent="-274320" eaLnBrk="1" hangingPunct="1">
              <a:lnSpc>
                <a:spcPct val="90000"/>
              </a:lnSpc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Can be used as a </a:t>
            </a:r>
            <a:r>
              <a:rPr lang="en-US" sz="2400" b="1" i="1" dirty="0">
                <a:latin typeface="+mn-lt"/>
              </a:rPr>
              <a:t>tool</a:t>
            </a:r>
            <a:r>
              <a:rPr lang="en-US" sz="2400" dirty="0">
                <a:latin typeface="+mn-lt"/>
              </a:rPr>
              <a:t> in group leader selection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indent="-27432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Model is </a:t>
            </a:r>
            <a:r>
              <a:rPr lang="en-US" sz="2400" b="1" i="1" dirty="0">
                <a:latin typeface="+mn-lt"/>
              </a:rPr>
              <a:t>incomplete</a:t>
            </a:r>
            <a:r>
              <a:rPr lang="en-US" sz="2400" dirty="0">
                <a:latin typeface="+mn-lt"/>
              </a:rPr>
              <a:t>. Additional skills might be needed </a:t>
            </a:r>
          </a:p>
          <a:p>
            <a:pPr marL="274320" indent="-27432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May not be </a:t>
            </a:r>
            <a:r>
              <a:rPr lang="en-US" sz="2400" b="1" i="1" dirty="0">
                <a:latin typeface="+mn-lt"/>
              </a:rPr>
              <a:t>practical</a:t>
            </a:r>
            <a:r>
              <a:rPr lang="en-US" sz="2400" dirty="0">
                <a:latin typeface="+mn-lt"/>
              </a:rPr>
              <a:t> as the model is complex and doesn’t provide easy answers for difficult leader decisions</a:t>
            </a:r>
          </a:p>
          <a:p>
            <a:pPr marL="274320" indent="-27432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Fails to consider teams that have </a:t>
            </a:r>
            <a:r>
              <a:rPr lang="en-US" sz="2400" b="1" i="1" dirty="0">
                <a:latin typeface="+mn-lt"/>
              </a:rPr>
              <a:t>distributed leadership</a:t>
            </a:r>
            <a:r>
              <a:rPr lang="en-US" sz="2400" dirty="0">
                <a:latin typeface="+mn-lt"/>
              </a:rPr>
              <a:t>, where team members have a range of skills, and where roles may change</a:t>
            </a:r>
          </a:p>
          <a:p>
            <a:pPr marL="274320" indent="-27432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More focus required on how to teach and provide </a:t>
            </a:r>
            <a:r>
              <a:rPr lang="en-US" sz="2400" b="1" i="1" dirty="0">
                <a:latin typeface="+mn-lt"/>
              </a:rPr>
              <a:t>skill development </a:t>
            </a:r>
            <a:r>
              <a:rPr lang="en-US" sz="2400" dirty="0">
                <a:latin typeface="+mn-lt"/>
              </a:rPr>
              <a:t>in areas of diagnosis and action taking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800" dirty="0">
                <a:latin typeface="+mn-lt"/>
              </a:rPr>
              <a:t>Useful in leader decision-making</a:t>
            </a:r>
          </a:p>
          <a:p>
            <a:pPr eaLnBrk="1" hangingPunct="1"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800" dirty="0">
                <a:latin typeface="+mn-lt"/>
              </a:rPr>
              <a:t>Can be used as a team diagnostic tool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Overview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Team Leadership Perspective </a:t>
            </a:r>
          </a:p>
          <a:p>
            <a:pPr algn="l" eaLnBrk="1" hangingPunct="1"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Team Leadership Model</a:t>
            </a:r>
          </a:p>
          <a:p>
            <a:pPr algn="l" eaLnBrk="1" hangingPunct="1"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Team Effectiveness </a:t>
            </a:r>
          </a:p>
          <a:p>
            <a:pPr algn="l" eaLnBrk="1" hangingPunct="1"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Leadership Decisions</a:t>
            </a:r>
          </a:p>
          <a:p>
            <a:pPr algn="l" eaLnBrk="1" hangingPunct="1"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Leadership Actions</a:t>
            </a:r>
          </a:p>
          <a:p>
            <a:pPr algn="l" eaLnBrk="1" hangingPunct="1"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How Does the Team Leadership Model Work?</a:t>
            </a:r>
          </a:p>
          <a:p>
            <a:pPr algn="l" eaLnBrk="1" hangingPunct="1">
              <a:spcAft>
                <a:spcPts val="1200"/>
              </a:spcAft>
              <a:buClr>
                <a:srgbClr val="006600"/>
              </a:buClr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>
              <a:lnSpc>
                <a:spcPct val="80000"/>
              </a:lnSpc>
            </a:pPr>
            <a:r>
              <a:rPr lang="en-US" sz="3200" b="1" dirty="0">
                <a:latin typeface="+mj-lt"/>
              </a:rPr>
              <a:t>Descriptions and Perspectives</a:t>
            </a:r>
            <a:br>
              <a:rPr lang="en-US" sz="3200" b="1" dirty="0">
                <a:latin typeface="+mj-lt"/>
              </a:rPr>
            </a:br>
            <a:endParaRPr lang="en-US" sz="3200" b="1" dirty="0">
              <a:latin typeface="+mj-lt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i="1" dirty="0"/>
              <a:t>Team = 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of organizational members who are interdependent, share common goals, and coordinate activities to accomplish those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Can meet face-to-face or be virtual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Team-based and technology-enabled can use best talent, facilitate collaboration, and reduce travel costs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But virtual teams are also challenged by separations of time, distance, and culture 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400" dirty="0">
                <a:solidFill>
                  <a:schemeClr val="tx1"/>
                </a:solidFill>
              </a:rPr>
              <a:t>Decisions and scheduling may take more 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81000"/>
          </a:xfrm>
        </p:spPr>
        <p:txBody>
          <a:bodyPr/>
          <a:lstStyle/>
          <a:p>
            <a:r>
              <a:rPr lang="en-US" dirty="0"/>
              <a:t>Outcomes of Effective Teams</a:t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3200" dirty="0">
                <a:solidFill>
                  <a:schemeClr val="tx1"/>
                </a:solidFill>
              </a:rPr>
              <a:t> Greater productivity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3200" dirty="0">
                <a:solidFill>
                  <a:schemeClr val="tx1"/>
                </a:solidFill>
              </a:rPr>
              <a:t> More effective use of resources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3200" dirty="0">
                <a:solidFill>
                  <a:schemeClr val="tx1"/>
                </a:solidFill>
              </a:rPr>
              <a:t> Better decisions and problem-solving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3200" dirty="0">
                <a:solidFill>
                  <a:schemeClr val="tx1"/>
                </a:solidFill>
              </a:rPr>
              <a:t> Better-quality products and services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3200" dirty="0">
                <a:solidFill>
                  <a:schemeClr val="tx1"/>
                </a:solidFill>
              </a:rPr>
              <a:t> Greater innovation and creativity (Parker, 1990)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0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n-lt"/>
              </a:rPr>
              <a:t>Descriptions and Perspectives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5029200"/>
          </a:xfrm>
        </p:spPr>
        <p:txBody>
          <a:bodyPr/>
          <a:lstStyle/>
          <a:p>
            <a:pPr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Organizational culture needs to support employee involvement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rgbClr val="0070C0"/>
                </a:solidFill>
              </a:rPr>
              <a:t>Heterarchy: fluid power shifting in teams</a:t>
            </a:r>
          </a:p>
          <a:p>
            <a:pPr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Team leadership is process oriented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rgbClr val="0070C0"/>
                </a:solidFill>
              </a:rPr>
              <a:t>How do teams develop critical capabilities?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rgbClr val="0070C0"/>
                </a:solidFill>
              </a:rPr>
              <a:t>How do team leaders adjust to contingencies as they arise?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rgbClr val="0070C0"/>
                </a:solidFill>
              </a:rPr>
              <a:t>How do leader actions promote task and interpersonal development?</a:t>
            </a:r>
          </a:p>
          <a:p>
            <a:pPr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Shared or Distributed Leadership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rgbClr val="0070C0"/>
                </a:solidFill>
              </a:rPr>
              <a:t>When members of the team take on leadership behaviors to influence the team and maximize team effectiveness</a:t>
            </a:r>
          </a:p>
          <a:p>
            <a:pPr lvl="1"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rgbClr val="0070C0"/>
                </a:solidFill>
              </a:rPr>
              <a:t>Shared team leadership improves effectiveness of virtual teams</a:t>
            </a:r>
          </a:p>
          <a:p>
            <a:pPr>
              <a:buFontTx/>
              <a:buChar char="-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0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Team Leadership Model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Model provides leader or designated team member with a </a:t>
            </a:r>
            <a:r>
              <a:rPr lang="en-US" sz="2400" i="1" dirty="0">
                <a:latin typeface="+mn-lt"/>
              </a:rPr>
              <a:t>mental model</a:t>
            </a:r>
            <a:r>
              <a:rPr lang="en-US" sz="2400" dirty="0">
                <a:latin typeface="+mn-lt"/>
              </a:rPr>
              <a:t> to help 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Diagnose team problems, and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Take appropriate action to correct team problems</a:t>
            </a:r>
          </a:p>
          <a:p>
            <a:pPr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Effective team performance begins with leader’s </a:t>
            </a:r>
            <a:r>
              <a:rPr lang="en-US" sz="2400" i="1" dirty="0">
                <a:latin typeface="+mn-lt"/>
              </a:rPr>
              <a:t>mental model </a:t>
            </a:r>
            <a:r>
              <a:rPr lang="en-US" sz="2400" dirty="0">
                <a:latin typeface="+mn-lt"/>
              </a:rPr>
              <a:t>of the situation</a:t>
            </a:r>
          </a:p>
          <a:p>
            <a:pPr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SzPct val="100000"/>
              <a:buFont typeface="Wingdings 2" panose="05020102010507070707" pitchFamily="18" charset="2"/>
              <a:buChar char="÷"/>
            </a:pPr>
            <a:r>
              <a:rPr lang="en-US" sz="2400" dirty="0">
                <a:latin typeface="+mn-lt"/>
              </a:rPr>
              <a:t>Mental model</a:t>
            </a:r>
            <a:r>
              <a:rPr lang="en-US" sz="2400" i="1" dirty="0">
                <a:latin typeface="+mn-lt"/>
              </a:rPr>
              <a:t> </a:t>
            </a:r>
            <a:r>
              <a:rPr lang="en-US" sz="2400" dirty="0">
                <a:latin typeface="+mn-lt"/>
              </a:rPr>
              <a:t>reflects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Components of the problem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buFont typeface="Wingdings 2" panose="05020102010507070707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Environmental and organizational contingencies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7</a:t>
            </a:fld>
            <a:endParaRPr lang="en-US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685800" y="25146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Char char="v"/>
            </a:pPr>
            <a:endParaRPr lang="en-US" sz="28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Team</a:t>
            </a:r>
            <a:r>
              <a:rPr lang="en-US" b="1" dirty="0"/>
              <a:t> </a:t>
            </a:r>
            <a:r>
              <a:rPr lang="en-US" sz="3200" b="1" dirty="0">
                <a:latin typeface="+mj-lt"/>
              </a:rPr>
              <a:t>Effectiveness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353" y="1799199"/>
            <a:ext cx="5569295" cy="3552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04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j-lt"/>
              </a:rPr>
              <a:t>Team Effectiveness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A2DC76-3325-4521-84C1-A9BFC4152F7F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1800" y="1828800"/>
            <a:ext cx="86106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0" hangingPunct="0">
              <a:buClr>
                <a:srgbClr val="0070C0"/>
              </a:buClr>
              <a:buSzPct val="110000"/>
              <a:buFont typeface="Wingdings 2" pitchFamily="18" charset="2"/>
              <a:buChar char="÷"/>
            </a:pPr>
            <a:r>
              <a:rPr lang="en-US" sz="2800" b="1" dirty="0">
                <a:latin typeface="+mn-lt"/>
              </a:rPr>
              <a:t>Clear, Elevating Goal</a:t>
            </a:r>
          </a:p>
          <a:p>
            <a:pPr marL="914400" lvl="1" indent="-457200" eaLnBrk="0" hangingPunct="0"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dirty="0">
                <a:latin typeface="+mn-lt"/>
              </a:rPr>
              <a:t>Clear so that one can tell whether performance objective has been met</a:t>
            </a:r>
          </a:p>
          <a:p>
            <a:pPr marL="914400" lvl="1" indent="-457200" eaLnBrk="0" hangingPunct="0"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dirty="0">
                <a:latin typeface="+mn-lt"/>
              </a:rPr>
              <a:t>Motivating or involving so that members believe it is worthwhile and important</a:t>
            </a:r>
          </a:p>
          <a:p>
            <a:pPr marL="914400" lvl="1" indent="-457200" eaLnBrk="0" hangingPunct="0">
              <a:buFont typeface="Arial" charset="0"/>
              <a:buChar char="–"/>
            </a:pPr>
            <a:endParaRPr lang="en-US" sz="1800" dirty="0">
              <a:latin typeface="+mn-lt"/>
            </a:endParaRPr>
          </a:p>
          <a:p>
            <a:pPr marL="457200" indent="-457200" eaLnBrk="0" hangingPunct="0">
              <a:buClr>
                <a:srgbClr val="0070C0"/>
              </a:buClr>
              <a:buSzPct val="110000"/>
              <a:buFont typeface="Wingdings 2" pitchFamily="18" charset="2"/>
              <a:buChar char="÷"/>
            </a:pPr>
            <a:r>
              <a:rPr lang="en-US" sz="2800" b="1" dirty="0">
                <a:latin typeface="+mn-lt"/>
              </a:rPr>
              <a:t>Results-Driven Structure</a:t>
            </a:r>
          </a:p>
          <a:p>
            <a:pPr marL="914400" lvl="1" indent="-457200" eaLnBrk="0" hangingPunct="0">
              <a:buClr>
                <a:srgbClr val="0070C0"/>
              </a:buClr>
              <a:buFont typeface="Wingdings 2" pitchFamily="18" charset="2"/>
              <a:buChar char="®"/>
            </a:pPr>
            <a:r>
              <a:rPr lang="en-US" dirty="0">
                <a:latin typeface="+mn-lt"/>
              </a:rPr>
              <a:t>Need to find the best structure to achieve goals</a:t>
            </a:r>
          </a:p>
          <a:p>
            <a:pPr marL="1371600" lvl="2" indent="-457200" eaLnBrk="0" hangingPunct="0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Clear team member roles </a:t>
            </a:r>
          </a:p>
          <a:p>
            <a:pPr marL="1371600" lvl="2" indent="-457200" eaLnBrk="0" hangingPunct="0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Good communication system</a:t>
            </a:r>
          </a:p>
          <a:p>
            <a:pPr marL="1371600" lvl="2" indent="-457200" eaLnBrk="0" hangingPunct="0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Methods to assess individual performance</a:t>
            </a:r>
          </a:p>
          <a:p>
            <a:pPr marL="1371600" lvl="2" indent="-457200" eaLnBrk="0" hangingPunct="0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</a:rPr>
              <a:t>An emphasis on fact-based judgments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99798"/>
      </p:ext>
    </p:extLst>
  </p:cSld>
  <p:clrMapOvr>
    <a:masterClrMapping/>
  </p:clrMapOvr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FCF8E346-BAF1-47A5-9964-92934A4DD740}" vid="{D355FC92-248C-4140-ADBA-6D4DE3C402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3314</TotalTime>
  <Words>1659</Words>
  <Application>Microsoft Office PowerPoint</Application>
  <PresentationFormat>On-screen Show (4:3)</PresentationFormat>
  <Paragraphs>272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Wingdings 2</vt:lpstr>
      <vt:lpstr>Northouse_ Leadership_8e_Theme</vt:lpstr>
      <vt:lpstr>PowerPoint Presentation</vt:lpstr>
      <vt:lpstr>Team Leadership</vt:lpstr>
      <vt:lpstr>Overview</vt:lpstr>
      <vt:lpstr>Descriptions and Perspectives </vt:lpstr>
      <vt:lpstr>Outcomes of Effective Teams </vt:lpstr>
      <vt:lpstr>Descriptions and Perspectives</vt:lpstr>
      <vt:lpstr>Team Leadership Model</vt:lpstr>
      <vt:lpstr>Team Effectiveness</vt:lpstr>
      <vt:lpstr>Team Effectiveness</vt:lpstr>
      <vt:lpstr>Team Effectiveness</vt:lpstr>
      <vt:lpstr>Team Effectiveness</vt:lpstr>
      <vt:lpstr>Team Effectiveness</vt:lpstr>
      <vt:lpstr>Team Effectiveness</vt:lpstr>
      <vt:lpstr>Team Effectiveness</vt:lpstr>
      <vt:lpstr>Team Effectiveness</vt:lpstr>
      <vt:lpstr>Leadership Decision 1  Should I Monitor the Team or Take Action?</vt:lpstr>
      <vt:lpstr>Leadership Decisions</vt:lpstr>
      <vt:lpstr>Leadership Decision 2  Should I Intervene to Meet Task or Relational Needs?</vt:lpstr>
      <vt:lpstr>Leadership Decision 2  Should I Intervene to Meet Task or Relational Needs?</vt:lpstr>
      <vt:lpstr>Leadership Decision 3  Should I Intervene Internally or Externally?</vt:lpstr>
      <vt:lpstr>Leadership Actions</vt:lpstr>
      <vt:lpstr>Internal Task Leadership Actions</vt:lpstr>
      <vt:lpstr>Internal Relational Leadership Actions</vt:lpstr>
      <vt:lpstr>External Environmental Leadership Actions</vt:lpstr>
      <vt:lpstr>How Does the Team Leadership Approach Work?</vt:lpstr>
      <vt:lpstr>Team Leadership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288</cp:revision>
  <dcterms:created xsi:type="dcterms:W3CDTF">2000-11-13T21:29:08Z</dcterms:created>
  <dcterms:modified xsi:type="dcterms:W3CDTF">2018-02-13T20:23:01Z</dcterms:modified>
</cp:coreProperties>
</file>