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8" r:id="rId1"/>
  </p:sldMasterIdLst>
  <p:notesMasterIdLst>
    <p:notesMasterId r:id="rId31"/>
  </p:notesMasterIdLst>
  <p:handoutMasterIdLst>
    <p:handoutMasterId r:id="rId32"/>
  </p:handoutMasterIdLst>
  <p:sldIdLst>
    <p:sldId id="257" r:id="rId2"/>
    <p:sldId id="393" r:id="rId3"/>
    <p:sldId id="258" r:id="rId4"/>
    <p:sldId id="323" r:id="rId5"/>
    <p:sldId id="350" r:id="rId6"/>
    <p:sldId id="337" r:id="rId7"/>
    <p:sldId id="366" r:id="rId8"/>
    <p:sldId id="367" r:id="rId9"/>
    <p:sldId id="388" r:id="rId10"/>
    <p:sldId id="369" r:id="rId11"/>
    <p:sldId id="370" r:id="rId12"/>
    <p:sldId id="385" r:id="rId13"/>
    <p:sldId id="377" r:id="rId14"/>
    <p:sldId id="371" r:id="rId15"/>
    <p:sldId id="389" r:id="rId16"/>
    <p:sldId id="390" r:id="rId17"/>
    <p:sldId id="391" r:id="rId18"/>
    <p:sldId id="372" r:id="rId19"/>
    <p:sldId id="380" r:id="rId20"/>
    <p:sldId id="373" r:id="rId21"/>
    <p:sldId id="384" r:id="rId22"/>
    <p:sldId id="392" r:id="rId23"/>
    <p:sldId id="346" r:id="rId24"/>
    <p:sldId id="381" r:id="rId25"/>
    <p:sldId id="386" r:id="rId26"/>
    <p:sldId id="383" r:id="rId27"/>
    <p:sldId id="276" r:id="rId28"/>
    <p:sldId id="277" r:id="rId29"/>
    <p:sldId id="285" r:id="rId30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wner" initials="O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6666"/>
    <a:srgbClr val="99CCFF"/>
    <a:srgbClr val="990033"/>
    <a:srgbClr val="800080"/>
    <a:srgbClr val="6600CC"/>
    <a:srgbClr val="00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91" autoAdjust="0"/>
    <p:restoredTop sz="86254" autoAdjust="0"/>
  </p:normalViewPr>
  <p:slideViewPr>
    <p:cSldViewPr>
      <p:cViewPr varScale="1">
        <p:scale>
          <a:sx n="77" d="100"/>
          <a:sy n="77" d="100"/>
        </p:scale>
        <p:origin x="171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4182"/>
    </p:cViewPr>
  </p:sorterViewPr>
  <p:notesViewPr>
    <p:cSldViewPr>
      <p:cViewPr varScale="1">
        <p:scale>
          <a:sx n="54" d="100"/>
          <a:sy n="54" d="100"/>
        </p:scale>
        <p:origin x="-1854" y="-96"/>
      </p:cViewPr>
      <p:guideLst>
        <p:guide orient="horz" pos="285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2F8758A-878B-493B-8534-1B762D7D4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205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427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2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9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1650"/>
            <a:ext cx="5029200" cy="4084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3430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431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D4CA50BD-44D6-4336-957E-2162FCCBD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2802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269075-856F-4BCE-AE8B-467B2EA615F0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40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9106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81DB0E-4C70-4F6C-9B61-8F90581382CC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2548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66DA5D-967A-4E8A-881C-5F870964872B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691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234B08-2B73-445B-B40A-9D3285C5C8F9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877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1F118B-7116-45A2-BEAF-9653E13066D9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873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2B79FD-69E5-4277-8961-77B97B756821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409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C2A776-DC1B-4986-9096-0197F006A965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7744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EB6316-2DE6-4EA5-960B-7CD935D36B90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Figure 15.2: Leadership Effectiveness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1323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204F08-FAE0-4954-8D20-AA15346FD41F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1455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5B863B-7D52-47D1-B1EE-E23BD9134A06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9343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C22AC8-FC83-4150-B76C-3A89A0B12135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95688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269075-856F-4BCE-AE8B-467B2EA615F0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40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0631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A90E34-B177-443F-8493-BBD9BDF46CCB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4907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E23B3E-E395-406A-A045-84F093D8D8FC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26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7CA085-F88B-47AC-9FBF-0518C635A56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551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4E7876-E02D-40EE-8581-82AF0E33CCFE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596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131967-A670-46A2-BA9B-74AF2206936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739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A789A7-3A8E-42FA-BB92-D8C9B439DE07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892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D830B1-C3C3-4904-8BD0-0D50A9B8CD91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44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215152-70D8-47C7-A320-9A1631CA9F86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611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A95FD7-6AA3-4441-A997-587E358C4DD3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Figure 15.1: Understanding the Leadership Labyrinth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745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 anchor="b"/>
          <a:lstStyle>
            <a:lvl1pPr algn="ctr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fld id="{7FA2DC76-3325-4521-84C1-A9BFC4152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8245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A2DC76-3325-4521-84C1-A9BFC4152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2435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82296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9726CD-D2A0-4B22-9879-44690E0E261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2DC76-3325-4521-84C1-A9BFC4152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945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9726CD-D2A0-4B22-9879-44690E0E261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2DC76-3325-4521-84C1-A9BFC4152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825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9726CD-D2A0-4B22-9879-44690E0E261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2DC76-3325-4521-84C1-A9BFC4152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3881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4038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9726CD-D2A0-4B22-9879-44690E0E261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2DC76-3325-4521-84C1-A9BFC4152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4404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A2DC76-3325-4521-84C1-A9BFC4152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23286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/>
          <p:cNvSpPr txBox="1">
            <a:spLocks/>
          </p:cNvSpPr>
          <p:nvPr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9726CD-D2A0-4B22-9879-44690E0E261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2DC76-3325-4521-84C1-A9BFC4152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81287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9726CD-D2A0-4B22-9879-44690E0E261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2DC76-3325-4521-84C1-A9BFC4152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3751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66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A2DC76-3325-4521-84C1-A9BFC4152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A2DC76-3325-4521-84C1-A9BFC4152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A2DC76-3325-4521-84C1-A9BFC4152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62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A2DC76-3325-4521-84C1-A9BFC4152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9518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153400" cy="365125"/>
          </a:xfrm>
        </p:spPr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A2DC76-3325-4521-84C1-A9BFC4152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0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A2DC76-3325-4521-84C1-A9BFC4152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1241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A2DC76-3325-4521-84C1-A9BFC4152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87650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49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i="0" kern="1200">
          <a:solidFill>
            <a:srgbClr val="0070C0"/>
          </a:solidFill>
          <a:effectLst/>
          <a:latin typeface="Calibri" panose="020F0502020204030204" pitchFamily="34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90000"/>
        <a:buFont typeface="Wingdings 2" pitchFamily="18" charset="2"/>
        <a:buChar char="®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Understanding the Labyrinth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920" y="1828469"/>
            <a:ext cx="4718161" cy="367959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Understanding the Labyrinth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b="1" i="1" dirty="0">
                <a:latin typeface="+mn-lt"/>
                <a:ea typeface="Calibri" pitchFamily="34" charset="0"/>
                <a:cs typeface="Calibri" pitchFamily="34" charset="0"/>
              </a:rPr>
              <a:t>Human Capital Differences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b="1" i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Pipeline Problem--</a:t>
            </a: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Women have less education, training, and work experience than men resulting in a dearth of qualified women. 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b="1" i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Pipeline is not empty but leaking</a:t>
            </a: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--Explanation that women haven’t been in managerial positions </a:t>
            </a:r>
            <a:r>
              <a:rPr lang="en-US" sz="2000" b="1" i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long enough</a:t>
            </a: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 for natural career progression to occur (Heilman, 1997); </a:t>
            </a:r>
            <a:r>
              <a:rPr lang="en-US" sz="2000" b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not supported by research.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b="1" i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Domestic division of labor--</a:t>
            </a: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Explanation that women self-select out of leadership tracks by choosing “mommy track” positions that do not funnel into leadership positions (Belkin, 2003; Ehrlich, 1989; Wadman, 1992); </a:t>
            </a:r>
            <a:r>
              <a:rPr lang="en-US" sz="2000" b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not supported by research </a:t>
            </a: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(Eagly &amp; Carli, 2004).</a:t>
            </a:r>
            <a:endParaRPr lang="en-US" sz="2000" b="1" dirty="0">
              <a:solidFill>
                <a:schemeClr val="tx1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Understanding the Labyrinth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1889125" y="1641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2117725" y="1793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381000" y="1809885"/>
            <a:ext cx="8382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buClr>
                <a:srgbClr val="0070C0"/>
              </a:buClr>
              <a:buSzPct val="110000"/>
              <a:buFont typeface="Wingdings 2" pitchFamily="18" charset="2"/>
              <a:buChar char="÷"/>
            </a:pPr>
            <a:r>
              <a:rPr lang="en-US" b="1" i="1" dirty="0">
                <a:latin typeface="Arial" pitchFamily="34" charset="0"/>
              </a:rPr>
              <a:t>     Women</a:t>
            </a:r>
          </a:p>
          <a:p>
            <a:pPr marL="800100" lvl="1" indent="-342900">
              <a:spcBef>
                <a:spcPts val="600"/>
              </a:spcBef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000" dirty="0">
                <a:latin typeface="Arial" pitchFamily="34" charset="0"/>
              </a:rPr>
              <a:t>do have somewhat less work experience and continuity than men, largely due to disproportionate responsibility women assume for child rearing and domestic duties</a:t>
            </a:r>
          </a:p>
          <a:p>
            <a:pPr marL="800100" lvl="1" indent="-342900">
              <a:spcBef>
                <a:spcPts val="600"/>
              </a:spcBef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000" dirty="0">
                <a:latin typeface="Arial" pitchFamily="34" charset="0"/>
              </a:rPr>
              <a:t>respond to work-home conflicts by not marrying, not having children, becoming “superwomen,” taking leaves of absence or working part time</a:t>
            </a:r>
          </a:p>
          <a:p>
            <a:pPr marL="800100" lvl="1" indent="-342900">
              <a:spcBef>
                <a:spcPts val="600"/>
              </a:spcBef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000" dirty="0">
                <a:latin typeface="Arial" pitchFamily="34" charset="0"/>
              </a:rPr>
              <a:t>who use flextime and workplace leave are often marginalized; taking time off from a career makes reentry difficult (Williams, 2010)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b="1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Understanding the Labyrinth                            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ts val="1200"/>
              </a:spcAft>
              <a:buClr>
                <a:srgbClr val="0070C0"/>
              </a:buClr>
              <a:buSzPct val="100000"/>
              <a:buFont typeface="Wingdings 2" panose="05020102010507070707" pitchFamily="18" charset="2"/>
              <a:buChar char="÷"/>
            </a:pPr>
            <a:r>
              <a:rPr lang="en-US" sz="2400" b="1" i="1" dirty="0">
                <a:latin typeface="+mn-lt"/>
                <a:ea typeface="Calibri" pitchFamily="34" charset="0"/>
                <a:cs typeface="Calibri" pitchFamily="34" charset="0"/>
              </a:rPr>
              <a:t>Women</a:t>
            </a:r>
          </a:p>
          <a:p>
            <a:pPr marL="457200" lvl="2" indent="-274320" eaLnBrk="1" hangingPunct="1">
              <a:spcBef>
                <a:spcPct val="0"/>
              </a:spcBef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occupy more than half of all management and professional positions (Catalyst, 2017) but have fewer developmental opportunities </a:t>
            </a:r>
          </a:p>
          <a:p>
            <a:pPr marL="457200" lvl="2" indent="-274320" eaLnBrk="1" hangingPunct="1">
              <a:spcBef>
                <a:spcPct val="0"/>
              </a:spcBef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Have fewer responsibilities in the same jobs as men</a:t>
            </a:r>
          </a:p>
          <a:p>
            <a:pPr marL="457200" lvl="2" indent="-274320" eaLnBrk="1" hangingPunct="1">
              <a:spcBef>
                <a:spcPct val="0"/>
              </a:spcBef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are less likely to receive encouragement, be included in key networks, and receive formal job training than their male counterparts </a:t>
            </a:r>
          </a:p>
          <a:p>
            <a:pPr marL="457200" lvl="2" indent="-274320" eaLnBrk="1" hangingPunct="1">
              <a:spcBef>
                <a:spcPct val="0"/>
              </a:spcBef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confront greater barriers to establishing informal mentor relationships </a:t>
            </a:r>
          </a:p>
          <a:p>
            <a:pPr marL="457200" lvl="2" indent="-274320" eaLnBrk="1" hangingPunct="1">
              <a:spcBef>
                <a:spcPct val="0"/>
              </a:spcBef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are more likely to be put in precarious leadership situations associated with greater risk and criticism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Understanding the Labyrinth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b="1" i="1" dirty="0">
                <a:latin typeface="+mn-lt"/>
              </a:rPr>
              <a:t>Gender Differences in Leadership Styles and Effectiveness</a:t>
            </a:r>
          </a:p>
          <a:p>
            <a:pPr marL="400050" lvl="1" indent="0">
              <a:buNone/>
            </a:pPr>
            <a:r>
              <a:rPr lang="en-US" sz="2000" b="1" i="1" dirty="0">
                <a:latin typeface="+mn-lt"/>
              </a:rPr>
              <a:t>Gender = social meaning ascribed to biological sex categories </a:t>
            </a:r>
          </a:p>
          <a:p>
            <a:pPr marL="400050" lvl="1" indent="0">
              <a:buNone/>
            </a:pPr>
            <a:r>
              <a:rPr lang="en-US" sz="2000" b="1" i="1" dirty="0">
                <a:latin typeface="+mn-lt"/>
              </a:rPr>
              <a:t>Differences between men and women often assumed to be natural consequence of innate differences</a:t>
            </a:r>
          </a:p>
          <a:p>
            <a:pPr lvl="1" eaLnBrk="1" hangingPunct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Contrary to stereotypical expectations, women leaders aren’t less task oriented or more interpersonal than men leaders.</a:t>
            </a:r>
          </a:p>
          <a:p>
            <a:pPr lvl="1" eaLnBrk="1" hangingPunct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Women do lead in a more participative manner than men. </a:t>
            </a:r>
          </a:p>
          <a:p>
            <a:pPr lvl="1" eaLnBrk="1" hangingPunct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Adaptive style because women are devalued when they lead in a masculine manner, occupy a typically masculine role, or when evaluators are male.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+mj-lt"/>
              </a:rPr>
              <a:t>   Understanding the Labyrinth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924800" cy="4724400"/>
          </a:xfrm>
        </p:spPr>
        <p:txBody>
          <a:bodyPr/>
          <a:lstStyle/>
          <a:p>
            <a:pPr>
              <a:spcAft>
                <a:spcPts val="1200"/>
              </a:spcAft>
              <a:buClr>
                <a:srgbClr val="0070C0"/>
              </a:buClr>
              <a:buSzPct val="100000"/>
              <a:buFont typeface="Wingdings 2" panose="05020102010507070707" pitchFamily="18" charset="2"/>
              <a:buChar char="÷"/>
            </a:pPr>
            <a:r>
              <a:rPr lang="en-US" sz="2800" b="1" dirty="0">
                <a:latin typeface="+mn-lt"/>
              </a:rPr>
              <a:t>Transformational leadership</a:t>
            </a:r>
            <a:endParaRPr lang="en-US" b="1" dirty="0">
              <a:latin typeface="+mn-lt"/>
            </a:endParaRPr>
          </a:p>
          <a:p>
            <a:pPr lvl="1" indent="-274320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Women’s styles tend to be more transformational than men’s.</a:t>
            </a:r>
          </a:p>
          <a:p>
            <a:pPr lvl="1" indent="-274320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Even as transformational leaders, they are valued less than men.</a:t>
            </a:r>
          </a:p>
          <a:p>
            <a:pPr lvl="1" indent="-274320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Women engage in more contingent behavior than men.</a:t>
            </a:r>
          </a:p>
          <a:p>
            <a:pPr lvl="1" indent="-274320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Women tend to emphasize social values that promote others’ welfare to a greater extent than men.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29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+mj-lt"/>
              </a:rPr>
              <a:t>Effectiveness of Male and Female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39100" cy="4343400"/>
          </a:xfrm>
        </p:spPr>
        <p:txBody>
          <a:bodyPr/>
          <a:lstStyle/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Men and women equally effective overall</a:t>
            </a:r>
          </a:p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Men and women more effective in roles congruent with their gender</a:t>
            </a:r>
          </a:p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Women less effective than men when role is masculinized (military), when supervising large numbers of men, or when rated by men</a:t>
            </a:r>
          </a:p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Somewhat more effective in education, government, social service; substantially more effective in middle management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08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+mj-lt"/>
              </a:rPr>
              <a:t>Commitment to Employment and Motivation to Lead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Men and women show same level of identification and commitment to paid employment roles.</a:t>
            </a:r>
          </a:p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Men and women both view roles as workers as secondary to partner and parent roles.</a:t>
            </a:r>
          </a:p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Women less likely to promote themselves for leadership positions.</a:t>
            </a:r>
          </a:p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Women less likely to emerge as group leaders; more likely to serve as social facilitators.</a:t>
            </a:r>
          </a:p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Men place more importance on power-related goals, associate power with less negative outcomes, and are more likely to take advantage of opportunities for professional advancement.</a:t>
            </a:r>
          </a:p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Men more likely to ask for what they want; women less likely to negotiate or self-promote and receive more backlash when they do.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65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Understanding the Labyrinth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800" b="1" i="1" dirty="0">
                <a:latin typeface="+mn-lt"/>
                <a:ea typeface="Calibri" pitchFamily="34" charset="0"/>
                <a:cs typeface="Calibri" pitchFamily="34" charset="0"/>
              </a:rPr>
              <a:t>Prejudice</a:t>
            </a:r>
          </a:p>
          <a:p>
            <a:pPr lvl="1" eaLnBrk="1" hangingPunct="1">
              <a:spcAft>
                <a:spcPts val="1200"/>
              </a:spcAft>
              <a:buClr>
                <a:srgbClr val="0070C0"/>
              </a:buClr>
            </a:pPr>
            <a:r>
              <a:rPr lang="en-US" sz="2000" i="1" dirty="0">
                <a:ea typeface="Calibri" pitchFamily="34" charset="0"/>
                <a:cs typeface="Calibri" pitchFamily="34" charset="0"/>
              </a:rPr>
              <a:t>gender bias stemming from stereotyped expectations--“women take care and men take charge”</a:t>
            </a:r>
          </a:p>
          <a:p>
            <a:pPr marL="274320" indent="-274320" eaLnBrk="1" hangingPunct="1"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Stereotypes = cognitive shortcuts that influence the way people process information regarding groups and group members.</a:t>
            </a:r>
          </a:p>
          <a:p>
            <a:pPr marL="274320" indent="-274320" eaLnBrk="1" hangingPunct="1"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Gender stereotypes include beliefs about the attributes of men and women and prescribe how men and women ought to be.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Understanding the Labyrinth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800" b="1" i="1" dirty="0">
                <a:latin typeface="+mn-lt"/>
              </a:rPr>
              <a:t> Gender Stereotypes</a:t>
            </a:r>
          </a:p>
          <a:p>
            <a:pPr lvl="1" indent="-274320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Pervasive, well documented, and highly resistant to change (Dodge, Gilroy, &amp; Fenzel, 1995; Heilman, 2001)</a:t>
            </a:r>
          </a:p>
          <a:p>
            <a:pPr lvl="1" indent="-274320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b="1" dirty="0">
                <a:solidFill>
                  <a:schemeClr val="tx1"/>
                </a:solidFill>
              </a:rPr>
              <a:t>Men</a:t>
            </a:r>
            <a:r>
              <a:rPr lang="en-US" sz="2400" dirty="0">
                <a:solidFill>
                  <a:schemeClr val="tx1"/>
                </a:solidFill>
              </a:rPr>
              <a:t> are stereotyped with </a:t>
            </a:r>
            <a:r>
              <a:rPr lang="en-US" sz="2400" i="1" dirty="0">
                <a:solidFill>
                  <a:schemeClr val="tx1"/>
                </a:solidFill>
              </a:rPr>
              <a:t>agentic characteristics</a:t>
            </a:r>
          </a:p>
          <a:p>
            <a:pPr lvl="2"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confidence, assertiveness, independence, rationality, and decisiveness</a:t>
            </a:r>
          </a:p>
          <a:p>
            <a:pPr lvl="1" indent="-274320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b="1" dirty="0">
                <a:solidFill>
                  <a:schemeClr val="tx1"/>
                </a:solidFill>
              </a:rPr>
              <a:t>Women</a:t>
            </a:r>
            <a:r>
              <a:rPr lang="en-US" sz="2400" dirty="0">
                <a:solidFill>
                  <a:schemeClr val="tx1"/>
                </a:solidFill>
              </a:rPr>
              <a:t> are stereotyped with </a:t>
            </a:r>
            <a:r>
              <a:rPr lang="en-US" sz="2400" i="1" dirty="0">
                <a:solidFill>
                  <a:schemeClr val="tx1"/>
                </a:solidFill>
              </a:rPr>
              <a:t>communal characteristics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lvl="2"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concern for others, sensitivity, warmth, helpfulness, and nurturance (Deaux &amp; Kite, 1993; Heilman, 2001)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Gender and Leadership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15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IN" dirty="0" err="1"/>
              <a:t>Northouse</a:t>
            </a:r>
            <a:r>
              <a:rPr lang="en-IN" dirty="0"/>
              <a:t>, Leadership 8e. ©  SAGE Publications, 2019.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62093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Understanding the Labyrinth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Gender stereotypes explain numerous findings: 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Women facing cross-pressures to be tough but not too “manly”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Greater difficulty for women to be viewed as effective in top leadership roles (Eagly &amp; Karau, 2002)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Penalties for women who violate gender stereotypes (for example, </a:t>
            </a:r>
            <a:r>
              <a:rPr lang="en-US" sz="2000" i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Price Waterhouse vs. Ann Hopkins</a:t>
            </a: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; media coverage of 2008 Hillary Clinton presidential run)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Decision-makers influenced by homosocial reproduction, a tendency for a group to reproduce itself in its own image </a:t>
            </a:r>
            <a:r>
              <a:rPr lang="en-US" sz="2000" dirty="0">
                <a:ea typeface="Calibri" pitchFamily="34" charset="0"/>
                <a:cs typeface="Calibri" pitchFamily="34" charset="0"/>
              </a:rPr>
              <a:t>(for example, </a:t>
            </a: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Male leaders choosing male successors)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People high in social dominance orientation show stronger preference for leaders who are White and male (Hoyt &amp; Simon, 2016)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4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Understanding the Labyrinth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  <a:defRPr/>
            </a:pPr>
            <a:r>
              <a:rPr lang="en-US" sz="2800" b="1" dirty="0">
                <a:latin typeface="+mn-lt"/>
              </a:rPr>
              <a:t>How Stereotypes Affect Women Themselves</a:t>
            </a:r>
          </a:p>
          <a:p>
            <a:pPr marL="736600" eaLnBrk="1" hangingPunct="1">
              <a:lnSpc>
                <a:spcPct val="80000"/>
              </a:lnSpc>
              <a:spcAft>
                <a:spcPts val="6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>
                <a:latin typeface="+mn-lt"/>
              </a:rPr>
              <a:t>Pressure of tokenism (Kanter, 1977) and being scrutinized.</a:t>
            </a:r>
          </a:p>
          <a:p>
            <a:pPr marL="736600" eaLnBrk="1" hangingPunct="1">
              <a:lnSpc>
                <a:spcPct val="80000"/>
              </a:lnSpc>
              <a:spcAft>
                <a:spcPts val="6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>
                <a:latin typeface="+mn-lt"/>
              </a:rPr>
              <a:t>Women may assimilate to stereotype OR may counter the stereotype. Depends on</a:t>
            </a:r>
            <a:endParaRPr lang="en-US" sz="2400" dirty="0">
              <a:latin typeface="+mn-lt"/>
              <a:cs typeface="Calibri" pitchFamily="34" charset="0"/>
            </a:endParaRPr>
          </a:p>
          <a:p>
            <a:pPr marL="1147763" lvl="1" eaLnBrk="1" hangingPunct="1">
              <a:lnSpc>
                <a:spcPct val="8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cs typeface="Calibri" pitchFamily="34" charset="0"/>
              </a:rPr>
              <a:t>leader’s self-efficacy</a:t>
            </a:r>
          </a:p>
          <a:p>
            <a:pPr marL="1147763" lvl="1" eaLnBrk="1" hangingPunct="1">
              <a:lnSpc>
                <a:spcPct val="8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cs typeface="Calibri" pitchFamily="34" charset="0"/>
              </a:rPr>
              <a:t>explicitness of the stereotype</a:t>
            </a:r>
          </a:p>
          <a:p>
            <a:pPr marL="1147763" lvl="1" eaLnBrk="1" hangingPunct="1">
              <a:lnSpc>
                <a:spcPct val="8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cs typeface="Calibri" pitchFamily="34" charset="0"/>
              </a:rPr>
              <a:t>type of task</a:t>
            </a:r>
          </a:p>
          <a:p>
            <a:pPr marL="1147763" lvl="1" eaLnBrk="1" hangingPunct="1">
              <a:lnSpc>
                <a:spcPct val="8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cs typeface="Calibri" pitchFamily="34" charset="0"/>
              </a:rPr>
              <a:t>gender composition of the group</a:t>
            </a:r>
          </a:p>
          <a:p>
            <a:pPr marL="1147763" lvl="1" eaLnBrk="1" hangingPunct="1">
              <a:lnSpc>
                <a:spcPct val="8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cs typeface="Calibri" pitchFamily="34" charset="0"/>
              </a:rPr>
              <a:t>power of the leader</a:t>
            </a:r>
          </a:p>
          <a:p>
            <a:pPr marL="1147763" lvl="1" eaLnBrk="1" hangingPunct="1">
              <a:lnSpc>
                <a:spcPct val="8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cs typeface="Calibri" pitchFamily="34" charset="0"/>
              </a:rPr>
              <a:t>whether stereotype threats are combined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/>
              <a:t>	</a:t>
            </a:r>
            <a:endParaRPr lang="en-US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Understanding the Labyrinth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Intersectionality =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People who have multiple identities (gender, ethnicity, sexual orientation, etc.) </a:t>
            </a:r>
          </a:p>
          <a:p>
            <a:pPr lvl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Have different leadership experiences</a:t>
            </a:r>
          </a:p>
          <a:p>
            <a:pPr lvl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Black women may experience bias in leadership positions differently than White women or Black men; sometimes advantaged; sometimes disadvantaged</a:t>
            </a:r>
          </a:p>
          <a:p>
            <a:pPr>
              <a:buFontTx/>
              <a:buChar char="-"/>
            </a:pP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526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j-lt"/>
              </a:rPr>
              <a:t>Navigating the Labyrinth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131" y="1687634"/>
            <a:ext cx="5114113" cy="3775341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Navigating the Labyrinth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800" b="1" dirty="0">
                <a:latin typeface="+mn-lt"/>
              </a:rPr>
              <a:t>Factors contributing to leadership effectiveness and rise of female leaders</a:t>
            </a:r>
          </a:p>
          <a:p>
            <a:pPr marL="822960" lvl="2" indent="-274320" eaLnBrk="1" hangingPunct="1">
              <a:lnSpc>
                <a:spcPct val="90000"/>
              </a:lnSpc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Culture of many organizations is changing</a:t>
            </a:r>
          </a:p>
          <a:p>
            <a:pPr marL="822960" lvl="2" indent="-274320" eaLnBrk="1" hangingPunct="1">
              <a:lnSpc>
                <a:spcPct val="90000"/>
              </a:lnSpc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Gendered work assumptions are being challenged</a:t>
            </a:r>
          </a:p>
          <a:p>
            <a:pPr marL="822960" lvl="2" indent="-274320" eaLnBrk="1" hangingPunct="1">
              <a:lnSpc>
                <a:spcPct val="90000"/>
              </a:lnSpc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Organizations valuing flexible workers and diversity of top managers and leaders</a:t>
            </a:r>
          </a:p>
          <a:p>
            <a:pPr marL="822960" lvl="2" indent="-274320" eaLnBrk="1" hangingPunct="1">
              <a:lnSpc>
                <a:spcPct val="90000"/>
              </a:lnSpc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Developing effective and supportive mentoring relationships</a:t>
            </a:r>
          </a:p>
          <a:p>
            <a:pPr marL="822960" lvl="2" indent="-274320" eaLnBrk="1" hangingPunct="1">
              <a:lnSpc>
                <a:spcPct val="90000"/>
              </a:lnSpc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Increasing parity in domestic responsibilities</a:t>
            </a:r>
          </a:p>
          <a:p>
            <a:pPr marL="822960" lvl="2" indent="-274320" eaLnBrk="1" hangingPunct="1">
              <a:lnSpc>
                <a:spcPct val="90000"/>
              </a:lnSpc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Negotiating for valued positions and resources</a:t>
            </a:r>
          </a:p>
          <a:p>
            <a:pPr lvl="2"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endParaRPr lang="en-US" sz="2000" dirty="0"/>
          </a:p>
          <a:p>
            <a:pPr lvl="2" eaLnBrk="1" hangingPunct="1">
              <a:lnSpc>
                <a:spcPct val="90000"/>
              </a:lnSpc>
              <a:spcAft>
                <a:spcPct val="20000"/>
              </a:spcAft>
            </a:pP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Navigating the Labyrinth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800" b="1" dirty="0">
                <a:latin typeface="+mn-lt"/>
              </a:rPr>
              <a:t>Factors contributing to leadership effectiveness and rise of female leaders</a:t>
            </a:r>
          </a:p>
          <a:p>
            <a:pPr lvl="1" indent="-274320" eaLnBrk="1" hangingPunct="1"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Women’s foray into entrepreneurship (women-owned businesses = 31% of privately owned firms)</a:t>
            </a:r>
          </a:p>
          <a:p>
            <a:pPr lvl="1" indent="-274320" eaLnBrk="1" hangingPunct="1"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Improving perceptions of women’s leadership by combining communal and agentic qualities</a:t>
            </a:r>
          </a:p>
          <a:p>
            <a:pPr lvl="1" indent="-274320" eaLnBrk="1" hangingPunct="1"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Adopting transformational leadership style</a:t>
            </a:r>
          </a:p>
          <a:p>
            <a:pPr lvl="1" indent="-274320" eaLnBrk="1" hangingPunct="1"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Becoming more assertive without losing their femininity</a:t>
            </a:r>
          </a:p>
          <a:p>
            <a:pPr marL="0" indent="0" eaLnBrk="1" hangingPunct="1">
              <a:buNone/>
            </a:pPr>
            <a:endParaRPr lang="en-US" sz="2400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Women and Leadership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114800"/>
          </a:xfrm>
        </p:spPr>
        <p:txBody>
          <a:bodyPr/>
          <a:lstStyle/>
          <a:p>
            <a:pPr algn="l" eaLnBrk="1" hangingPunct="1">
              <a:spcAft>
                <a:spcPts val="24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Strengths</a:t>
            </a:r>
          </a:p>
          <a:p>
            <a:pPr algn="l" eaLnBrk="1" hangingPunct="1">
              <a:spcAft>
                <a:spcPts val="24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Criticisms</a:t>
            </a:r>
          </a:p>
          <a:p>
            <a:pPr algn="l" eaLnBrk="1" hangingPunct="1">
              <a:spcAft>
                <a:spcPts val="24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Application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Strengths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indent="-274320" eaLnBrk="1" hangingPunct="1">
              <a:spcAft>
                <a:spcPct val="200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Understanding the research in gender and leadership can help promote more women into upper echelons of leadership</a:t>
            </a:r>
          </a:p>
          <a:p>
            <a:pPr marL="274320" indent="-274320" eaLnBrk="1" hangingPunct="1">
              <a:spcAft>
                <a:spcPct val="200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Developing a more androgynous style of democratic leadership</a:t>
            </a:r>
          </a:p>
          <a:p>
            <a:pPr marL="274320" indent="-274320" eaLnBrk="1" hangingPunct="1">
              <a:spcAft>
                <a:spcPct val="200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Research on gender and leadership is productive in both </a:t>
            </a:r>
            <a:r>
              <a:rPr lang="en-US" sz="2000" b="1" i="1" dirty="0">
                <a:latin typeface="+mn-lt"/>
              </a:rPr>
              <a:t>dispelling myths</a:t>
            </a:r>
            <a:r>
              <a:rPr lang="en-US" sz="2000" dirty="0">
                <a:latin typeface="+mn-lt"/>
              </a:rPr>
              <a:t> about the gender gap and </a:t>
            </a:r>
            <a:r>
              <a:rPr lang="en-US" sz="2000" b="1" i="1" dirty="0">
                <a:latin typeface="+mn-lt"/>
              </a:rPr>
              <a:t>shining a light</a:t>
            </a:r>
            <a:r>
              <a:rPr lang="en-US" sz="2000" dirty="0">
                <a:latin typeface="+mn-lt"/>
              </a:rPr>
              <a:t> on aspects of the gender barrier that are difficult to see and therefore are overlooked</a:t>
            </a:r>
          </a:p>
          <a:p>
            <a:pPr marL="274320" indent="-274320" eaLnBrk="1" hangingPunct="1">
              <a:spcAft>
                <a:spcPct val="200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Understanding many components of the labyrinth will </a:t>
            </a:r>
            <a:r>
              <a:rPr lang="en-US" sz="2000" b="1" i="1" dirty="0">
                <a:latin typeface="+mn-lt"/>
              </a:rPr>
              <a:t>give us the tools</a:t>
            </a:r>
            <a:r>
              <a:rPr lang="en-US" sz="2000" dirty="0">
                <a:latin typeface="+mn-lt"/>
              </a:rPr>
              <a:t> necessary to combat this inequality from many perspectives</a:t>
            </a:r>
          </a:p>
          <a:p>
            <a:pPr marL="274320" indent="-274320" eaLnBrk="1" hangingPunct="1">
              <a:spcAft>
                <a:spcPct val="200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Research addresses larger, </a:t>
            </a:r>
            <a:r>
              <a:rPr lang="en-US" sz="2000" b="1" i="1" dirty="0">
                <a:latin typeface="+mn-lt"/>
              </a:rPr>
              <a:t>more significant considerations</a:t>
            </a:r>
            <a:r>
              <a:rPr lang="en-US" sz="2000" dirty="0">
                <a:latin typeface="+mn-lt"/>
              </a:rPr>
              <a:t> about gender and social systems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Criticisms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indent="-274320" eaLnBrk="1" hangingPunct="1"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Leadership researchers should put a greater </a:t>
            </a:r>
            <a:r>
              <a:rPr lang="en-US" sz="2400" b="1" i="1" dirty="0">
                <a:latin typeface="+mn-lt"/>
              </a:rPr>
              <a:t>emphasis on understanding</a:t>
            </a:r>
            <a:r>
              <a:rPr lang="en-US" sz="2400" dirty="0">
                <a:latin typeface="+mn-lt"/>
              </a:rPr>
              <a:t> the role of gender, ethnicity, and sexual orientation in leadership processes.</a:t>
            </a:r>
          </a:p>
          <a:p>
            <a:pPr marL="274320" indent="-274320" eaLnBrk="1" hangingPunct="1"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Researchers should examine the </a:t>
            </a:r>
            <a:r>
              <a:rPr lang="en-US" sz="2400" b="1" i="1" dirty="0">
                <a:latin typeface="+mn-lt"/>
              </a:rPr>
              <a:t>differences</a:t>
            </a:r>
            <a:r>
              <a:rPr lang="en-US" sz="2400" dirty="0">
                <a:latin typeface="+mn-lt"/>
              </a:rPr>
              <a:t> in the impact of gender, ethnicity, and sexual orientation on leadership.</a:t>
            </a:r>
          </a:p>
          <a:p>
            <a:pPr marL="274320" indent="-274320" eaLnBrk="1" hangingPunct="1"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Research in gender issues and leadership is predominantly in Western contexts and should be </a:t>
            </a:r>
            <a:r>
              <a:rPr lang="en-US" sz="2400" b="1" i="1" dirty="0">
                <a:latin typeface="+mn-lt"/>
              </a:rPr>
              <a:t>expanded</a:t>
            </a:r>
            <a:r>
              <a:rPr lang="en-US" sz="2400" dirty="0">
                <a:latin typeface="+mn-lt"/>
              </a:rPr>
              <a:t> into other global regions. </a:t>
            </a:r>
          </a:p>
          <a:p>
            <a:pPr marL="274320" indent="-274320" eaLnBrk="1" hangingPunct="1"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Research on gender and leadership should be expanded to </a:t>
            </a:r>
            <a:r>
              <a:rPr lang="en-US" sz="2400" b="1" i="1" dirty="0">
                <a:latin typeface="+mn-lt"/>
              </a:rPr>
              <a:t>include</a:t>
            </a:r>
            <a:r>
              <a:rPr lang="en-US" sz="2400" dirty="0">
                <a:latin typeface="+mn-lt"/>
              </a:rPr>
              <a:t> closing the gender gap at home.</a:t>
            </a:r>
          </a:p>
          <a:p>
            <a:pPr marL="274320" indent="-274320" eaLnBrk="1" hangingPunct="1">
              <a:spcAft>
                <a:spcPct val="20000"/>
              </a:spcAft>
              <a:buFont typeface="Wingdings 2" panose="05020102010507070707" pitchFamily="18" charset="2"/>
              <a:buChar char="÷"/>
            </a:pP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Application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marL="274320" indent="-274320" eaLnBrk="1" hangingPunct="1">
              <a:lnSpc>
                <a:spcPct val="80000"/>
              </a:lnSpc>
              <a:spcAft>
                <a:spcPct val="200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Make it easier for women to reach top positions by 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/>
              <a:t>Understanding obstacles that make up the labyrinth 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/>
              <a:t>Initiating tactics to eradicate inequality</a:t>
            </a:r>
          </a:p>
          <a:p>
            <a:pPr marL="274320" indent="-274320" eaLnBrk="1" hangingPunct="1">
              <a:lnSpc>
                <a:spcPct val="80000"/>
              </a:lnSpc>
              <a:spcAft>
                <a:spcPct val="200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Prejudice still a factor and needs to be addressed with awareness </a:t>
            </a:r>
          </a:p>
          <a:p>
            <a:pPr marL="274320" indent="-274320" eaLnBrk="1" hangingPunct="1">
              <a:lnSpc>
                <a:spcPct val="80000"/>
              </a:lnSpc>
              <a:spcAft>
                <a:spcPct val="200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Women can manage biased perceptions of their leadership by enacting individualized consideration and inspirational motivation</a:t>
            </a:r>
          </a:p>
          <a:p>
            <a:pPr marL="274320" indent="-274320" eaLnBrk="1" hangingPunct="1">
              <a:lnSpc>
                <a:spcPct val="80000"/>
              </a:lnSpc>
              <a:spcAft>
                <a:spcPct val="200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Using effective negotiation techniques can enhance leadership advancement</a:t>
            </a:r>
          </a:p>
          <a:p>
            <a:pPr marL="274320" indent="-274320" eaLnBrk="1" hangingPunct="1">
              <a:lnSpc>
                <a:spcPct val="80000"/>
              </a:lnSpc>
              <a:spcAft>
                <a:spcPct val="200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Changes in organizational culture, women’s career development, mentoring opportunities, and increased numbers of women in strategic positions will increase presence of women in prominent leadership roles. 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Overview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Women and Leadership Perspective</a:t>
            </a:r>
          </a:p>
          <a:p>
            <a:pPr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The Glass Ceiling Turned Labyrinth</a:t>
            </a:r>
          </a:p>
          <a:p>
            <a:pPr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Evidence of the Leadership Labyrinth</a:t>
            </a:r>
          </a:p>
          <a:p>
            <a:pPr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Understanding the Labyrinth</a:t>
            </a:r>
          </a:p>
          <a:p>
            <a:pPr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Gender Differences in Leadership Styles and   Effectiveness</a:t>
            </a:r>
          </a:p>
          <a:p>
            <a:pPr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Navigating the Labyrinth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3200" b="1" dirty="0">
                <a:latin typeface="+mj-lt"/>
              </a:rPr>
              <a:t>Gender and Leadership Approach Description</a:t>
            </a:r>
            <a:endParaRPr lang="en-US" sz="3200" b="1" dirty="0">
              <a:solidFill>
                <a:srgbClr val="6600CC"/>
              </a:solidFill>
              <a:latin typeface="+mj-lt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marL="0" indent="0">
              <a:buClr>
                <a:srgbClr val="0070C0"/>
              </a:buClr>
              <a:buNone/>
            </a:pPr>
            <a:r>
              <a:rPr lang="en-US" sz="2800" b="1" dirty="0">
                <a:latin typeface="Arial Rounded MT Bold" pitchFamily="34" charset="0"/>
              </a:rPr>
              <a:t>Historical View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800" b="1" dirty="0">
                <a:latin typeface="+mn-lt"/>
              </a:rPr>
              <a:t>Gender and leadership</a:t>
            </a:r>
          </a:p>
          <a:p>
            <a:pPr lvl="1" indent="-274320" eaLnBrk="1" hangingPunct="1">
              <a:lnSpc>
                <a:spcPct val="90000"/>
              </a:lnSpc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b="1" dirty="0">
                <a:solidFill>
                  <a:schemeClr val="tx1"/>
                </a:solidFill>
              </a:rPr>
              <a:t>Researchers</a:t>
            </a:r>
            <a:r>
              <a:rPr lang="en-US" sz="2400" dirty="0">
                <a:solidFill>
                  <a:schemeClr val="tx1"/>
                </a:solidFill>
              </a:rPr>
              <a:t> ignored issues related to gender and leadership until the 1970s</a:t>
            </a:r>
          </a:p>
          <a:p>
            <a:pPr lvl="1" indent="-274320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400" b="1" dirty="0">
                <a:solidFill>
                  <a:schemeClr val="tx1"/>
                </a:solidFill>
              </a:rPr>
              <a:t>Scholars started </a:t>
            </a:r>
            <a:r>
              <a:rPr lang="en-US" sz="2400" dirty="0">
                <a:solidFill>
                  <a:schemeClr val="tx1"/>
                </a:solidFill>
              </a:rPr>
              <a:t>by asking “Can women lead?”</a:t>
            </a:r>
          </a:p>
          <a:p>
            <a:pPr lvl="1" indent="-274320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400" b="1" dirty="0">
                <a:solidFill>
                  <a:schemeClr val="tx1"/>
                </a:solidFill>
              </a:rPr>
              <a:t>Changed by women in leadership </a:t>
            </a:r>
          </a:p>
          <a:p>
            <a:pPr lvl="2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defRPr/>
            </a:pPr>
            <a:r>
              <a:rPr lang="en-US" sz="2000" dirty="0">
                <a:solidFill>
                  <a:schemeClr val="tx1"/>
                </a:solidFill>
              </a:rPr>
              <a:t>Presence of women in corporate and political leadership</a:t>
            </a:r>
          </a:p>
          <a:p>
            <a:pPr lvl="2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defRPr/>
            </a:pPr>
            <a:r>
              <a:rPr lang="en-US" sz="2000" dirty="0">
                <a:solidFill>
                  <a:schemeClr val="tx1"/>
                </a:solidFill>
              </a:rPr>
              <a:t>Highly effective female leaders--PepsiCo’s CEO, GM’s CEO, General Ann Dunwoody, and so on.</a:t>
            </a:r>
            <a:endParaRPr lang="en-US" sz="2000" b="1" dirty="0">
              <a:solidFill>
                <a:schemeClr val="tx1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buClr>
                <a:srgbClr val="0070C0"/>
              </a:buClr>
              <a:buNone/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3200" b="1" dirty="0">
                <a:latin typeface="+mj-lt"/>
              </a:rPr>
              <a:t>Gender and Leadership Approach Description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39100" cy="4724400"/>
          </a:xfrm>
        </p:spPr>
        <p:txBody>
          <a:bodyPr/>
          <a:lstStyle/>
          <a:p>
            <a:pPr marL="114300" lvl="2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  <a:defRPr/>
            </a:pPr>
            <a:r>
              <a:rPr lang="en-US" sz="2800" b="1" dirty="0">
                <a:latin typeface="Arial Rounded MT Bold" pitchFamily="34" charset="0"/>
              </a:rPr>
              <a:t>Historical View</a:t>
            </a:r>
          </a:p>
          <a:p>
            <a:pPr marL="285750" lvl="2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800" b="1" dirty="0">
                <a:solidFill>
                  <a:schemeClr val="tx1"/>
                </a:solidFill>
              </a:rPr>
              <a:t> Current research primary questions  </a:t>
            </a:r>
          </a:p>
          <a:p>
            <a:pPr marL="857250" lvl="3" indent="-342900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</a:rPr>
              <a:t>Do men and women lead differently?</a:t>
            </a:r>
          </a:p>
          <a:p>
            <a:pPr marL="857250" lvl="3" indent="-342900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</a:rPr>
              <a:t>Are men more effective leaders than women?</a:t>
            </a:r>
          </a:p>
          <a:p>
            <a:pPr marL="857250" lvl="3" indent="-342900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</a:rPr>
              <a:t>Why are women underrepresented in elite leadership roles? 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572000" y="1676400"/>
            <a:ext cx="4419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The Glass Ceiling Turned Labyrinth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1"/>
          </p:nvPr>
        </p:nvSpPr>
        <p:spPr>
          <a:xfrm>
            <a:off x="628650" y="1828799"/>
            <a:ext cx="7886700" cy="4348163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800" b="1" dirty="0">
                <a:latin typeface="+mn-lt"/>
              </a:rPr>
              <a:t>Women </a:t>
            </a:r>
            <a:r>
              <a:rPr lang="en-US" sz="2800" dirty="0">
                <a:latin typeface="+mn-lt"/>
              </a:rPr>
              <a:t> </a:t>
            </a:r>
          </a:p>
          <a:p>
            <a:pPr marL="631825" lvl="2" indent="-231775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Currently outnumber men in higher education--57% of bachelor’s degrees, 60% of master’s degrees, more than 50% of doctorates, nearly half of professional degrees (Catalyst, 2017).</a:t>
            </a:r>
          </a:p>
          <a:p>
            <a:pPr marL="631825" lvl="2" indent="-231775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Make up nearly half of the U.S. labor force--47% </a:t>
            </a:r>
          </a:p>
          <a:p>
            <a:pPr marL="631825" lvl="2" indent="-231775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Still are underrepresented in upper echelons of America’s corporations and political system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The Glass Ceiling Turned Labyrinth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eaLnBrk="1" hangingPunct="1"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800" b="1" dirty="0">
                <a:latin typeface="+mn-lt"/>
              </a:rPr>
              <a:t> Women</a:t>
            </a:r>
            <a:r>
              <a:rPr lang="en-US" b="1" dirty="0"/>
              <a:t> </a:t>
            </a:r>
          </a:p>
          <a:p>
            <a:pPr lvl="1" indent="-274320" eaLnBrk="1" hangingPunct="1"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Represent only 5.4% of Fortune 500 CEOs (Brown, 2017)</a:t>
            </a:r>
          </a:p>
          <a:p>
            <a:pPr lvl="1" indent="-274320" eaLnBrk="1" hangingPunct="1"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Hold only 20.2% of Fortune 500 board seats (Catalyst, 2017)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The Glass Ceiling Turned Labyrinth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  <a:defRPr/>
            </a:pPr>
            <a:r>
              <a:rPr lang="en-US" sz="2800" dirty="0">
                <a:latin typeface="+mn-lt"/>
              </a:rPr>
              <a:t> </a:t>
            </a:r>
            <a:r>
              <a:rPr lang="en-US" sz="2800" b="1" dirty="0">
                <a:latin typeface="+mn-lt"/>
              </a:rPr>
              <a:t>Women in Politics</a:t>
            </a:r>
          </a:p>
          <a:p>
            <a:pPr marL="798513" lvl="1" indent="-342900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000" dirty="0">
                <a:solidFill>
                  <a:schemeClr val="tx1"/>
                </a:solidFill>
              </a:rPr>
              <a:t>105 of the 535 seats in the U.S. Congress = 19.6%</a:t>
            </a:r>
          </a:p>
          <a:p>
            <a:pPr marL="798513" lvl="1" indent="-342900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000" dirty="0">
                <a:solidFill>
                  <a:schemeClr val="tx1"/>
                </a:solidFill>
              </a:rPr>
              <a:t>21%: Senate; 19.3%: House of Representatives</a:t>
            </a:r>
          </a:p>
          <a:p>
            <a:pPr marL="798513" lvl="1" indent="-342900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000" dirty="0">
                <a:solidFill>
                  <a:schemeClr val="tx1"/>
                </a:solidFill>
              </a:rPr>
              <a:t>Women of color occupy just 38 seats (Center for Women and Politics, 2017a,b)</a:t>
            </a:r>
          </a:p>
          <a:p>
            <a:pPr marL="798513" lvl="1" indent="-342900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000" dirty="0">
                <a:solidFill>
                  <a:schemeClr val="tx1"/>
                </a:solidFill>
              </a:rPr>
              <a:t>World average of women’s representation in national legislatures or parliaments is 23.3%. The United States is ranked 101st out of 193 countries  (Inter-Parliamentary Union, 2017).</a:t>
            </a:r>
          </a:p>
          <a:p>
            <a:pPr marL="798513" lvl="1" indent="-342900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000" dirty="0">
                <a:solidFill>
                  <a:schemeClr val="tx1"/>
                </a:solidFill>
              </a:rPr>
              <a:t>High-ranking U.S. women military officers = 6.9%  (U.S. Dept. of Defense, 2014)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+mj-lt"/>
              </a:rPr>
              <a:t>The Gender Gap in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>
            <a:normAutofit/>
          </a:bodyPr>
          <a:lstStyle/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Global phenomenon whereby women are disproportionately concentrated in lower level and lower authority leadership positions than men. (Powell &amp; Graves, 2003)</a:t>
            </a:r>
          </a:p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Three types of explanations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01E81554-9677-46D8-8345-A85C63C8947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283215"/>
      </p:ext>
    </p:extLst>
  </p:cSld>
  <p:clrMapOvr>
    <a:masterClrMapping/>
  </p:clrMapOvr>
</p:sld>
</file>

<file path=ppt/theme/theme1.xml><?xml version="1.0" encoding="utf-8"?>
<a:theme xmlns:a="http://schemas.openxmlformats.org/drawingml/2006/main" name="Northouse_ Leadership_8e_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thouse_ Leadership_8e_Theme" id="{FCF8E346-BAF1-47A5-9964-92934A4DD740}" vid="{D355FC92-248C-4140-ADBA-6D4DE3C402E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Office\Templates\Business Planner Templates\Leadeship with background.pot</Template>
  <TotalTime>5569</TotalTime>
  <Words>2062</Words>
  <Application>Microsoft Office PowerPoint</Application>
  <PresentationFormat>On-screen Show (4:3)</PresentationFormat>
  <Paragraphs>238</Paragraphs>
  <Slides>29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Arial Rounded MT Bold</vt:lpstr>
      <vt:lpstr>Calibri</vt:lpstr>
      <vt:lpstr>Times New Roman</vt:lpstr>
      <vt:lpstr>Wingdings</vt:lpstr>
      <vt:lpstr>Wingdings 2</vt:lpstr>
      <vt:lpstr>Northouse_ Leadership_8e_Theme</vt:lpstr>
      <vt:lpstr>PowerPoint Presentation</vt:lpstr>
      <vt:lpstr>Gender and Leadership</vt:lpstr>
      <vt:lpstr>Overview</vt:lpstr>
      <vt:lpstr>Gender and Leadership Approach Description</vt:lpstr>
      <vt:lpstr>Gender and Leadership Approach Description</vt:lpstr>
      <vt:lpstr>The Glass Ceiling Turned Labyrinth</vt:lpstr>
      <vt:lpstr>The Glass Ceiling Turned Labyrinth</vt:lpstr>
      <vt:lpstr>The Glass Ceiling Turned Labyrinth</vt:lpstr>
      <vt:lpstr>The Gender Gap in Leadership</vt:lpstr>
      <vt:lpstr>Understanding the Labyrinth</vt:lpstr>
      <vt:lpstr>Understanding the Labyrinth</vt:lpstr>
      <vt:lpstr>Understanding the Labyrinth</vt:lpstr>
      <vt:lpstr>Understanding the Labyrinth                            </vt:lpstr>
      <vt:lpstr>Understanding the Labyrinth</vt:lpstr>
      <vt:lpstr>   Understanding the Labyrinth </vt:lpstr>
      <vt:lpstr>Effectiveness of Male and Female Leaders</vt:lpstr>
      <vt:lpstr>Commitment to Employment and Motivation to Lead</vt:lpstr>
      <vt:lpstr>Understanding the Labyrinth</vt:lpstr>
      <vt:lpstr>Understanding the Labyrinth</vt:lpstr>
      <vt:lpstr>Understanding the Labyrinth</vt:lpstr>
      <vt:lpstr>Understanding the Labyrinth</vt:lpstr>
      <vt:lpstr>Understanding the Labyrinth</vt:lpstr>
      <vt:lpstr>Navigating the Labyrinth</vt:lpstr>
      <vt:lpstr>Navigating the Labyrinth</vt:lpstr>
      <vt:lpstr>Navigating the Labyrinth</vt:lpstr>
      <vt:lpstr>Women and Leadership</vt:lpstr>
      <vt:lpstr>Strengths</vt:lpstr>
      <vt:lpstr>Criticisms</vt:lpstr>
      <vt:lpstr>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Virginia Gregory</dc:creator>
  <cp:lastModifiedBy>Editor</cp:lastModifiedBy>
  <cp:revision>399</cp:revision>
  <dcterms:created xsi:type="dcterms:W3CDTF">2000-11-13T21:29:08Z</dcterms:created>
  <dcterms:modified xsi:type="dcterms:W3CDTF">2018-02-13T20:35:27Z</dcterms:modified>
</cp:coreProperties>
</file>