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3" r:id="rId1"/>
  </p:sldMasterIdLst>
  <p:notesMasterIdLst>
    <p:notesMasterId r:id="rId30"/>
  </p:notesMasterIdLst>
  <p:handoutMasterIdLst>
    <p:handoutMasterId r:id="rId31"/>
  </p:handoutMasterIdLst>
  <p:sldIdLst>
    <p:sldId id="345" r:id="rId2"/>
    <p:sldId id="347" r:id="rId3"/>
    <p:sldId id="258" r:id="rId4"/>
    <p:sldId id="310" r:id="rId5"/>
    <p:sldId id="328" r:id="rId6"/>
    <p:sldId id="302" r:id="rId7"/>
    <p:sldId id="311" r:id="rId8"/>
    <p:sldId id="330" r:id="rId9"/>
    <p:sldId id="303" r:id="rId10"/>
    <p:sldId id="332" r:id="rId11"/>
    <p:sldId id="333" r:id="rId12"/>
    <p:sldId id="346" r:id="rId13"/>
    <p:sldId id="343" r:id="rId14"/>
    <p:sldId id="334" r:id="rId15"/>
    <p:sldId id="344" r:id="rId16"/>
    <p:sldId id="312" r:id="rId17"/>
    <p:sldId id="313" r:id="rId18"/>
    <p:sldId id="309" r:id="rId19"/>
    <p:sldId id="337" r:id="rId20"/>
    <p:sldId id="336" r:id="rId21"/>
    <p:sldId id="339" r:id="rId22"/>
    <p:sldId id="326" r:id="rId23"/>
    <p:sldId id="327" r:id="rId24"/>
    <p:sldId id="274" r:id="rId25"/>
    <p:sldId id="276" r:id="rId26"/>
    <p:sldId id="277" r:id="rId27"/>
    <p:sldId id="342" r:id="rId28"/>
    <p:sldId id="285" r:id="rId29"/>
  </p:sldIdLst>
  <p:sldSz cx="9144000" cy="6858000" type="screen4x3"/>
  <p:notesSz cx="6858000" cy="90773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59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660033"/>
    <a:srgbClr val="660066"/>
    <a:srgbClr val="3399FF"/>
    <a:srgbClr val="0033CC"/>
    <a:srgbClr val="990033"/>
    <a:srgbClr val="9900CC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9" autoAdjust="0"/>
    <p:restoredTop sz="90937" autoAdjust="0"/>
  </p:normalViewPr>
  <p:slideViewPr>
    <p:cSldViewPr>
      <p:cViewPr varScale="1">
        <p:scale>
          <a:sx n="81" d="100"/>
          <a:sy n="81" d="100"/>
        </p:scale>
        <p:origin x="1746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3438"/>
    </p:cViewPr>
  </p:sorterViewPr>
  <p:notesViewPr>
    <p:cSldViewPr>
      <p:cViewPr varScale="1">
        <p:scale>
          <a:sx n="54" d="100"/>
          <a:sy n="54" d="100"/>
        </p:scale>
        <p:origin x="-1854" y="-96"/>
      </p:cViewPr>
      <p:guideLst>
        <p:guide orient="horz" pos="2859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4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23300"/>
            <a:ext cx="2971800" cy="454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23300"/>
            <a:ext cx="2971800" cy="454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D110B4F4-2B01-4F62-85AC-4D512F99A3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0259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4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0463" y="681038"/>
            <a:ext cx="4538662" cy="3403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11650"/>
            <a:ext cx="5029200" cy="408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987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3300"/>
            <a:ext cx="2971800" cy="454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23300"/>
            <a:ext cx="2971800" cy="454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21AEF62D-5697-4C68-B154-B03D553EFC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543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AEF62D-5697-4C68-B154-B03D553EFC8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6222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0BBECC-898C-4AC6-B916-8637C0028810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7224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0BBECC-898C-4AC6-B916-8637C0028810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94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D339C2-C17A-467E-89CB-07A40F6AA1B0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833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AD003E-1665-4BC7-B1D5-42A0D87B19DF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Figure 16.1: Country Clusters According to GLOBE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640864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5771F1-2E51-4482-8690-426724DF4CE4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Table 16.1: Cultural Clusters Classified on Cultural Dimensions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003301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86D49D-8EFC-496A-8D64-7A94F7EE3C4C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755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9AC412-8A1B-49AF-9B8E-363C500E368C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340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24B6D3-FD34-49D7-8E34-0FEF1F4447D0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716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58C94E-EAAE-4E45-8515-453E3ADBD72A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5192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814F82-3265-40AC-9872-D146E56A2EFD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Table 16.2: Universally Desirable Leadership Attributes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91763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7FE38C-0C0E-4FC0-9349-3BD98CA491FA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4710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6890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1A79A7-E94F-404B-8B71-64024249135F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Table 16.3: Universally Undesirable Leadership Attributes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028507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5AECE2-9FB2-4317-ACD1-17EAEA415321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962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57AEF0-EA43-4BA9-9C09-286777BDFDC6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1550" y="457200"/>
            <a:ext cx="4470400" cy="335280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91000"/>
            <a:ext cx="4419600" cy="4343400"/>
          </a:xfrm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2866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912947-09AF-425C-B8A0-474F4CDE1D1D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z="1800"/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330753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2D327E-E44F-4E3A-9429-A55027F21A66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/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335057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A56B93-F3AD-47BC-B8CA-95E869617913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58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8955DE-6A85-408E-948A-452897D7A802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554555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D8C468-4711-4C94-9C79-16DA03CF9088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4915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693747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4FA2E3-AD20-4416-883C-3D0F98C72664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5017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23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258B5A-94F2-48C1-93A3-85F2D9ABCE80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5120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85481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AF06E4-8AFD-4575-B6A6-7B677D22FB8A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801005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BA4569-104D-4CE3-B055-4CC93E4A1D4E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5325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380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5F8F7E-2228-4C59-9362-75E500E18352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10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 anchor="b"/>
          <a:lstStyle>
            <a:lvl1pPr algn="ctr"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>
            <a:lvl1pPr marL="0" indent="0" algn="ctr">
              <a:buNone/>
              <a:defRPr sz="44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6172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6300" y="63277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fld id="{7FA2DC76-3325-4521-84C1-A9BFC4152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102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FA2DC76-3325-4521-84C1-A9BFC4152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16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366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76400"/>
            <a:ext cx="8229600" cy="4495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70941B3-453D-4BCA-92F4-3D0EE137C82B}" type="datetime1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2DC76-3325-4521-84C1-A9BFC4152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57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C6F65E7-DB1F-47A7-A741-355785F4D4DD}" type="datetime1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2DC76-3325-4521-84C1-A9BFC4152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621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366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52600"/>
            <a:ext cx="38862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752600"/>
            <a:ext cx="38862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60A3738-5265-41A6-9BC8-5C584AE8B535}" type="datetime1">
              <a:rPr lang="en-US" smtClean="0"/>
              <a:t>2/13/2018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2DC76-3325-4521-84C1-A9BFC4152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63677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792288" y="4876800"/>
            <a:ext cx="54864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algn="l">
              <a:defRPr sz="2000" b="1"/>
            </a:lvl1pPr>
          </a:lstStyle>
          <a:p>
            <a:pPr eaLnBrk="0" hangingPunct="0">
              <a:defRPr/>
            </a:pPr>
            <a:r>
              <a:rPr lang="en-US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8200"/>
            <a:ext cx="5486400" cy="4038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60A3738-5265-41A6-9BC8-5C584AE8B535}" type="datetime1">
              <a:rPr lang="en-US" smtClean="0"/>
              <a:t>2/13/2018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2DC76-3325-4521-84C1-A9BFC4152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52937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366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FA2DC76-3325-4521-84C1-A9BFC4152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504838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itle 1"/>
          <p:cNvSpPr txBox="1">
            <a:spLocks/>
          </p:cNvSpPr>
          <p:nvPr/>
        </p:nvSpPr>
        <p:spPr bwMode="auto">
          <a:xfrm>
            <a:off x="6629400" y="838200"/>
            <a:ext cx="20574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anchor="b"/>
          <a:lstStyle/>
          <a:p>
            <a:pPr eaLnBrk="0" hangingPunct="0">
              <a:defRPr/>
            </a:pPr>
            <a:r>
              <a:rPr lang="en-US" sz="3900" b="1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  <p:sp>
        <p:nvSpPr>
          <p:cNvPr id="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8200"/>
            <a:ext cx="6019800" cy="5287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60A3738-5265-41A6-9BC8-5C584AE8B535}" type="datetime1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2DC76-3325-4521-84C1-A9BFC4152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54739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38200"/>
            <a:ext cx="2057400" cy="5287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8200"/>
            <a:ext cx="6019800" cy="5287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60A3738-5265-41A6-9BC8-5C584AE8B535}" type="datetime1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2DC76-3325-4521-84C1-A9BFC4152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3542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431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FA2DC76-3325-4521-84C1-A9BFC4152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92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FA2DC76-3325-4521-84C1-A9BFC4152F7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738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842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FA2DC76-3325-4521-84C1-A9BFC4152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54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4040188" cy="38099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002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8099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FA2DC76-3325-4521-84C1-A9BFC4152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73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366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33400" y="6356350"/>
            <a:ext cx="8153400" cy="365125"/>
          </a:xfrm>
        </p:spPr>
        <p:txBody>
          <a:bodyPr/>
          <a:lstStyle>
            <a:lvl1pPr>
              <a:defRPr smtClean="0"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FA2DC76-3325-4521-84C1-A9BFC4152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987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FA2DC76-3325-4521-84C1-A9BFC4152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63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008313" cy="7493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5800"/>
            <a:ext cx="5111750" cy="55821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13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FA2DC76-3325-4521-84C1-A9BFC4152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346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858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6172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IN"/>
              <a:t>Northouse, Leadership 8e. ©  SAGE Publications, 2019.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6300" y="63277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F13750A-3148-4530-AD8E-F9C0D4FB83B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98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 i="0" kern="1200">
          <a:solidFill>
            <a:srgbClr val="0070C0"/>
          </a:solidFill>
          <a:effectLst/>
          <a:latin typeface="Calibri" panose="020F0502020204030204" pitchFamily="34" charset="0"/>
          <a:ea typeface="+mj-ea"/>
          <a:cs typeface="Times New Roman" pitchFamily="18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70C0"/>
        </a:buClr>
        <a:buSzPct val="85000"/>
        <a:buFont typeface="Wingdings 2" pitchFamily="18" charset="2"/>
        <a:buChar char="÷"/>
        <a:defRPr sz="32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70C0"/>
        </a:buClr>
        <a:buSzPct val="90000"/>
        <a:buFont typeface="Wingdings 2" pitchFamily="18" charset="2"/>
        <a:buChar char="®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70C0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70C0"/>
        </a:buClr>
        <a:buSzPct val="10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70C0"/>
        </a:buClr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8171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zh-TW" sz="3200" b="1" dirty="0"/>
              <a:t>Dimensions of Culture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74320" indent="-274320" eaLnBrk="1" hangingPunct="1">
              <a:spcAft>
                <a:spcPct val="20000"/>
              </a:spcAft>
              <a:buClr>
                <a:srgbClr val="0070C0"/>
              </a:buClr>
              <a:buFont typeface="Wingdings 2" panose="05020102010507070707" pitchFamily="18" charset="2"/>
              <a:buChar char="÷"/>
            </a:pPr>
            <a:r>
              <a:rPr lang="en-US" sz="2800" dirty="0">
                <a:latin typeface="+mn-lt"/>
              </a:rPr>
              <a:t>House et al.’s (2004) research on the relationship between culture and leadership resulted in the </a:t>
            </a:r>
            <a:r>
              <a:rPr lang="en-US" sz="2800" i="1" dirty="0">
                <a:latin typeface="+mn-lt"/>
              </a:rPr>
              <a:t>GLOBE research program</a:t>
            </a:r>
          </a:p>
          <a:p>
            <a:pPr lvl="1" indent="-274320" eaLnBrk="1" hangingPunct="1">
              <a:spcAft>
                <a:spcPct val="20000"/>
              </a:spcAft>
              <a:buClr>
                <a:srgbClr val="0070C0"/>
              </a:buClr>
              <a:buFont typeface="Wingdings 2" panose="05020102010507070707" pitchFamily="18" charset="2"/>
              <a:buChar char="®"/>
            </a:pPr>
            <a:r>
              <a:rPr lang="en-US" sz="2400" dirty="0">
                <a:solidFill>
                  <a:schemeClr val="tx1"/>
                </a:solidFill>
              </a:rPr>
              <a:t>Initiated in 1991--this program involved more than 160 investigators</a:t>
            </a:r>
          </a:p>
          <a:p>
            <a:pPr lvl="1" indent="-274320" eaLnBrk="1" hangingPunct="1">
              <a:spcAft>
                <a:spcPct val="20000"/>
              </a:spcAft>
              <a:buClr>
                <a:srgbClr val="0070C0"/>
              </a:buClr>
              <a:buFont typeface="Wingdings 2" panose="05020102010507070707" pitchFamily="18" charset="2"/>
              <a:buChar char="®"/>
            </a:pPr>
            <a:r>
              <a:rPr lang="en-US" sz="2400" dirty="0">
                <a:solidFill>
                  <a:schemeClr val="tx1"/>
                </a:solidFill>
              </a:rPr>
              <a:t>Used quantitative methods to study the responses of 17,000 managers in more than 950 organizations, 62 different cultures</a:t>
            </a:r>
          </a:p>
          <a:p>
            <a:pPr lvl="1" indent="-274320" eaLnBrk="1" hangingPunct="1">
              <a:spcAft>
                <a:spcPct val="20000"/>
              </a:spcAft>
              <a:buClr>
                <a:srgbClr val="0070C0"/>
              </a:buClr>
              <a:buFont typeface="Wingdings 2" panose="05020102010507070707" pitchFamily="18" charset="2"/>
              <a:buChar char="®"/>
            </a:pPr>
            <a:r>
              <a:rPr lang="en-US" sz="2400" dirty="0">
                <a:solidFill>
                  <a:schemeClr val="tx1"/>
                </a:solidFill>
              </a:rPr>
              <a:t>Developed a classification of cultural dimensions--identified </a:t>
            </a:r>
            <a:r>
              <a:rPr lang="en-US" sz="2400" b="1" i="1" dirty="0">
                <a:solidFill>
                  <a:schemeClr val="tx1"/>
                </a:solidFill>
              </a:rPr>
              <a:t>nine cultural dimensions</a:t>
            </a:r>
          </a:p>
          <a:p>
            <a:pPr lvl="1" eaLnBrk="1" hangingPunct="1">
              <a:spcAft>
                <a:spcPct val="20000"/>
              </a:spcAft>
            </a:pP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A2DC76-3325-4521-84C1-A9BFC4152F7F}" type="slidenum">
              <a:rPr lang="en-US" smtClean="0"/>
              <a:t>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/>
              <a:t>Northouse, Leadership 8e. ©  SAGE Publications, 2019.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zh-TW" sz="3200" b="1" dirty="0"/>
              <a:t>Nine Cultural Dimensions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039100" cy="4724400"/>
          </a:xfrm>
        </p:spPr>
        <p:txBody>
          <a:bodyPr>
            <a:normAutofit fontScale="92500"/>
          </a:bodyPr>
          <a:lstStyle/>
          <a:p>
            <a:pPr marL="231775" lvl="1" indent="-227013" eaLnBrk="1" hangingPunct="1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Uncertainty Avoidance </a:t>
            </a:r>
          </a:p>
          <a:p>
            <a:pPr marL="274320" indent="-274320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 2" panose="05020102010507070707" pitchFamily="18" charset="2"/>
              <a:buChar char="÷"/>
              <a:defRPr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Extent to which a society, organization, or group relies on established social norms, rituals, and procedures to avoid uncertainty</a:t>
            </a:r>
          </a:p>
          <a:p>
            <a:pPr marL="274320" indent="-274320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 2" panose="05020102010507070707" pitchFamily="18" charset="2"/>
              <a:buChar char="÷"/>
              <a:defRPr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example, United States promotes entrepreneurship; Middle Eastern countries value careful business negotiations built on long-term trusted relationships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Power Distance</a:t>
            </a:r>
          </a:p>
          <a:p>
            <a:pPr marL="274320" indent="-274320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 2" panose="05020102010507070707" pitchFamily="18" charset="2"/>
              <a:buChar char="÷"/>
              <a:defRPr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Degree to which members of a group expect and agree that power should be shared unequally</a:t>
            </a:r>
          </a:p>
          <a:p>
            <a:pPr marL="274320" indent="-274320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 2" panose="05020102010507070707" pitchFamily="18" charset="2"/>
              <a:buChar char="÷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Which power bases (legitimate, expert, etc.) are preferred in a culture</a:t>
            </a:r>
          </a:p>
          <a:p>
            <a:pPr marL="274320" indent="-274320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 2" panose="05020102010507070707" pitchFamily="18" charset="2"/>
              <a:buChar char="÷"/>
              <a:defRPr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example, India caste system where everyone has his/her “rightful place”</a:t>
            </a:r>
            <a:endParaRPr lang="en-US" sz="2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A2DC76-3325-4521-84C1-A9BFC4152F7F}" type="slidenum">
              <a:rPr lang="en-US" smtClean="0"/>
              <a:t>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/>
              <a:t>Northouse, Leadership 8e. ©  SAGE Publications, 2019.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zh-TW" sz="3200" b="1" dirty="0"/>
              <a:t>Nine Cultural Dimensions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2" eaLnBrk="1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Institutional Collectivism</a:t>
            </a:r>
            <a:endParaRPr lang="en-US" sz="32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 2" panose="05020102010507070707" pitchFamily="18" charset="2"/>
              <a:buChar char="÷"/>
              <a:defRPr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Degree to which an organization or society encourages institutional or societal collective action</a:t>
            </a:r>
          </a:p>
          <a:p>
            <a:pPr marL="274320" indent="-27432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example,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Korean Supreme Leader Kim Jong-II, who uses military to oversee development of cultural values of collective effort and non-material incentives</a:t>
            </a:r>
          </a:p>
          <a:p>
            <a:pPr marL="228600" lvl="3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In-Group Collectivism</a:t>
            </a:r>
          </a:p>
          <a:p>
            <a:pPr marL="274320" indent="-27432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 2" panose="05020102010507070707" pitchFamily="18" charset="2"/>
              <a:buChar char="÷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Degree to which people express pride, loyalty, and cohesiveness in their organizations or families</a:t>
            </a:r>
          </a:p>
          <a:p>
            <a:pPr marL="274320" indent="-27432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example, some Middle Eastern cultures regard family and religious affiliation above all else; honor killings of family members who have disgraced or defied the paternal leader of the family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A2DC76-3325-4521-84C1-A9BFC4152F7F}" type="slidenum">
              <a:rPr lang="en-US" smtClean="0"/>
              <a:t>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/>
              <a:t>Northouse, Leadership 8e. ©  SAGE Publications, 2019.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095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3200" b="1" dirty="0"/>
              <a:t>Nine Cultural Dimensions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1" eaLnBrk="1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Gender Egalitarianism</a:t>
            </a:r>
          </a:p>
          <a:p>
            <a:pPr marL="274320" indent="-274320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 2" panose="05020102010507070707" pitchFamily="18" charset="2"/>
              <a:buChar char="÷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egree to which an organization or society minimizes gender role differences and promotes gender equality</a:t>
            </a:r>
          </a:p>
          <a:p>
            <a:pPr marL="274320" indent="-27432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example, in Sweden, men and women share power equally.  Extensive welfare system allows both sexes to balance work and family life</a:t>
            </a:r>
          </a:p>
          <a:p>
            <a:pPr marL="168275">
              <a:spcAft>
                <a:spcPct val="20000"/>
              </a:spcAft>
              <a:buNone/>
              <a:defRPr/>
            </a:pP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Assertiveness</a:t>
            </a:r>
          </a:p>
          <a:p>
            <a:pPr marL="274320" lvl="1" indent="-27432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 2" panose="05020102010507070707" pitchFamily="18" charset="2"/>
              <a:buChar char="÷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Degree to which people in a culture are determined, assertive, confrontational, and aggressive in their social relationships</a:t>
            </a:r>
          </a:p>
          <a:p>
            <a:pPr marL="274320" lvl="1" indent="-274320"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Char char="÷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example, German managers use straightforward and direct language; conflict and confrontational discussion are acceptable workplace behaviors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A2DC76-3325-4521-84C1-A9BFC4152F7F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/>
              <a:t>Northouse, Leadership 8e. ©  SAGE Publications, 2019.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912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zh-TW" sz="3200" b="1" dirty="0"/>
              <a:t>Nine Cultural Dimensions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68275">
              <a:spcAft>
                <a:spcPct val="20000"/>
              </a:spcAft>
              <a:buFont typeface="Wingdings 2" pitchFamily="18" charset="2"/>
              <a:buNone/>
              <a:defRPr/>
            </a:pPr>
            <a:r>
              <a:rPr lang="en-US" sz="2700" b="1" i="1" dirty="0">
                <a:solidFill>
                  <a:schemeClr val="tx1"/>
                </a:solidFill>
              </a:rPr>
              <a:t>Future Orientation</a:t>
            </a:r>
          </a:p>
          <a:p>
            <a:pPr marL="274320" lvl="1" indent="-27432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 2" panose="05020102010507070707" pitchFamily="18" charset="2"/>
              <a:buChar char="÷"/>
              <a:defRPr/>
            </a:pPr>
            <a:r>
              <a:rPr lang="en-US" sz="2300" dirty="0">
                <a:solidFill>
                  <a:schemeClr val="tx1"/>
                </a:solidFill>
              </a:rPr>
              <a:t>Extent to which people engage in future-oriented behaviors such as planning, investing in the future, and delaying gratification</a:t>
            </a:r>
          </a:p>
          <a:p>
            <a:pPr marL="274320" lvl="1" indent="-274320"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Char char="÷"/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For example, </a:t>
            </a:r>
            <a:r>
              <a:rPr lang="en-US" sz="2300" dirty="0">
                <a:solidFill>
                  <a:schemeClr val="tx1"/>
                </a:solidFill>
              </a:rPr>
              <a:t>many Middle Eastern countries are concerned with traditional values and ways of doing things; North Americans believe they can plan and control the future and idealize change for the sake of changing</a:t>
            </a:r>
          </a:p>
          <a:p>
            <a:pPr marL="168275">
              <a:spcAft>
                <a:spcPct val="20000"/>
              </a:spcAft>
              <a:buNone/>
              <a:defRPr/>
            </a:pPr>
            <a:r>
              <a:rPr lang="en-US" sz="2300" b="1" i="1" dirty="0"/>
              <a:t>Performance Orientation</a:t>
            </a:r>
          </a:p>
          <a:p>
            <a:pPr marL="274320" lvl="1" indent="-27432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 2" panose="05020102010507070707" pitchFamily="18" charset="2"/>
              <a:buChar char="÷"/>
              <a:defRPr/>
            </a:pPr>
            <a:r>
              <a:rPr lang="en-US" sz="2300" dirty="0"/>
              <a:t>Extent to which an organization or society encourages and rewards group members for improved performance and excellence </a:t>
            </a:r>
          </a:p>
          <a:p>
            <a:pPr marL="274320" lvl="1" indent="-274320"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Char char="÷"/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For example, </a:t>
            </a:r>
            <a:r>
              <a:rPr lang="en-US" sz="2300" dirty="0"/>
              <a:t>standardized testing in U.S. schools </a:t>
            </a:r>
          </a:p>
          <a:p>
            <a:pPr marL="511175" lvl="2" indent="-285750" eaLnBrk="1" hangingPunct="1">
              <a:spcAft>
                <a:spcPct val="20000"/>
              </a:spcAft>
              <a:buFont typeface="Arial" pitchFamily="34" charset="0"/>
              <a:buChar char="•"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lvl="1" eaLnBrk="1" hangingPunct="1">
              <a:spcAft>
                <a:spcPct val="20000"/>
              </a:spcAft>
              <a:defRPr/>
            </a:pPr>
            <a:endParaRPr lang="en-US" sz="1800" dirty="0"/>
          </a:p>
          <a:p>
            <a:pPr lvl="2" eaLnBrk="1" hangingPunct="1">
              <a:spcAft>
                <a:spcPct val="20000"/>
              </a:spcAft>
              <a:buFont typeface="Wingdings" pitchFamily="2" charset="2"/>
              <a:buNone/>
              <a:defRPr/>
            </a:pPr>
            <a:endParaRPr lang="en-US" sz="1800" dirty="0"/>
          </a:p>
          <a:p>
            <a:pPr lvl="2" eaLnBrk="1" hangingPunct="1">
              <a:spcAft>
                <a:spcPct val="20000"/>
              </a:spcAft>
              <a:buFont typeface="Arial" pitchFamily="34" charset="0"/>
              <a:buChar char="•"/>
              <a:defRPr/>
            </a:pPr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A2DC76-3325-4521-84C1-A9BFC4152F7F}" type="slidenum">
              <a:rPr lang="en-US" smtClean="0"/>
              <a:t>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/>
              <a:t>Northouse, Leadership 8e. ©  SAGE Publications, 2019.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3200" b="1" dirty="0"/>
              <a:t>Nine Cultural Dimensions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68275">
              <a:spcAft>
                <a:spcPct val="20000"/>
              </a:spcAft>
              <a:buNone/>
              <a:defRPr/>
            </a:pPr>
            <a:r>
              <a:rPr lang="en-US" sz="2300" b="1" i="1" dirty="0">
                <a:solidFill>
                  <a:schemeClr val="tx1"/>
                </a:solidFill>
                <a:latin typeface="+mn-lt"/>
              </a:rPr>
              <a:t>Humane Orientation</a:t>
            </a:r>
          </a:p>
          <a:p>
            <a:pPr marL="274320" lvl="1" indent="-27432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 2" panose="05020102010507070707" pitchFamily="18" charset="2"/>
              <a:buChar char="÷"/>
              <a:defRPr/>
            </a:pPr>
            <a:r>
              <a:rPr lang="en-US" sz="2000" dirty="0"/>
              <a:t>D</a:t>
            </a:r>
            <a:r>
              <a:rPr lang="en-US" sz="2000" dirty="0">
                <a:solidFill>
                  <a:schemeClr val="tx1"/>
                </a:solidFill>
              </a:rPr>
              <a:t>egree to which a culture encourages and rewards people for being fair, altruistic, generous, caring, and kind to others.</a:t>
            </a:r>
          </a:p>
          <a:p>
            <a:pPr marL="274320" lvl="1" indent="-274320"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Char char="÷"/>
              <a:defRPr/>
            </a:pPr>
            <a:r>
              <a:rPr lang="en-US" sz="2000" dirty="0">
                <a:cs typeface="Calibri" panose="020F0502020204030204" pitchFamily="34" charset="0"/>
              </a:rPr>
              <a:t>For example, </a:t>
            </a:r>
            <a:r>
              <a:rPr lang="en-US" sz="2000" dirty="0">
                <a:solidFill>
                  <a:schemeClr val="tx1"/>
                </a:solidFill>
              </a:rPr>
              <a:t>Switzerland’s helpfulness to others during and after WW I and WW II. The country espouses tolerance and responsibility as central educational goals.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A2DC76-3325-4521-84C1-A9BFC4152F7F}" type="slidenum">
              <a:rPr lang="en-US" smtClean="0"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/>
              <a:t>Northouse, Leadership 8e. ©  SAGE Publications, 2019.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6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9925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Clusters of World Cultures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A2DC76-3325-4521-84C1-A9BFC4152F7F}" type="slidenum">
              <a:rPr lang="en-US" smtClean="0"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/>
              <a:t>Northouse, Leadership 8e. ©  SAGE Publications, 2019.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792" y="1719225"/>
            <a:ext cx="4090416" cy="408706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Characteristics of Clusters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A2DC76-3325-4521-84C1-A9BFC4152F7F}" type="slidenum">
              <a:rPr lang="en-US" smtClean="0"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/>
              <a:t>Northouse, Leadership 8e. ©  SAGE Publications, 2019.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352" y="1371600"/>
            <a:ext cx="3813048" cy="462076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sz="3200" b="1" dirty="0"/>
              <a:t>Characteristics of Clusters</a:t>
            </a:r>
          </a:p>
        </p:txBody>
      </p:sp>
      <p:sp>
        <p:nvSpPr>
          <p:cNvPr id="23555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Characteristics include </a:t>
            </a:r>
          </a:p>
          <a:p>
            <a:pPr marL="274320" indent="-274320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 2" panose="05020102010507070707" pitchFamily="18" charset="2"/>
              <a:buChar char="÷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Anglo--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competitive and result oriented</a:t>
            </a:r>
          </a:p>
          <a:p>
            <a:pPr marL="274320" indent="-274320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 2" panose="05020102010507070707" pitchFamily="18" charset="2"/>
              <a:buChar char="÷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Confucian Asia--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result driven, encourage group working together over individual goals</a:t>
            </a:r>
          </a:p>
          <a:p>
            <a:pPr marL="274320" indent="-274320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 2" panose="05020102010507070707" pitchFamily="18" charset="2"/>
              <a:buChar char="÷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Eastern Europe--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forceful, supportive of co-workers, treat women with equality</a:t>
            </a:r>
          </a:p>
          <a:p>
            <a:pPr marL="274320" indent="-274320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 2" panose="05020102010507070707" pitchFamily="18" charset="2"/>
              <a:buChar char="÷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Germanic Europe--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value competition and aggressiveness and are more result oriented</a:t>
            </a:r>
          </a:p>
          <a:p>
            <a:pPr marL="274320" indent="-274320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 2" panose="05020102010507070707" pitchFamily="18" charset="2"/>
              <a:buChar char="÷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Latin America--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loyal and devoted to their families and similar groups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A2DC76-3325-4521-84C1-A9BFC4152F7F}" type="slidenum">
              <a:rPr lang="en-US" smtClean="0"/>
              <a:t>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/>
              <a:t>Northouse, Leadership 8e. ©  SAGE Publications, 2019.</a:t>
            </a:r>
            <a:endParaRPr lang="en-US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sz="3200" b="1" dirty="0"/>
              <a:t>Characteristics of Clusters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Characteristics include</a:t>
            </a:r>
          </a:p>
          <a:p>
            <a:pPr marL="274320" indent="-274320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 2" panose="05020102010507070707" pitchFamily="18" charset="2"/>
              <a:buChar char="÷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Latin Europe--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value individual autonomy</a:t>
            </a:r>
          </a:p>
          <a:p>
            <a:pPr marL="274320" indent="-274320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 2" panose="05020102010507070707" pitchFamily="18" charset="2"/>
              <a:buChar char="÷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Middle East--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devoted and loyal to their own people, women afforded less status</a:t>
            </a:r>
          </a:p>
          <a:p>
            <a:pPr marL="274320" indent="-274320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 2" panose="05020102010507070707" pitchFamily="18" charset="2"/>
              <a:buChar char="÷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Nordic Europe--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high priority on long-term success, women treated with greater equality</a:t>
            </a:r>
          </a:p>
          <a:p>
            <a:pPr marL="274320" indent="-274320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 2" panose="05020102010507070707" pitchFamily="18" charset="2"/>
              <a:buChar char="÷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Southern Asia--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strong family and deep concern for their communities</a:t>
            </a:r>
          </a:p>
          <a:p>
            <a:pPr marL="274320" indent="-274320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 2" panose="05020102010507070707" pitchFamily="18" charset="2"/>
              <a:buChar char="÷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Sub-Sahara Africa--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concerned and sensitive to others, demonstrate strong family loyalty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A2DC76-3325-4521-84C1-A9BFC4152F7F}" type="slidenum">
              <a:rPr lang="en-US" smtClean="0"/>
              <a:t>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/>
              <a:t>Northouse, Leadership 8e. ©  SAGE Publications, 2019.</a:t>
            </a:r>
            <a:endParaRPr lang="en-US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Culture and Leadership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Chapter 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N"/>
              <a:t>Northouse, Leadership 8e. ©  SAGE Publications, 2019.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A2DC76-3325-4521-84C1-A9BFC4152F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993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sz="3200" b="1" dirty="0"/>
              <a:t>Leadership Behavior and Culture Clusters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 2" panose="05020102010507070707" pitchFamily="18" charset="2"/>
              <a:buChar char="÷"/>
            </a:pPr>
            <a:r>
              <a:rPr lang="en-US" sz="28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GLOBE research identified six global leadership behaviors</a:t>
            </a:r>
            <a:r>
              <a:rPr lang="en-US" sz="28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 </a:t>
            </a:r>
          </a:p>
          <a:p>
            <a:pPr lvl="1" indent="-274320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 2" panose="05020102010507070707" pitchFamily="18" charset="2"/>
              <a:buChar char="®"/>
            </a:pP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Charismatic/value-based leadership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reflects the ability to inspire, to motivate, and to expect high performance from others based on strongly held core values.</a:t>
            </a:r>
          </a:p>
          <a:p>
            <a:pPr lvl="1" indent="-274320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 2" panose="05020102010507070707" pitchFamily="18" charset="2"/>
              <a:buChar char="®"/>
            </a:pP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Team-oriented leadership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emphasizes team building and a common purpose among team members.</a:t>
            </a:r>
          </a:p>
          <a:p>
            <a:pPr lvl="1" indent="-274320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 2" panose="05020102010507070707" pitchFamily="18" charset="2"/>
              <a:buChar char="®"/>
            </a:pP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Participative leadership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reflects the degree to which leaders involve others in making and implementing decisions.</a:t>
            </a:r>
          </a:p>
          <a:p>
            <a:pPr eaLnBrk="1" hangingPunct="1">
              <a:lnSpc>
                <a:spcPct val="80000"/>
              </a:lnSpc>
            </a:pPr>
            <a:endParaRPr lang="en-US" sz="18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A2DC76-3325-4521-84C1-A9BFC4152F7F}" type="slidenum">
              <a:rPr lang="en-US" smtClean="0"/>
              <a:t>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/>
              <a:t>Northouse, Leadership 8e. ©  SAGE Publications, 2019.</a:t>
            </a:r>
            <a:endParaRPr lang="en-US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sz="3200" b="1" dirty="0"/>
              <a:t>Leadership Behavior and Culture Clusters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indent="-274320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 2" panose="05020102010507070707" pitchFamily="18" charset="2"/>
              <a:buChar char="®"/>
            </a:pPr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Humane-oriented leadership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emphasizes being supportive, considerate, compassionate, and generous.</a:t>
            </a:r>
          </a:p>
          <a:p>
            <a:pPr lvl="1" indent="-274320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 2" panose="05020102010507070707" pitchFamily="18" charset="2"/>
              <a:buChar char="®"/>
            </a:pPr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Autonomous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leadership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refers to independent and individualistic leadership, which includes being autonomous and unique.</a:t>
            </a:r>
          </a:p>
          <a:p>
            <a:pPr lvl="1" indent="-274320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 2" panose="05020102010507070707" pitchFamily="18" charset="2"/>
              <a:buChar char="®"/>
            </a:pPr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Self-protective leadership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reflects behaviors that ensure the safety and security of the leader and the group.</a:t>
            </a:r>
          </a:p>
          <a:p>
            <a:pPr lvl="1" eaLnBrk="1" hangingPunct="1">
              <a:lnSpc>
                <a:spcPct val="80000"/>
              </a:lnSpc>
              <a:spcAft>
                <a:spcPct val="20000"/>
              </a:spcAft>
            </a:pPr>
            <a:endParaRPr lang="en-US" sz="18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A2DC76-3325-4521-84C1-A9BFC4152F7F}" type="slidenum">
              <a:rPr lang="en-US" smtClean="0"/>
              <a:t>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/>
              <a:t>Northouse, Leadership 8e. ©  SAGE Publications, 2019.</a:t>
            </a:r>
            <a:endParaRPr lang="en-US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D</a:t>
            </a:r>
            <a:r>
              <a:rPr lang="en-US" sz="3200" b="1" dirty="0"/>
              <a:t>esirable Leadership Attributes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A2DC76-3325-4521-84C1-A9BFC4152F7F}" type="slidenum">
              <a:rPr lang="en-US" smtClean="0"/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/>
              <a:t>Northouse, Leadership 8e. ©  SAGE Publications, 2019.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524" y="2222521"/>
            <a:ext cx="6140952" cy="307293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/>
              <a:t>Undesirable Leadership Attributes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A2DC76-3325-4521-84C1-A9BFC4152F7F}" type="slidenum">
              <a:rPr lang="en-US" smtClean="0"/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/>
              <a:t>Northouse, Leadership 8e. ©  SAGE Publications, 2019.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02" y="2832153"/>
            <a:ext cx="7406794" cy="139582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sz="3200" dirty="0"/>
              <a:t>Culture and Leadership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23553" y="2133600"/>
            <a:ext cx="8229600" cy="2895600"/>
          </a:xfrm>
        </p:spPr>
        <p:txBody>
          <a:bodyPr/>
          <a:lstStyle/>
          <a:p>
            <a:pPr marL="365760" indent="-365760" algn="l" eaLnBrk="1" hangingPunct="1">
              <a:spcBef>
                <a:spcPts val="1200"/>
              </a:spcBef>
              <a:spcAft>
                <a:spcPts val="2400"/>
              </a:spcAft>
              <a:buClr>
                <a:srgbClr val="0070C0"/>
              </a:buClr>
              <a:buFont typeface="Wingdings 2" pitchFamily="18" charset="2"/>
              <a:buChar char="÷"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Strengths</a:t>
            </a:r>
          </a:p>
          <a:p>
            <a:pPr marL="365760" indent="-365760" algn="l" eaLnBrk="1" hangingPunct="1">
              <a:spcBef>
                <a:spcPts val="1200"/>
              </a:spcBef>
              <a:spcAft>
                <a:spcPts val="2400"/>
              </a:spcAft>
              <a:buClr>
                <a:srgbClr val="0070C0"/>
              </a:buClr>
              <a:buFont typeface="Wingdings 2" pitchFamily="18" charset="2"/>
              <a:buChar char="÷"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Criticisms</a:t>
            </a:r>
          </a:p>
          <a:p>
            <a:pPr marL="365760" indent="-365760" algn="l" eaLnBrk="1" hangingPunct="1">
              <a:spcBef>
                <a:spcPts val="1200"/>
              </a:spcBef>
              <a:spcAft>
                <a:spcPts val="2400"/>
              </a:spcAft>
              <a:buClr>
                <a:srgbClr val="0070C0"/>
              </a:buClr>
              <a:buFont typeface="Wingdings 2" pitchFamily="18" charset="2"/>
              <a:buChar char="÷"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Application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A2DC76-3325-4521-84C1-A9BFC4152F7F}" type="slidenum">
              <a:rPr lang="en-US" smtClean="0"/>
              <a:t>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/>
              <a:t>Northouse, Leadership 8e. ©  SAGE Publications, 2019.</a:t>
            </a:r>
            <a:endParaRPr lang="en-US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sz="3200" b="1" dirty="0"/>
              <a:t>Strengths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 2" panose="05020102010507070707" pitchFamily="18" charset="2"/>
              <a:buChar char="÷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GLOBE study is a major study and, to date, the only study to analyze how leadership is viewed by cultures in all parts of the world. </a:t>
            </a:r>
          </a:p>
          <a:p>
            <a:pPr marL="274320" indent="-274320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 2" panose="05020102010507070707" pitchFamily="18" charset="2"/>
              <a:buChar char="÷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Findings from GLOBE are valuable because they emerge from a well-developed, quantitative research design.</a:t>
            </a:r>
          </a:p>
          <a:p>
            <a:pPr marL="274320" indent="-274320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 2" panose="05020102010507070707" pitchFamily="18" charset="2"/>
              <a:buChar char="÷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GLOBE studies provide a classification of cultural dimensions that is more expansive than the commonly used Hofstede classification system.</a:t>
            </a:r>
          </a:p>
          <a:p>
            <a:pPr marL="274320" indent="-274320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 2" panose="05020102010507070707" pitchFamily="18" charset="2"/>
              <a:buChar char="÷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GLOBE studies provide useful information about what is universally accepted as good and bad leadership.</a:t>
            </a:r>
          </a:p>
          <a:p>
            <a:pPr marL="274320" indent="-274320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 2" panose="05020102010507070707" pitchFamily="18" charset="2"/>
              <a:buChar char="÷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GLOBE studies provide a foundation for subsequent studies of cross-cultural leadership.</a:t>
            </a:r>
          </a:p>
          <a:p>
            <a:pPr marL="274320" indent="-274320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 2" panose="05020102010507070707" pitchFamily="18" charset="2"/>
              <a:buChar char="÷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study of culture and leadership underscores the complexity of the leadership process and how it is influenced by culture.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A2DC76-3325-4521-84C1-A9BFC4152F7F}" type="slidenum">
              <a:rPr lang="en-US" smtClean="0"/>
              <a:t>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/>
              <a:t>Northouse, Leadership 8e. ©  SAGE Publications, 2019.</a:t>
            </a:r>
            <a:endParaRPr lang="en-US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sz="3200" b="1" dirty="0"/>
              <a:t>Criticisms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724400"/>
          </a:xfrm>
        </p:spPr>
        <p:txBody>
          <a:bodyPr>
            <a:normAutofit/>
          </a:bodyPr>
          <a:lstStyle/>
          <a:p>
            <a:pPr marL="274320" indent="-274320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 2" panose="05020102010507070707" pitchFamily="18" charset="2"/>
              <a:buChar char="÷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Research does not provide a clear set of assumptions and propositions that can form a single theory about the way culture relates to leadership or influences the leadership process.</a:t>
            </a:r>
          </a:p>
          <a:p>
            <a:pPr marL="274320" indent="-274320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 2" panose="05020102010507070707" pitchFamily="18" charset="2"/>
              <a:buChar char="÷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Labels and definitions of cultural dimensions and leadership behaviors are somewhat vague, difficult at times to interpret or to fully comprehend the findings about culture and leadership.</a:t>
            </a:r>
          </a:p>
          <a:p>
            <a:pPr marL="274320" indent="-274320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 2" panose="05020102010507070707" pitchFamily="18" charset="2"/>
              <a:buChar char="÷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Subsequent research has found that GLOBE cultural dimensions are often contradictory and don’t measure the same qualities when used in quantitative studies.</a:t>
            </a:r>
          </a:p>
          <a:p>
            <a:pPr marL="274320" indent="-274320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 2" panose="05020102010507070707" pitchFamily="18" charset="2"/>
              <a:buChar char="÷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study focuses on what people perceive to be leadership and ignores a large body of research that frames leadership in terms of what leaders do (e.g., transformational leadership, path–goal theory, skills approach).</a:t>
            </a:r>
          </a:p>
          <a:p>
            <a:pPr eaLnBrk="1" hangingPunct="1">
              <a:lnSpc>
                <a:spcPct val="90000"/>
              </a:lnSpc>
              <a:spcBef>
                <a:spcPct val="60000"/>
              </a:spcBef>
              <a:buFont typeface="Wingdings" pitchFamily="2" charset="2"/>
              <a:buNone/>
            </a:pP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A2DC76-3325-4521-84C1-A9BFC4152F7F}" type="slidenum">
              <a:rPr lang="en-US" smtClean="0"/>
              <a:t>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/>
              <a:t>Northouse, Leadership 8e. ©  SAGE Publications, 2019.</a:t>
            </a:r>
            <a:endParaRPr lang="en-US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sz="3200" b="1" dirty="0"/>
              <a:t>Criticisms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7924800" cy="4724400"/>
          </a:xfrm>
        </p:spPr>
        <p:txBody>
          <a:bodyPr/>
          <a:lstStyle/>
          <a:p>
            <a:pPr marL="274320" indent="-274320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 2" panose="05020102010507070707" pitchFamily="18" charset="2"/>
              <a:buChar char="÷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Researchers in the GLOBE study measured leadership with subscales that represented a very broad range of behaviors and as a result compromised the precision and validity of the leadership measures.</a:t>
            </a:r>
          </a:p>
          <a:p>
            <a:pPr marL="274320" indent="-274320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 2" panose="05020102010507070707" pitchFamily="18" charset="2"/>
              <a:buChar char="÷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GLOBE studies tend to isolate a set of attributes that are characteristic of effective leaders without considering the influence of the situational effects.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A2DC76-3325-4521-84C1-A9BFC4152F7F}" type="slidenum">
              <a:rPr lang="en-US" smtClean="0"/>
              <a:t>27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/>
              <a:t>Northouse, Leadership 8e. ©  SAGE Publications, 2019.</a:t>
            </a:r>
            <a:endParaRPr lang="en-US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sz="3200" b="1" dirty="0"/>
              <a:t>Application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74320" indent="-274320" eaLnBrk="1" hangingPunct="1"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Font typeface="Wingdings 2" panose="05020102010507070707" pitchFamily="18" charset="2"/>
              <a:buChar char="÷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findings about culture can help leaders understand their own cultural biases and preferences.</a:t>
            </a:r>
          </a:p>
          <a:p>
            <a:pPr marL="274320" indent="-274320" eaLnBrk="1" hangingPunct="1"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Font typeface="Wingdings 2" panose="05020102010507070707" pitchFamily="18" charset="2"/>
              <a:buChar char="÷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Different cultures have different ideas about what they want from their leaders, and these findings help our leaders adapt their styles to be more effective in different cultural settings.</a:t>
            </a:r>
          </a:p>
          <a:p>
            <a:pPr marL="274320" indent="-274320" eaLnBrk="1" hangingPunct="1"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Font typeface="Wingdings 2" panose="05020102010507070707" pitchFamily="18" charset="2"/>
              <a:buChar char="÷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findings can help global leaders communicate more effectively across cultural and geographic boundaries.</a:t>
            </a:r>
          </a:p>
          <a:p>
            <a:pPr marL="274320" indent="-274320" eaLnBrk="1" hangingPunct="1"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Font typeface="Wingdings 2" panose="05020102010507070707" pitchFamily="18" charset="2"/>
              <a:buChar char="÷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Information on culture and leadership can be used to build culturally sensitive websites, design new employee orientation programs, conduct programs in relocation training, and improve global team effectiveness.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A2DC76-3325-4521-84C1-A9BFC4152F7F}" type="slidenum">
              <a:rPr lang="en-US" smtClean="0"/>
              <a:t>28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/>
              <a:t>Northouse, Leadership 8e. ©  SAGE Publications, 2019.</a:t>
            </a:r>
            <a:endParaRPr lang="en-U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400" b="1" dirty="0"/>
              <a:t>Overview</a:t>
            </a:r>
            <a:endParaRPr lang="en-US" sz="4800" b="1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74320" indent="-274320" algn="l" eaLnBrk="1" hangingPunct="1">
              <a:buClr>
                <a:srgbClr val="0070C0"/>
              </a:buClr>
              <a:buFont typeface="Wingdings 2" pitchFamily="18" charset="2"/>
              <a:buChar char="÷"/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Culture and Leadership Description</a:t>
            </a:r>
          </a:p>
          <a:p>
            <a:pPr marL="274320" indent="-274320" algn="l" eaLnBrk="1" hangingPunct="1">
              <a:buClr>
                <a:srgbClr val="0070C0"/>
              </a:buClr>
              <a:buFont typeface="Wingdings 2" pitchFamily="18" charset="2"/>
              <a:buChar char="÷"/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Culture Defined</a:t>
            </a:r>
          </a:p>
          <a:p>
            <a:pPr marL="274320" indent="-274320" algn="l" eaLnBrk="1" hangingPunct="1">
              <a:buClr>
                <a:srgbClr val="0070C0"/>
              </a:buClr>
              <a:buFont typeface="Wingdings 2" pitchFamily="18" charset="2"/>
              <a:buChar char="÷"/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Concepts</a:t>
            </a:r>
          </a:p>
          <a:p>
            <a:pPr marL="274320" indent="-274320" algn="l" eaLnBrk="1" hangingPunct="1">
              <a:buClr>
                <a:srgbClr val="0070C0"/>
              </a:buClr>
              <a:buFont typeface="Wingdings 2" pitchFamily="18" charset="2"/>
              <a:buChar char="÷"/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Dimensions of Culture </a:t>
            </a:r>
          </a:p>
          <a:p>
            <a:pPr marL="274320" indent="-274320" algn="l" eaLnBrk="1" hangingPunct="1">
              <a:buClr>
                <a:srgbClr val="0070C0"/>
              </a:buClr>
              <a:buFont typeface="Wingdings 2" pitchFamily="18" charset="2"/>
              <a:buChar char="÷"/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Clusters of World Cultures</a:t>
            </a:r>
          </a:p>
          <a:p>
            <a:pPr marL="274320" indent="-274320" algn="l" eaLnBrk="1" hangingPunct="1">
              <a:buClr>
                <a:srgbClr val="0070C0"/>
              </a:buClr>
              <a:buFont typeface="Wingdings 2" pitchFamily="18" charset="2"/>
              <a:buChar char="÷"/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Characteristics of Clusters</a:t>
            </a:r>
          </a:p>
          <a:p>
            <a:pPr marL="274320" indent="-274320" algn="l" eaLnBrk="1" hangingPunct="1">
              <a:buClr>
                <a:srgbClr val="0070C0"/>
              </a:buClr>
              <a:buFont typeface="Wingdings 2" pitchFamily="18" charset="2"/>
              <a:buChar char="÷"/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Leadership Behavior and Culture Clusters</a:t>
            </a:r>
          </a:p>
          <a:p>
            <a:pPr marL="274320" indent="-274320" algn="l" eaLnBrk="1" hangingPunct="1">
              <a:buClr>
                <a:srgbClr val="0070C0"/>
              </a:buClr>
              <a:buFont typeface="Wingdings 2" pitchFamily="18" charset="2"/>
              <a:buChar char="÷"/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Universally Desirable and Undesirable Leadership Attributes</a:t>
            </a:r>
          </a:p>
          <a:p>
            <a:pPr marL="274320" indent="-274320" algn="l" eaLnBrk="1" hangingPunct="1">
              <a:buClr>
                <a:srgbClr val="0070C0"/>
              </a:buClr>
              <a:buFont typeface="Wingdings 2" pitchFamily="18" charset="2"/>
              <a:buChar char="÷"/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Culture and Leadership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A2DC76-3325-4521-84C1-A9BFC4152F7F}" type="slidenum">
              <a:rPr lang="en-US" smtClean="0"/>
              <a:t>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/>
              <a:t>Northouse, Leadership 8e. ©  SAGE Publications, 2019.</a:t>
            </a:r>
            <a:endParaRPr lang="en-US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sz="3200" b="1" dirty="0"/>
              <a:t>Culture and Leadership Description</a:t>
            </a:r>
            <a:endParaRPr lang="en-US" sz="3200" b="1" dirty="0">
              <a:solidFill>
                <a:srgbClr val="6600CC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365760" eaLnBrk="1" hangingPunct="1">
              <a:lnSpc>
                <a:spcPct val="90000"/>
              </a:lnSpc>
              <a:buClr>
                <a:srgbClr val="0070C0"/>
              </a:buClr>
              <a:buFont typeface="Wingdings 2" panose="05020102010507070707" pitchFamily="18" charset="2"/>
              <a:buChar char="÷"/>
            </a:pPr>
            <a:r>
              <a:rPr lang="en-US" sz="2800" b="1" i="1" dirty="0">
                <a:latin typeface="+mn-lt"/>
              </a:rPr>
              <a:t>Culture and Leadership--</a:t>
            </a:r>
            <a:r>
              <a:rPr lang="en-US" sz="2800" i="1" dirty="0">
                <a:latin typeface="+mn-lt"/>
              </a:rPr>
              <a:t>focuses on a collection of related ideas rather than a single unified theory</a:t>
            </a:r>
            <a:endParaRPr lang="en-US" sz="2800" b="1" dirty="0">
              <a:latin typeface="+mn-lt"/>
            </a:endParaRPr>
          </a:p>
          <a:p>
            <a:pPr marL="365760" indent="-365760" eaLnBrk="1" hangingPunct="1">
              <a:lnSpc>
                <a:spcPct val="90000"/>
              </a:lnSpc>
              <a:buClr>
                <a:srgbClr val="0070C0"/>
              </a:buClr>
              <a:buFont typeface="Wingdings 2" panose="05020102010507070707" pitchFamily="18" charset="2"/>
              <a:buChar char="÷"/>
            </a:pPr>
            <a:endParaRPr lang="en-US" sz="900" b="1" dirty="0">
              <a:latin typeface="+mn-lt"/>
            </a:endParaRPr>
          </a:p>
          <a:p>
            <a:pPr marL="365760" indent="-365760" eaLnBrk="1" hangingPunct="1">
              <a:lnSpc>
                <a:spcPct val="90000"/>
              </a:lnSpc>
              <a:spcBef>
                <a:spcPct val="0"/>
              </a:spcBef>
              <a:buClr>
                <a:srgbClr val="0070C0"/>
              </a:buClr>
              <a:buFont typeface="Wingdings 2" panose="05020102010507070707" pitchFamily="18" charset="2"/>
              <a:buChar char="÷"/>
            </a:pPr>
            <a:r>
              <a:rPr lang="en-US" sz="2800" b="1" i="1" dirty="0">
                <a:latin typeface="+mn-lt"/>
              </a:rPr>
              <a:t>Globalization:</a:t>
            </a:r>
            <a:r>
              <a:rPr lang="en-US" sz="2800" b="1" dirty="0">
                <a:latin typeface="+mn-lt"/>
              </a:rPr>
              <a:t> 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Clr>
                <a:srgbClr val="0070C0"/>
              </a:buClr>
              <a:buFont typeface="Wingdings 2" panose="05020102010507070707" pitchFamily="18" charset="2"/>
              <a:buChar char="®"/>
            </a:pPr>
            <a:r>
              <a:rPr lang="en-US" sz="2400" dirty="0">
                <a:solidFill>
                  <a:schemeClr val="tx1"/>
                </a:solidFill>
              </a:rPr>
              <a:t>Increased after World War II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Clr>
                <a:srgbClr val="0070C0"/>
              </a:buClr>
              <a:buFont typeface="Wingdings 2" panose="05020102010507070707" pitchFamily="18" charset="2"/>
              <a:buChar char="®"/>
            </a:pPr>
            <a:r>
              <a:rPr lang="en-US" sz="2400" dirty="0">
                <a:solidFill>
                  <a:schemeClr val="tx1"/>
                </a:solidFill>
              </a:rPr>
              <a:t>Increased interdependence between nations</a:t>
            </a:r>
          </a:p>
          <a:p>
            <a:pPr lvl="2" eaLnBrk="1" hangingPunct="1">
              <a:spcBef>
                <a:spcPct val="0"/>
              </a:spcBef>
              <a:spcAft>
                <a:spcPts val="1200"/>
              </a:spcAft>
              <a:buClr>
                <a:srgbClr val="0070C0"/>
              </a:buClr>
            </a:pPr>
            <a:r>
              <a:rPr lang="en-US" sz="2000" i="1" dirty="0">
                <a:solidFill>
                  <a:schemeClr val="tx1"/>
                </a:solidFill>
              </a:rPr>
              <a:t>Economic, social, technical, political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Clr>
                <a:srgbClr val="0070C0"/>
              </a:buClr>
              <a:buFont typeface="Wingdings 2" panose="05020102010507070707" pitchFamily="18" charset="2"/>
              <a:buChar char="®"/>
            </a:pPr>
            <a:r>
              <a:rPr lang="en-US" sz="2400" dirty="0">
                <a:solidFill>
                  <a:schemeClr val="tx1"/>
                </a:solidFill>
              </a:rPr>
              <a:t>Has created</a:t>
            </a:r>
            <a:r>
              <a:rPr lang="en-US" sz="2400" i="1" dirty="0">
                <a:solidFill>
                  <a:schemeClr val="tx1"/>
                </a:solidFill>
              </a:rPr>
              <a:t> many challenges</a:t>
            </a:r>
          </a:p>
          <a:p>
            <a:pPr lvl="2" eaLnBrk="1" hangingPunct="1">
              <a:spcBef>
                <a:spcPct val="0"/>
              </a:spcBef>
              <a:spcAft>
                <a:spcPts val="1200"/>
              </a:spcAft>
              <a:buClr>
                <a:srgbClr val="0070C0"/>
              </a:buClr>
            </a:pPr>
            <a:r>
              <a:rPr lang="en-US" sz="2000" dirty="0">
                <a:solidFill>
                  <a:schemeClr val="tx1"/>
                </a:solidFill>
              </a:rPr>
              <a:t>Need to design multi-national organizations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</a:p>
          <a:p>
            <a:pPr lvl="2" eaLnBrk="1" hangingPunct="1">
              <a:spcBef>
                <a:spcPct val="0"/>
              </a:spcBef>
              <a:spcAft>
                <a:spcPts val="1200"/>
              </a:spcAft>
              <a:buClr>
                <a:srgbClr val="0070C0"/>
              </a:buClr>
            </a:pPr>
            <a:r>
              <a:rPr lang="en-US" sz="2000" dirty="0">
                <a:solidFill>
                  <a:schemeClr val="tx1"/>
                </a:solidFill>
              </a:rPr>
              <a:t>Identify and select leaders for these organizations</a:t>
            </a:r>
          </a:p>
          <a:p>
            <a:pPr lvl="2" eaLnBrk="1" hangingPunct="1">
              <a:spcBef>
                <a:spcPct val="0"/>
              </a:spcBef>
              <a:spcAft>
                <a:spcPts val="1200"/>
              </a:spcAft>
              <a:buClr>
                <a:srgbClr val="0070C0"/>
              </a:buClr>
            </a:pPr>
            <a:r>
              <a:rPr lang="en-US" sz="2000" dirty="0">
                <a:solidFill>
                  <a:schemeClr val="tx1"/>
                </a:solidFill>
              </a:rPr>
              <a:t>Manage organizations with culturally diverse employees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A2DC76-3325-4521-84C1-A9BFC4152F7F}" type="slidenum">
              <a:rPr lang="en-US" smtClean="0"/>
              <a:t>4</a:t>
            </a:fld>
            <a:endParaRPr lang="en-US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724400" y="2133600"/>
            <a:ext cx="396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/>
              <a:t>Northouse, Leadership 8e. ©  SAGE Publications, 2019.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sz="3200" b="1" dirty="0"/>
              <a:t>Culture and Leadership Description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Five cross-cultural competencies for Leaders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(Adler Bartholomew, 1992) </a:t>
            </a:r>
          </a:p>
          <a:p>
            <a:pPr marL="404813" lvl="1" indent="-317500" eaLnBrk="1" hangingPunct="1">
              <a:spcBef>
                <a:spcPts val="0"/>
              </a:spcBef>
              <a:buFontTx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business, political, and cultural environments worldwide </a:t>
            </a:r>
          </a:p>
          <a:p>
            <a:pPr marL="404813" lvl="1" indent="-317500" eaLnBrk="1" hangingPunct="1">
              <a:spcBef>
                <a:spcPts val="0"/>
              </a:spcBef>
              <a:buFontTx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the perspectives, tastes, trends, and technologies of many cultures</a:t>
            </a:r>
          </a:p>
          <a:p>
            <a:pPr marL="404813" lvl="1" indent="-317500" eaLnBrk="1" hangingPunct="1">
              <a:spcBef>
                <a:spcPts val="0"/>
              </a:spcBef>
              <a:buFontTx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able to work simultaneously with people from many cultures</a:t>
            </a:r>
          </a:p>
          <a:p>
            <a:pPr marL="404813" lvl="1" indent="-317500" eaLnBrk="1" hangingPunct="1">
              <a:spcBef>
                <a:spcPts val="0"/>
              </a:spcBef>
              <a:buFontTx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able to adapt to living and communicating in other cultures</a:t>
            </a:r>
          </a:p>
          <a:p>
            <a:pPr marL="404813" lvl="1" indent="-317500" eaLnBrk="1" hangingPunct="1">
              <a:spcBef>
                <a:spcPts val="0"/>
              </a:spcBef>
              <a:buFontTx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to learn to relate to people from other cultures from a position of equality rather than superiority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A2DC76-3325-4521-84C1-A9BFC4152F7F}" type="slidenum">
              <a:rPr lang="en-US" smtClean="0"/>
              <a:t>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/>
              <a:t>Northouse, Leadership 8e. ©  SAGE Publications, 2019.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zh-TW" sz="3200" b="1" dirty="0"/>
              <a:t>Culture Defined</a:t>
            </a:r>
          </a:p>
        </p:txBody>
      </p:sp>
      <p:sp>
        <p:nvSpPr>
          <p:cNvPr id="14339" name="Rectangle 10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spcBef>
                <a:spcPct val="0"/>
              </a:spcBef>
              <a:buClr>
                <a:srgbClr val="0070C0"/>
              </a:buClr>
              <a:buFont typeface="Wingdings 2" panose="05020102010507070707" pitchFamily="18" charset="2"/>
              <a:buChar char="÷"/>
            </a:pPr>
            <a:r>
              <a:rPr lang="en-US" altLang="zh-TW" sz="2800" b="1" dirty="0">
                <a:latin typeface="Arial" panose="020B0604020202020204" pitchFamily="34" charset="0"/>
                <a:ea typeface="PMingLiU" pitchFamily="18" charset="-120"/>
                <a:cs typeface="Arial" panose="020B0604020202020204" pitchFamily="34" charset="0"/>
              </a:rPr>
              <a:t>Culture: </a:t>
            </a:r>
          </a:p>
          <a:p>
            <a:pPr lvl="1" indent="-274320" eaLnBrk="1" hangingPunct="1">
              <a:spcBef>
                <a:spcPct val="0"/>
              </a:spcBef>
              <a:spcAft>
                <a:spcPts val="1200"/>
              </a:spcAft>
              <a:buClr>
                <a:srgbClr val="0070C0"/>
              </a:buClr>
              <a:buFont typeface="Wingdings 2" panose="05020102010507070707" pitchFamily="18" charset="2"/>
              <a:buChar char="®"/>
            </a:pPr>
            <a:r>
              <a:rPr lang="en-US" altLang="zh-TW" sz="2400" dirty="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  <a:cs typeface="Arial" panose="020B0604020202020204" pitchFamily="34" charset="0"/>
              </a:rPr>
              <a:t>learned beliefs, values, rules, norms, symbols, and traditions that are common to a group of people</a:t>
            </a:r>
          </a:p>
          <a:p>
            <a:pPr lvl="1" indent="-274320" eaLnBrk="1" hangingPunct="1">
              <a:spcBef>
                <a:spcPct val="0"/>
              </a:spcBef>
              <a:spcAft>
                <a:spcPts val="1200"/>
              </a:spcAft>
              <a:buClr>
                <a:srgbClr val="0070C0"/>
              </a:buClr>
              <a:buFont typeface="Wingdings 2" panose="05020102010507070707" pitchFamily="18" charset="2"/>
              <a:buChar char="®"/>
            </a:pPr>
            <a:r>
              <a:rPr lang="en-US" altLang="zh-TW" sz="2400" dirty="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  <a:cs typeface="Arial" panose="020B0604020202020204" pitchFamily="34" charset="0"/>
              </a:rPr>
              <a:t>shared qualities of a group that make them unique</a:t>
            </a:r>
          </a:p>
          <a:p>
            <a:pPr lvl="1" indent="-274320" eaLnBrk="1" hangingPunct="1">
              <a:spcBef>
                <a:spcPct val="0"/>
              </a:spcBef>
              <a:spcAft>
                <a:spcPts val="1200"/>
              </a:spcAft>
              <a:buClr>
                <a:srgbClr val="0070C0"/>
              </a:buClr>
              <a:buFont typeface="Wingdings 2" panose="05020102010507070707" pitchFamily="18" charset="2"/>
              <a:buChar char="®"/>
            </a:pPr>
            <a:r>
              <a:rPr lang="en-US" altLang="zh-TW" sz="2400" dirty="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  <a:cs typeface="Arial" panose="020B0604020202020204" pitchFamily="34" charset="0"/>
              </a:rPr>
              <a:t>is the way of life, customs, and scripts of a group of people </a:t>
            </a:r>
          </a:p>
          <a:p>
            <a:pPr eaLnBrk="1" hangingPunct="1">
              <a:spcBef>
                <a:spcPct val="0"/>
              </a:spcBef>
            </a:pPr>
            <a:endParaRPr lang="en-US" sz="400" b="1" i="1" dirty="0">
              <a:latin typeface="Arial" panose="020B0604020202020204" pitchFamily="34" charset="0"/>
              <a:ea typeface="PMingLiU" pitchFamily="18" charset="-120"/>
              <a:cs typeface="Arial" panose="020B0604020202020204" pitchFamily="34" charset="0"/>
            </a:endParaRPr>
          </a:p>
          <a:p>
            <a:pPr eaLnBrk="1" hangingPunct="1">
              <a:buClr>
                <a:srgbClr val="0070C0"/>
              </a:buClr>
              <a:buFont typeface="Wingdings 2" panose="05020102010507070707" pitchFamily="18" charset="2"/>
              <a:buChar char="÷"/>
            </a:pPr>
            <a:r>
              <a:rPr lang="en-US" altLang="zh-TW" sz="2800" b="1" dirty="0">
                <a:latin typeface="Arial" panose="020B0604020202020204" pitchFamily="34" charset="0"/>
                <a:ea typeface="PMingLiU" pitchFamily="18" charset="-120"/>
                <a:cs typeface="Arial" panose="020B0604020202020204" pitchFamily="34" charset="0"/>
              </a:rPr>
              <a:t>Terms related to culture: </a:t>
            </a:r>
          </a:p>
          <a:p>
            <a:pPr lvl="1" indent="-274320" eaLnBrk="1" hangingPunct="1">
              <a:buClr>
                <a:srgbClr val="0070C0"/>
              </a:buClr>
              <a:buFont typeface="Wingdings 2" panose="05020102010507070707" pitchFamily="18" charset="2"/>
              <a:buChar char="®"/>
            </a:pPr>
            <a:r>
              <a:rPr lang="en-US" altLang="zh-TW" sz="2400" b="1" dirty="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  <a:cs typeface="Arial" panose="020B0604020202020204" pitchFamily="34" charset="0"/>
              </a:rPr>
              <a:t>Multicultural</a:t>
            </a:r>
            <a:r>
              <a:rPr lang="en-US" altLang="zh-TW" sz="2400" dirty="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  <a:cs typeface="Arial" panose="020B0604020202020204" pitchFamily="34" charset="0"/>
              </a:rPr>
              <a:t>--approach or system that takes more than one culture into account </a:t>
            </a:r>
          </a:p>
          <a:p>
            <a:pPr lvl="1" indent="-274320" eaLnBrk="1" hangingPunct="1">
              <a:buClr>
                <a:srgbClr val="0070C0"/>
              </a:buClr>
              <a:buFont typeface="Wingdings 2" panose="05020102010507070707" pitchFamily="18" charset="2"/>
              <a:buChar char="®"/>
            </a:pPr>
            <a:r>
              <a:rPr lang="en-US" altLang="zh-TW" sz="2400" b="1" dirty="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  <a:cs typeface="Arial" panose="020B0604020202020204" pitchFamily="34" charset="0"/>
              </a:rPr>
              <a:t>Diversity</a:t>
            </a:r>
            <a:r>
              <a:rPr lang="en-US" altLang="zh-TW" sz="2400" dirty="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  <a:cs typeface="Arial" panose="020B0604020202020204" pitchFamily="34" charset="0"/>
              </a:rPr>
              <a:t>--existence of different cultures or ethnicities within a group or organization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A2DC76-3325-4521-84C1-A9BFC4152F7F}" type="slidenum">
              <a:rPr lang="en-US" smtClean="0"/>
              <a:t>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/>
              <a:t>Northouse, Leadership 8e. ©  SAGE Publications, 2019.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sz="3200" b="1" dirty="0"/>
              <a:t>Ethnocentrism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419600"/>
          </a:xfrm>
        </p:spPr>
        <p:txBody>
          <a:bodyPr/>
          <a:lstStyle/>
          <a:p>
            <a:pPr lvl="1" eaLnBrk="1" hangingPunct="1">
              <a:spcBef>
                <a:spcPct val="0"/>
              </a:spcBef>
              <a:spcAft>
                <a:spcPts val="1200"/>
              </a:spcAft>
              <a:buClr>
                <a:srgbClr val="0070C0"/>
              </a:buClr>
              <a:buFont typeface="Wingdings 2" panose="05020102010507070707" pitchFamily="18" charset="2"/>
              <a:buChar char="®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tendency for individuals to place their own group (ethnic, racial, or cultural) at the center of their observations of the world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Clr>
                <a:srgbClr val="0070C0"/>
              </a:buClr>
              <a:buFont typeface="Wingdings 2" panose="05020102010507070707" pitchFamily="18" charset="2"/>
              <a:buChar char="®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Perception that one’s own culture is better or more natural than other cultures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Clr>
                <a:srgbClr val="0070C0"/>
              </a:buClr>
              <a:buFont typeface="Wingdings 2" panose="05020102010507070707" pitchFamily="18" charset="2"/>
              <a:buChar char="®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universal tendency, and each of us is ethnocentric to some degree 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rgbClr val="0070C0"/>
              </a:buClr>
              <a:buFont typeface="Wingdings 2" panose="05020102010507070707" pitchFamily="18" charset="2"/>
              <a:buChar char="÷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Ethnocentrism can be a major obstacle to effective leadership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Clr>
                <a:srgbClr val="0070C0"/>
              </a:buClr>
              <a:buFont typeface="Wingdings 2" panose="05020102010507070707" pitchFamily="18" charset="2"/>
              <a:buChar char="®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Prevents people from understanding or respecting other cultures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A2DC76-3325-4521-84C1-A9BFC4152F7F}" type="slidenum">
              <a:rPr lang="en-US" smtClean="0"/>
              <a:t>7</a:t>
            </a:fld>
            <a:endParaRPr lang="en-US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724400" y="2133600"/>
            <a:ext cx="396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/>
              <a:t>Northouse, Leadership 8e. ©  SAGE Publications, 2019.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sz="3200" b="1" dirty="0"/>
              <a:t>Prejudice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indent="-274320" eaLnBrk="1" hangingPunct="1">
              <a:spcBef>
                <a:spcPct val="0"/>
              </a:spcBef>
              <a:spcAft>
                <a:spcPts val="600"/>
              </a:spcAft>
              <a:buClr>
                <a:srgbClr val="0070C0"/>
              </a:buClr>
              <a:buFont typeface="Wingdings 2" panose="05020102010507070707" pitchFamily="18" charset="2"/>
              <a:buChar char="÷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A largely fixed attitude, belief, or emotion held by an individual about another individual or group</a:t>
            </a:r>
          </a:p>
          <a:p>
            <a:pPr lvl="2" eaLnBrk="1" hangingPunct="1">
              <a:spcBef>
                <a:spcPct val="0"/>
              </a:spcBef>
              <a:spcAft>
                <a:spcPts val="600"/>
              </a:spcAft>
              <a:buClr>
                <a:srgbClr val="0070C0"/>
              </a:buClr>
              <a:buFont typeface="Wingdings 2" panose="05020102010507070707" pitchFamily="18" charset="2"/>
              <a:buChar char="®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based on faulty or unsubstantiated data</a:t>
            </a:r>
          </a:p>
          <a:p>
            <a:pPr lvl="1" indent="-274320" eaLnBrk="1" hangingPunct="1">
              <a:spcBef>
                <a:spcPct val="0"/>
              </a:spcBef>
              <a:spcAft>
                <a:spcPts val="600"/>
              </a:spcAft>
              <a:buClr>
                <a:srgbClr val="0070C0"/>
              </a:buClr>
              <a:buFont typeface="Wingdings 2" panose="05020102010507070707" pitchFamily="18" charset="2"/>
              <a:buChar char="÷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Involves inflexible generalizations that are resistant to change or evidence</a:t>
            </a:r>
          </a:p>
          <a:p>
            <a:pPr lvl="1" indent="-274320" eaLnBrk="1" hangingPunct="1">
              <a:spcBef>
                <a:spcPct val="0"/>
              </a:spcBef>
              <a:spcAft>
                <a:spcPts val="600"/>
              </a:spcAft>
              <a:buClr>
                <a:srgbClr val="0070C0"/>
              </a:buClr>
              <a:buFont typeface="Wingdings 2" panose="05020102010507070707" pitchFamily="18" charset="2"/>
              <a:buChar char="÷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Is self-oriented rather than other-oriented</a:t>
            </a:r>
          </a:p>
          <a:p>
            <a:pPr lvl="1" indent="-274320" eaLnBrk="1" hangingPunct="1">
              <a:spcBef>
                <a:spcPct val="0"/>
              </a:spcBef>
              <a:spcAft>
                <a:spcPts val="600"/>
              </a:spcAft>
              <a:buClr>
                <a:srgbClr val="0070C0"/>
              </a:buClr>
              <a:buFont typeface="Wingdings 2" panose="05020102010507070707" pitchFamily="18" charset="2"/>
              <a:buChar char="÷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Leaders face the challenge of dealing with their own prejudices and those of followers</a:t>
            </a:r>
          </a:p>
          <a:p>
            <a:pPr lvl="2" eaLnBrk="1" hangingPunct="1">
              <a:spcBef>
                <a:spcPct val="0"/>
              </a:spcBef>
              <a:spcAft>
                <a:spcPts val="600"/>
              </a:spcAft>
              <a:buClr>
                <a:srgbClr val="0070C0"/>
              </a:buClr>
              <a:buFont typeface="Wingdings 2" panose="05020102010507070707" pitchFamily="18" charset="2"/>
              <a:buChar char="®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Can be toward the leader or leader’s culture</a:t>
            </a:r>
          </a:p>
          <a:p>
            <a:pPr lvl="2" eaLnBrk="1" hangingPunct="1">
              <a:spcBef>
                <a:spcPct val="0"/>
              </a:spcBef>
              <a:spcAft>
                <a:spcPts val="600"/>
              </a:spcAft>
              <a:buClr>
                <a:srgbClr val="0070C0"/>
              </a:buClr>
              <a:buFont typeface="Wingdings 2" panose="05020102010507070707" pitchFamily="18" charset="2"/>
              <a:buChar char="®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Can face followers who represent culturally different groups, and they may have their own prejudices toward one another</a:t>
            </a:r>
          </a:p>
          <a:p>
            <a:pPr lvl="1" indent="-274320" eaLnBrk="1" hangingPunct="1">
              <a:spcBef>
                <a:spcPct val="0"/>
              </a:spcBef>
              <a:spcAft>
                <a:spcPts val="600"/>
              </a:spcAft>
              <a:buClr>
                <a:srgbClr val="0070C0"/>
              </a:buClr>
              <a:buFont typeface="Wingdings 2" panose="05020102010507070707" pitchFamily="18" charset="2"/>
              <a:buChar char="÷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A skilled leader needs to find ways to negotiate with followers from various cultural backgrounds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A2DC76-3325-4521-84C1-A9BFC4152F7F}" type="slidenum">
              <a:rPr lang="en-US" smtClean="0"/>
              <a:t>8</a:t>
            </a:fld>
            <a:endParaRPr lang="en-US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724400" y="2133600"/>
            <a:ext cx="396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/>
              <a:t>Northouse, Leadership 8e. ©  SAGE Publications, 2019.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zh-TW" sz="3200" b="1" dirty="0"/>
              <a:t>Dimensions of Culture</a:t>
            </a:r>
          </a:p>
        </p:txBody>
      </p:sp>
      <p:sp>
        <p:nvSpPr>
          <p:cNvPr id="17411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indent="-274320" eaLnBrk="1" hangingPunct="1">
              <a:lnSpc>
                <a:spcPct val="90000"/>
              </a:lnSpc>
              <a:spcAft>
                <a:spcPct val="20000"/>
              </a:spcAft>
              <a:buClr>
                <a:srgbClr val="0070C0"/>
              </a:buClr>
              <a:buFont typeface="Wingdings 2" panose="05020102010507070707" pitchFamily="18" charset="2"/>
              <a:buChar char="÷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Hall (1976) reported that a primary characteristic of cultures is degree of focus--on the individual (individualistic) or on the group (collectivistic)</a:t>
            </a:r>
          </a:p>
          <a:p>
            <a:pPr lvl="1" indent="-274320" eaLnBrk="1" hangingPunct="1">
              <a:lnSpc>
                <a:spcPct val="90000"/>
              </a:lnSpc>
              <a:spcAft>
                <a:spcPct val="20000"/>
              </a:spcAft>
              <a:buClr>
                <a:srgbClr val="0070C0"/>
              </a:buClr>
              <a:buFont typeface="Wingdings 2" panose="05020102010507070707" pitchFamily="18" charset="2"/>
              <a:buChar char="÷"/>
            </a:pP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Trompenaars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(1994) classified an organization’s culture into two dimensions: </a:t>
            </a:r>
          </a:p>
          <a:p>
            <a:pPr lvl="2" indent="-274320" eaLnBrk="1" hangingPunct="1">
              <a:lnSpc>
                <a:spcPct val="90000"/>
              </a:lnSpc>
              <a:spcAft>
                <a:spcPct val="20000"/>
              </a:spcAft>
              <a:buClr>
                <a:srgbClr val="0070C0"/>
              </a:buClr>
              <a:buFont typeface="Wingdings 2" panose="05020102010507070707" pitchFamily="18" charset="2"/>
              <a:buChar char="®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Egalitarian-hierarchical--degree to which cultures exhibit shared power versus hierarchical power</a:t>
            </a:r>
          </a:p>
          <a:p>
            <a:pPr lvl="2" indent="-274320" eaLnBrk="1" hangingPunct="1">
              <a:lnSpc>
                <a:spcPct val="90000"/>
              </a:lnSpc>
              <a:spcAft>
                <a:spcPct val="20000"/>
              </a:spcAft>
              <a:buClr>
                <a:srgbClr val="0070C0"/>
              </a:buClr>
              <a:buFont typeface="Wingdings 2" panose="05020102010507070707" pitchFamily="18" charset="2"/>
              <a:buChar char="®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Person-task orientation--extent to which cultures emphasize human interaction versus focusing on tasks</a:t>
            </a:r>
          </a:p>
          <a:p>
            <a:pPr lvl="1" indent="-274320" eaLnBrk="1" hangingPunct="1">
              <a:lnSpc>
                <a:spcPct val="90000"/>
              </a:lnSpc>
              <a:spcAft>
                <a:spcPct val="20000"/>
              </a:spcAft>
              <a:buClr>
                <a:srgbClr val="0070C0"/>
              </a:buClr>
              <a:buFont typeface="Wingdings 2" panose="05020102010507070707" pitchFamily="18" charset="2"/>
              <a:buChar char="÷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Hofstede (1980, 2001) benchmark research identified five major dimensions on which cultures differ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A2DC76-3325-4521-84C1-A9BFC4152F7F}" type="slidenum">
              <a:rPr lang="en-US" smtClean="0"/>
              <a:t>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/>
              <a:t>Northouse, Leadership 8e. ©  SAGE Publications, 2019.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orthouse_ Leadership_8e_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rthouse_ Leadership_8e_Theme" id="{FCF8E346-BAF1-47A5-9964-92934A4DD740}" vid="{D355FC92-248C-4140-ADBA-6D4DE3C402E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7730</TotalTime>
  <Words>2033</Words>
  <Application>Microsoft Office PowerPoint</Application>
  <PresentationFormat>On-screen Show (4:3)</PresentationFormat>
  <Paragraphs>234</Paragraphs>
  <Slides>28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微軟正黑體</vt:lpstr>
      <vt:lpstr>PMingLiU</vt:lpstr>
      <vt:lpstr>Arial</vt:lpstr>
      <vt:lpstr>Calibri</vt:lpstr>
      <vt:lpstr>Times New Roman</vt:lpstr>
      <vt:lpstr>Wingdings</vt:lpstr>
      <vt:lpstr>Wingdings 2</vt:lpstr>
      <vt:lpstr>Northouse_ Leadership_8e_Theme</vt:lpstr>
      <vt:lpstr>PowerPoint Presentation</vt:lpstr>
      <vt:lpstr>Culture and Leadership</vt:lpstr>
      <vt:lpstr>Overview</vt:lpstr>
      <vt:lpstr>Culture and Leadership Description</vt:lpstr>
      <vt:lpstr>Culture and Leadership Description</vt:lpstr>
      <vt:lpstr>Culture Defined</vt:lpstr>
      <vt:lpstr>Ethnocentrism</vt:lpstr>
      <vt:lpstr>Prejudice</vt:lpstr>
      <vt:lpstr>Dimensions of Culture</vt:lpstr>
      <vt:lpstr>Dimensions of Culture</vt:lpstr>
      <vt:lpstr>Nine Cultural Dimensions</vt:lpstr>
      <vt:lpstr>Nine Cultural Dimensions</vt:lpstr>
      <vt:lpstr>Nine Cultural Dimensions</vt:lpstr>
      <vt:lpstr>Nine Cultural Dimensions</vt:lpstr>
      <vt:lpstr>Nine Cultural Dimensions</vt:lpstr>
      <vt:lpstr>Clusters of World Cultures</vt:lpstr>
      <vt:lpstr>Characteristics of Clusters</vt:lpstr>
      <vt:lpstr>Characteristics of Clusters</vt:lpstr>
      <vt:lpstr>Characteristics of Clusters</vt:lpstr>
      <vt:lpstr>Leadership Behavior and Culture Clusters</vt:lpstr>
      <vt:lpstr>Leadership Behavior and Culture Clusters</vt:lpstr>
      <vt:lpstr>Desirable Leadership Attributes</vt:lpstr>
      <vt:lpstr>Undesirable Leadership Attributes</vt:lpstr>
      <vt:lpstr>Culture and Leadership</vt:lpstr>
      <vt:lpstr>Strengths</vt:lpstr>
      <vt:lpstr>Criticisms</vt:lpstr>
      <vt:lpstr>Criticisms</vt:lpstr>
      <vt:lpstr>Application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Virginia Gregory</dc:creator>
  <cp:lastModifiedBy>Editor</cp:lastModifiedBy>
  <cp:revision>412</cp:revision>
  <dcterms:created xsi:type="dcterms:W3CDTF">2000-11-13T21:29:08Z</dcterms:created>
  <dcterms:modified xsi:type="dcterms:W3CDTF">2018-02-13T20:44:21Z</dcterms:modified>
</cp:coreProperties>
</file>