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1BF05C-5792-7539-79F6-3AF8C5766856}" v="2" dt="2022-05-11T17:27:01.9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4" d="100"/>
          <a:sy n="24" d="100"/>
        </p:scale>
        <p:origin x="1334" y="1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Mitchell" userId="S::ntygmitc@ubalt.edu::68ba5a57-29d3-436d-887d-b51af942df2d" providerId="AD" clId="Web-{441BF05C-5792-7539-79F6-3AF8C5766856}"/>
    <pc:docChg chg="modSld">
      <pc:chgData name="Thomas Mitchell" userId="S::ntygmitc@ubalt.edu::68ba5a57-29d3-436d-887d-b51af942df2d" providerId="AD" clId="Web-{441BF05C-5792-7539-79F6-3AF8C5766856}" dt="2022-05-11T17:27:01.933" v="1" actId="20577"/>
      <pc:docMkLst>
        <pc:docMk/>
      </pc:docMkLst>
      <pc:sldChg chg="modSp">
        <pc:chgData name="Thomas Mitchell" userId="S::ntygmitc@ubalt.edu::68ba5a57-29d3-436d-887d-b51af942df2d" providerId="AD" clId="Web-{441BF05C-5792-7539-79F6-3AF8C5766856}" dt="2022-05-11T17:27:01.933" v="1" actId="20577"/>
        <pc:sldMkLst>
          <pc:docMk/>
          <pc:sldMk cId="0" sldId="257"/>
        </pc:sldMkLst>
        <pc:spChg chg="mod">
          <ac:chgData name="Thomas Mitchell" userId="S::ntygmitc@ubalt.edu::68ba5a57-29d3-436d-887d-b51af942df2d" providerId="AD" clId="Web-{441BF05C-5792-7539-79F6-3AF8C5766856}" dt="2022-05-11T17:27:01.933" v="1" actId="20577"/>
          <ac:spMkLst>
            <pc:docMk/>
            <pc:sldMk cId="0" sldId="25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2E35D496-7174-4275-9360-818AB1234C1E}" type="datetimeFigureOut">
              <a:rPr lang="en-US" smtClean="0"/>
              <a:pPr/>
              <a:t>5/11/2022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C840556-3056-46DE-A1B4-997DBF1BA1C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35D496-7174-4275-9360-818AB1234C1E}" type="datetimeFigureOut">
              <a:rPr lang="en-US" smtClean="0"/>
              <a:pPr/>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40556-3056-46DE-A1B4-997DBF1BA1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35D496-7174-4275-9360-818AB1234C1E}" type="datetimeFigureOut">
              <a:rPr lang="en-US" smtClean="0"/>
              <a:pPr/>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40556-3056-46DE-A1B4-997DBF1BA1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2E35D496-7174-4275-9360-818AB1234C1E}" type="datetimeFigureOut">
              <a:rPr lang="en-US" smtClean="0"/>
              <a:pPr/>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40556-3056-46DE-A1B4-997DBF1BA1C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E35D496-7174-4275-9360-818AB1234C1E}" type="datetimeFigureOut">
              <a:rPr lang="en-US" smtClean="0"/>
              <a:pPr/>
              <a:t>5/11/2022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C840556-3056-46DE-A1B4-997DBF1BA1C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2E35D496-7174-4275-9360-818AB1234C1E}" type="datetimeFigureOut">
              <a:rPr lang="en-US" smtClean="0"/>
              <a:pPr/>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40556-3056-46DE-A1B4-997DBF1BA1C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2E35D496-7174-4275-9360-818AB1234C1E}" type="datetimeFigureOut">
              <a:rPr lang="en-US" smtClean="0"/>
              <a:pPr/>
              <a:t>5/11/2022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840556-3056-46DE-A1B4-997DBF1BA1C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E35D496-7174-4275-9360-818AB1234C1E}" type="datetimeFigureOut">
              <a:rPr lang="en-US" smtClean="0"/>
              <a:pPr/>
              <a:t>5/11/2022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840556-3056-46DE-A1B4-997DBF1BA1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5D496-7174-4275-9360-818AB1234C1E}" type="datetimeFigureOut">
              <a:rPr lang="en-US" smtClean="0"/>
              <a:pPr/>
              <a:t>5/11/2022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840556-3056-46DE-A1B4-997DBF1BA1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E35D496-7174-4275-9360-818AB1234C1E}" type="datetimeFigureOut">
              <a:rPr lang="en-US" smtClean="0"/>
              <a:pPr/>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40556-3056-46DE-A1B4-997DBF1BA1C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E35D496-7174-4275-9360-818AB1234C1E}" type="datetimeFigureOut">
              <a:rPr lang="en-US" smtClean="0"/>
              <a:pPr/>
              <a:t>5/11/2022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C840556-3056-46DE-A1B4-997DBF1BA1C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E35D496-7174-4275-9360-818AB1234C1E}" type="datetimeFigureOut">
              <a:rPr lang="en-US" smtClean="0"/>
              <a:pPr/>
              <a:t>5/11/2022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40556-3056-46DE-A1B4-997DBF1BA1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Neil H. Schwartz, Ph.D.</a:t>
            </a:r>
          </a:p>
          <a:p>
            <a:r>
              <a:rPr lang="en-US" dirty="0"/>
              <a:t>Psych 560</a:t>
            </a:r>
          </a:p>
        </p:txBody>
      </p:sp>
      <p:sp>
        <p:nvSpPr>
          <p:cNvPr id="2" name="Title 1"/>
          <p:cNvSpPr>
            <a:spLocks noGrp="1"/>
          </p:cNvSpPr>
          <p:nvPr>
            <p:ph type="ctrTitle"/>
          </p:nvPr>
        </p:nvSpPr>
        <p:spPr/>
        <p:txBody>
          <a:bodyPr/>
          <a:lstStyle/>
          <a:p>
            <a:r>
              <a:rPr lang="en-US" dirty="0"/>
              <a:t>Personnel Selection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Understanding Hits and Misses in terms of </a:t>
            </a:r>
            <a:r>
              <a:rPr lang="en-US" dirty="0">
                <a:solidFill>
                  <a:schemeClr val="tx2">
                    <a:lumMod val="60000"/>
                    <a:lumOff val="40000"/>
                  </a:schemeClr>
                </a:solidFill>
              </a:rPr>
              <a:t>ACCURACY</a:t>
            </a:r>
            <a:r>
              <a:rPr lang="en-US" dirty="0"/>
              <a:t> and </a:t>
            </a:r>
            <a:r>
              <a:rPr lang="en-US" dirty="0">
                <a:solidFill>
                  <a:schemeClr val="tx2">
                    <a:lumMod val="60000"/>
                    <a:lumOff val="40000"/>
                  </a:schemeClr>
                </a:solidFill>
              </a:rPr>
              <a:t>DETECTION</a:t>
            </a:r>
            <a:endParaRPr lang="en-US" dirty="0"/>
          </a:p>
        </p:txBody>
      </p:sp>
      <p:graphicFrame>
        <p:nvGraphicFramePr>
          <p:cNvPr id="4" name="Content Placeholder 3"/>
          <p:cNvGraphicFramePr>
            <a:graphicFrameLocks noGrp="1"/>
          </p:cNvGraphicFramePr>
          <p:nvPr>
            <p:ph sz="quarter" idx="1"/>
          </p:nvPr>
        </p:nvGraphicFramePr>
        <p:xfrm>
          <a:off x="228600" y="1447800"/>
          <a:ext cx="5867400" cy="1854200"/>
        </p:xfrm>
        <a:graphic>
          <a:graphicData uri="http://schemas.openxmlformats.org/drawingml/2006/table">
            <a:tbl>
              <a:tblPr firstRow="1" bandRow="1">
                <a:tableStyleId>{37CE84F3-28C3-443E-9E96-99CF82512B78}</a:tableStyleId>
              </a:tblPr>
              <a:tblGrid>
                <a:gridCol w="1173480">
                  <a:extLst>
                    <a:ext uri="{9D8B030D-6E8A-4147-A177-3AD203B41FA5}">
                      <a16:colId xmlns:a16="http://schemas.microsoft.com/office/drawing/2014/main" val="20000"/>
                    </a:ext>
                  </a:extLst>
                </a:gridCol>
                <a:gridCol w="1173480">
                  <a:extLst>
                    <a:ext uri="{9D8B030D-6E8A-4147-A177-3AD203B41FA5}">
                      <a16:colId xmlns:a16="http://schemas.microsoft.com/office/drawing/2014/main" val="20001"/>
                    </a:ext>
                  </a:extLst>
                </a:gridCol>
                <a:gridCol w="1173480">
                  <a:extLst>
                    <a:ext uri="{9D8B030D-6E8A-4147-A177-3AD203B41FA5}">
                      <a16:colId xmlns:a16="http://schemas.microsoft.com/office/drawing/2014/main" val="20002"/>
                    </a:ext>
                  </a:extLst>
                </a:gridCol>
                <a:gridCol w="1173480">
                  <a:extLst>
                    <a:ext uri="{9D8B030D-6E8A-4147-A177-3AD203B41FA5}">
                      <a16:colId xmlns:a16="http://schemas.microsoft.com/office/drawing/2014/main" val="20003"/>
                    </a:ext>
                  </a:extLst>
                </a:gridCol>
                <a:gridCol w="1173480">
                  <a:extLst>
                    <a:ext uri="{9D8B030D-6E8A-4147-A177-3AD203B41FA5}">
                      <a16:colId xmlns:a16="http://schemas.microsoft.com/office/drawing/2014/main" val="20004"/>
                    </a:ext>
                  </a:extLst>
                </a:gridCol>
              </a:tblGrid>
              <a:tr h="370840">
                <a:tc gridSpan="3">
                  <a:txBody>
                    <a:bodyPr/>
                    <a:lstStyle/>
                    <a:p>
                      <a:pPr algn="l"/>
                      <a:r>
                        <a:rPr lang="en-US" sz="1400" b="0" dirty="0">
                          <a:solidFill>
                            <a:schemeClr val="bg1">
                              <a:lumMod val="75000"/>
                            </a:schemeClr>
                          </a:solidFill>
                        </a:rPr>
                        <a:t>Example:</a:t>
                      </a:r>
                      <a:r>
                        <a:rPr lang="en-US" sz="1400" b="0" baseline="0" dirty="0">
                          <a:solidFill>
                            <a:schemeClr val="bg1">
                              <a:lumMod val="75000"/>
                            </a:schemeClr>
                          </a:solidFill>
                        </a:rPr>
                        <a:t>   83% accuracy;   80% detection</a:t>
                      </a:r>
                      <a:endParaRPr lang="en-US" sz="1400" b="0" dirty="0">
                        <a:solidFill>
                          <a:schemeClr val="bg1">
                            <a:lumMod val="75000"/>
                          </a:schemeClr>
                        </a:solidFill>
                      </a:endParaRPr>
                    </a:p>
                  </a:txBody>
                  <a:tcPr>
                    <a:solidFill>
                      <a:schemeClr val="tx1"/>
                    </a:solidFill>
                  </a:tcPr>
                </a:tc>
                <a:tc hMerge="1">
                  <a:txBody>
                    <a:bodyPr/>
                    <a:lstStyle/>
                    <a:p>
                      <a:pPr algn="ctr"/>
                      <a:endParaRPr lang="en-US" sz="1400" dirty="0"/>
                    </a:p>
                  </a:txBody>
                  <a:tcPr>
                    <a:solidFill>
                      <a:schemeClr val="tx1"/>
                    </a:solidFill>
                  </a:tcPr>
                </a:tc>
                <a:tc hMerge="1">
                  <a:txBody>
                    <a:bodyPr/>
                    <a:lstStyle/>
                    <a:p>
                      <a:pPr algn="ctr"/>
                      <a:endParaRPr lang="en-US" sz="1400" dirty="0"/>
                    </a:p>
                  </a:txBody>
                  <a:tcPr>
                    <a:solidFill>
                      <a:schemeClr val="tx1"/>
                    </a:solidFill>
                  </a:tcPr>
                </a:tc>
                <a:tc>
                  <a:txBody>
                    <a:bodyPr/>
                    <a:lstStyle/>
                    <a:p>
                      <a:pPr algn="ctr"/>
                      <a:r>
                        <a:rPr lang="en-US" sz="1400" dirty="0"/>
                        <a:t>Test Result</a:t>
                      </a:r>
                    </a:p>
                  </a:txBody>
                  <a:tcPr>
                    <a:solidFill>
                      <a:schemeClr val="tx1"/>
                    </a:solidFill>
                  </a:tcPr>
                </a:tc>
                <a:tc>
                  <a:txBody>
                    <a:bodyPr/>
                    <a:lstStyle/>
                    <a:p>
                      <a:pPr algn="ctr"/>
                      <a:endParaRPr lang="en-US" sz="1400" dirty="0"/>
                    </a:p>
                  </a:txBody>
                  <a:tcPr>
                    <a:solidFill>
                      <a:schemeClr val="tx1"/>
                    </a:solidFill>
                  </a:tcPr>
                </a:tc>
                <a:extLst>
                  <a:ext uri="{0D108BD9-81ED-4DB2-BD59-A6C34878D82A}">
                    <a16:rowId xmlns:a16="http://schemas.microsoft.com/office/drawing/2014/main" val="10000"/>
                  </a:ext>
                </a:extLst>
              </a:tr>
              <a:tr h="370840">
                <a:tc>
                  <a:txBody>
                    <a:bodyPr/>
                    <a:lstStyle/>
                    <a:p>
                      <a:pPr algn="ctr"/>
                      <a:endParaRPr lang="en-US" sz="1400" dirty="0"/>
                    </a:p>
                  </a:txBody>
                  <a:tcPr>
                    <a:solidFill>
                      <a:schemeClr val="tx1"/>
                    </a:solidFill>
                  </a:tcPr>
                </a:tc>
                <a:tc>
                  <a:txBody>
                    <a:bodyPr/>
                    <a:lstStyle/>
                    <a:p>
                      <a:pPr algn="ctr"/>
                      <a:endParaRPr lang="en-US" sz="1400" dirty="0"/>
                    </a:p>
                  </a:txBody>
                  <a:tcPr>
                    <a:solidFill>
                      <a:schemeClr val="tx1"/>
                    </a:solidFill>
                  </a:tcPr>
                </a:tc>
                <a:tc>
                  <a:txBody>
                    <a:bodyPr/>
                    <a:lstStyle/>
                    <a:p>
                      <a:pPr algn="ctr"/>
                      <a:r>
                        <a:rPr lang="en-US" sz="1400" dirty="0">
                          <a:solidFill>
                            <a:schemeClr val="accent5">
                              <a:lumMod val="60000"/>
                              <a:lumOff val="40000"/>
                            </a:schemeClr>
                          </a:solidFill>
                        </a:rPr>
                        <a:t>Brain Damage</a:t>
                      </a:r>
                    </a:p>
                  </a:txBody>
                  <a:tcPr>
                    <a:solidFill>
                      <a:schemeClr val="tx1"/>
                    </a:solidFill>
                  </a:tcPr>
                </a:tc>
                <a:tc>
                  <a:txBody>
                    <a:bodyPr/>
                    <a:lstStyle/>
                    <a:p>
                      <a:pPr algn="ctr"/>
                      <a:r>
                        <a:rPr lang="en-US" sz="1400" dirty="0">
                          <a:solidFill>
                            <a:schemeClr val="accent5">
                              <a:lumMod val="60000"/>
                              <a:lumOff val="40000"/>
                            </a:schemeClr>
                          </a:solidFill>
                        </a:rPr>
                        <a:t>Normal</a:t>
                      </a:r>
                    </a:p>
                  </a:txBody>
                  <a:tcPr>
                    <a:solidFill>
                      <a:schemeClr val="tx1"/>
                    </a:solidFill>
                  </a:tcPr>
                </a:tc>
                <a:tc>
                  <a:txBody>
                    <a:bodyPr/>
                    <a:lstStyle/>
                    <a:p>
                      <a:pPr algn="ctr"/>
                      <a:r>
                        <a:rPr lang="en-US" sz="1400" dirty="0"/>
                        <a:t>Total</a:t>
                      </a:r>
                    </a:p>
                  </a:txBody>
                  <a:tcPr>
                    <a:solidFill>
                      <a:schemeClr val="tx1"/>
                    </a:solidFill>
                  </a:tcPr>
                </a:tc>
                <a:extLst>
                  <a:ext uri="{0D108BD9-81ED-4DB2-BD59-A6C34878D82A}">
                    <a16:rowId xmlns:a16="http://schemas.microsoft.com/office/drawing/2014/main" val="10001"/>
                  </a:ext>
                </a:extLst>
              </a:tr>
              <a:tr h="370840">
                <a:tc>
                  <a:txBody>
                    <a:bodyPr/>
                    <a:lstStyle/>
                    <a:p>
                      <a:pPr algn="ctr"/>
                      <a:endParaRPr lang="en-US" sz="1400" dirty="0"/>
                    </a:p>
                  </a:txBody>
                  <a:tcPr>
                    <a:solidFill>
                      <a:schemeClr val="tx1"/>
                    </a:solidFill>
                  </a:tcPr>
                </a:tc>
                <a:tc>
                  <a:txBody>
                    <a:bodyPr/>
                    <a:lstStyle/>
                    <a:p>
                      <a:pPr algn="ctr"/>
                      <a:r>
                        <a:rPr lang="en-US" sz="1400" dirty="0">
                          <a:solidFill>
                            <a:srgbClr val="FFFF00"/>
                          </a:solidFill>
                        </a:rPr>
                        <a:t>Brain Damage</a:t>
                      </a:r>
                    </a:p>
                  </a:txBody>
                  <a:tcPr>
                    <a:solidFill>
                      <a:schemeClr val="tx1"/>
                    </a:solidFill>
                  </a:tcPr>
                </a:tc>
                <a:tc>
                  <a:txBody>
                    <a:bodyPr/>
                    <a:lstStyle/>
                    <a:p>
                      <a:pPr algn="ctr"/>
                      <a:r>
                        <a:rPr lang="en-US" sz="1800" dirty="0">
                          <a:solidFill>
                            <a:schemeClr val="bg1"/>
                          </a:solidFill>
                        </a:rPr>
                        <a:t>8 (A)</a:t>
                      </a:r>
                    </a:p>
                  </a:txBody>
                  <a:tcPr>
                    <a:solidFill>
                      <a:schemeClr val="tx1"/>
                    </a:solidFill>
                  </a:tcPr>
                </a:tc>
                <a:tc>
                  <a:txBody>
                    <a:bodyPr/>
                    <a:lstStyle/>
                    <a:p>
                      <a:pPr algn="ctr"/>
                      <a:r>
                        <a:rPr lang="en-US" sz="1800" dirty="0">
                          <a:solidFill>
                            <a:schemeClr val="bg1"/>
                          </a:solidFill>
                        </a:rPr>
                        <a:t>2 (B)</a:t>
                      </a:r>
                    </a:p>
                  </a:txBody>
                  <a:tcPr>
                    <a:solidFill>
                      <a:schemeClr val="tx1"/>
                    </a:solidFill>
                  </a:tcPr>
                </a:tc>
                <a:tc>
                  <a:txBody>
                    <a:bodyPr/>
                    <a:lstStyle/>
                    <a:p>
                      <a:pPr algn="ctr"/>
                      <a:r>
                        <a:rPr lang="en-US" sz="1800" dirty="0">
                          <a:solidFill>
                            <a:srgbClr val="FFFF00"/>
                          </a:solidFill>
                        </a:rPr>
                        <a:t>10</a:t>
                      </a:r>
                      <a:r>
                        <a:rPr lang="en-US" sz="1400" dirty="0"/>
                        <a:t> (A+B)</a:t>
                      </a:r>
                    </a:p>
                  </a:txBody>
                  <a:tcPr>
                    <a:solidFill>
                      <a:schemeClr val="tx1"/>
                    </a:solidFill>
                  </a:tcPr>
                </a:tc>
                <a:extLst>
                  <a:ext uri="{0D108BD9-81ED-4DB2-BD59-A6C34878D82A}">
                    <a16:rowId xmlns:a16="http://schemas.microsoft.com/office/drawing/2014/main" val="10002"/>
                  </a:ext>
                </a:extLst>
              </a:tr>
              <a:tr h="370840">
                <a:tc>
                  <a:txBody>
                    <a:bodyPr/>
                    <a:lstStyle/>
                    <a:p>
                      <a:pPr algn="ctr"/>
                      <a:r>
                        <a:rPr lang="en-US" sz="1400" b="1" dirty="0"/>
                        <a:t>Actual</a:t>
                      </a:r>
                    </a:p>
                  </a:txBody>
                  <a:tcPr>
                    <a:solidFill>
                      <a:schemeClr val="tx1"/>
                    </a:solidFill>
                  </a:tcPr>
                </a:tc>
                <a:tc>
                  <a:txBody>
                    <a:bodyPr/>
                    <a:lstStyle/>
                    <a:p>
                      <a:pPr algn="ctr"/>
                      <a:r>
                        <a:rPr lang="en-US" sz="1400" dirty="0">
                          <a:solidFill>
                            <a:srgbClr val="FFFF00"/>
                          </a:solidFill>
                        </a:rPr>
                        <a:t>Normal</a:t>
                      </a:r>
                    </a:p>
                  </a:txBody>
                  <a:tcPr>
                    <a:solidFill>
                      <a:schemeClr val="tx1"/>
                    </a:solidFill>
                  </a:tcPr>
                </a:tc>
                <a:tc>
                  <a:txBody>
                    <a:bodyPr/>
                    <a:lstStyle/>
                    <a:p>
                      <a:pPr algn="ctr"/>
                      <a:r>
                        <a:rPr lang="en-US" sz="1800" dirty="0">
                          <a:solidFill>
                            <a:schemeClr val="bg1"/>
                          </a:solidFill>
                        </a:rPr>
                        <a:t>15 (C)</a:t>
                      </a:r>
                    </a:p>
                  </a:txBody>
                  <a:tcPr>
                    <a:solidFill>
                      <a:schemeClr val="tx1"/>
                    </a:solidFill>
                  </a:tcPr>
                </a:tc>
                <a:tc>
                  <a:txBody>
                    <a:bodyPr/>
                    <a:lstStyle/>
                    <a:p>
                      <a:pPr algn="ctr"/>
                      <a:r>
                        <a:rPr lang="en-US" sz="1800" dirty="0">
                          <a:solidFill>
                            <a:schemeClr val="bg1"/>
                          </a:solidFill>
                        </a:rPr>
                        <a:t>75 (D)</a:t>
                      </a:r>
                    </a:p>
                  </a:txBody>
                  <a:tcPr>
                    <a:solidFill>
                      <a:schemeClr val="tx1"/>
                    </a:solidFill>
                  </a:tcPr>
                </a:tc>
                <a:tc>
                  <a:txBody>
                    <a:bodyPr/>
                    <a:lstStyle/>
                    <a:p>
                      <a:pPr algn="ctr"/>
                      <a:r>
                        <a:rPr lang="en-US" sz="1800" dirty="0">
                          <a:solidFill>
                            <a:srgbClr val="FFFF00"/>
                          </a:solidFill>
                        </a:rPr>
                        <a:t>90</a:t>
                      </a:r>
                      <a:r>
                        <a:rPr lang="en-US" sz="1400" dirty="0">
                          <a:solidFill>
                            <a:srgbClr val="FFFF00"/>
                          </a:solidFill>
                        </a:rPr>
                        <a:t> </a:t>
                      </a:r>
                      <a:r>
                        <a:rPr lang="en-US" sz="1400" dirty="0"/>
                        <a:t>(C+D)</a:t>
                      </a:r>
                    </a:p>
                  </a:txBody>
                  <a:tcPr>
                    <a:solidFill>
                      <a:schemeClr val="tx1"/>
                    </a:solidFill>
                  </a:tcPr>
                </a:tc>
                <a:extLst>
                  <a:ext uri="{0D108BD9-81ED-4DB2-BD59-A6C34878D82A}">
                    <a16:rowId xmlns:a16="http://schemas.microsoft.com/office/drawing/2014/main" val="10003"/>
                  </a:ext>
                </a:extLst>
              </a:tr>
              <a:tr h="370840">
                <a:tc>
                  <a:txBody>
                    <a:bodyPr/>
                    <a:lstStyle/>
                    <a:p>
                      <a:pPr algn="ctr"/>
                      <a:endParaRPr lang="en-US" sz="1400"/>
                    </a:p>
                  </a:txBody>
                  <a:tcPr>
                    <a:solidFill>
                      <a:schemeClr val="tx1"/>
                    </a:solidFill>
                  </a:tcPr>
                </a:tc>
                <a:tc>
                  <a:txBody>
                    <a:bodyPr/>
                    <a:lstStyle/>
                    <a:p>
                      <a:pPr algn="ctr"/>
                      <a:r>
                        <a:rPr lang="en-US" sz="1400" dirty="0"/>
                        <a:t>Total</a:t>
                      </a:r>
                    </a:p>
                  </a:txBody>
                  <a:tcPr>
                    <a:solidFill>
                      <a:schemeClr val="tx1"/>
                    </a:solidFill>
                  </a:tcPr>
                </a:tc>
                <a:tc>
                  <a:txBody>
                    <a:bodyPr/>
                    <a:lstStyle/>
                    <a:p>
                      <a:pPr algn="ctr"/>
                      <a:r>
                        <a:rPr lang="en-US" sz="1800" dirty="0">
                          <a:solidFill>
                            <a:schemeClr val="accent5">
                              <a:lumMod val="60000"/>
                              <a:lumOff val="40000"/>
                            </a:schemeClr>
                          </a:solidFill>
                        </a:rPr>
                        <a:t>23</a:t>
                      </a:r>
                    </a:p>
                  </a:txBody>
                  <a:tcPr>
                    <a:solidFill>
                      <a:schemeClr val="tx1"/>
                    </a:solidFill>
                  </a:tcPr>
                </a:tc>
                <a:tc>
                  <a:txBody>
                    <a:bodyPr/>
                    <a:lstStyle/>
                    <a:p>
                      <a:pPr algn="ctr"/>
                      <a:r>
                        <a:rPr lang="en-US" sz="1800" dirty="0">
                          <a:solidFill>
                            <a:schemeClr val="accent5">
                              <a:lumMod val="60000"/>
                              <a:lumOff val="40000"/>
                            </a:schemeClr>
                          </a:solidFill>
                        </a:rPr>
                        <a:t>77</a:t>
                      </a:r>
                    </a:p>
                  </a:txBody>
                  <a:tcPr>
                    <a:solidFill>
                      <a:schemeClr val="tx1"/>
                    </a:solidFill>
                  </a:tcPr>
                </a:tc>
                <a:tc>
                  <a:txBody>
                    <a:bodyPr/>
                    <a:lstStyle/>
                    <a:p>
                      <a:pPr algn="ctr"/>
                      <a:r>
                        <a:rPr lang="en-US" sz="1400" dirty="0"/>
                        <a:t>100</a:t>
                      </a:r>
                    </a:p>
                  </a:txBody>
                  <a:tcPr>
                    <a:solidFill>
                      <a:schemeClr val="tx1"/>
                    </a:solidFill>
                  </a:tcPr>
                </a:tc>
                <a:extLst>
                  <a:ext uri="{0D108BD9-81ED-4DB2-BD59-A6C34878D82A}">
                    <a16:rowId xmlns:a16="http://schemas.microsoft.com/office/drawing/2014/main" val="10004"/>
                  </a:ext>
                </a:extLst>
              </a:tr>
            </a:tbl>
          </a:graphicData>
        </a:graphic>
      </p:graphicFrame>
      <p:graphicFrame>
        <p:nvGraphicFramePr>
          <p:cNvPr id="5" name="Content Placeholder 3"/>
          <p:cNvGraphicFramePr>
            <a:graphicFrameLocks/>
          </p:cNvGraphicFramePr>
          <p:nvPr/>
        </p:nvGraphicFramePr>
        <p:xfrm>
          <a:off x="228600" y="3886200"/>
          <a:ext cx="5867400" cy="1854200"/>
        </p:xfrm>
        <a:graphic>
          <a:graphicData uri="http://schemas.openxmlformats.org/drawingml/2006/table">
            <a:tbl>
              <a:tblPr firstRow="1" bandRow="1">
                <a:tableStyleId>{D03447BB-5D67-496B-8E87-E561075AD55C}</a:tableStyleId>
              </a:tblPr>
              <a:tblGrid>
                <a:gridCol w="1173480">
                  <a:extLst>
                    <a:ext uri="{9D8B030D-6E8A-4147-A177-3AD203B41FA5}">
                      <a16:colId xmlns:a16="http://schemas.microsoft.com/office/drawing/2014/main" val="20000"/>
                    </a:ext>
                  </a:extLst>
                </a:gridCol>
                <a:gridCol w="1173480">
                  <a:extLst>
                    <a:ext uri="{9D8B030D-6E8A-4147-A177-3AD203B41FA5}">
                      <a16:colId xmlns:a16="http://schemas.microsoft.com/office/drawing/2014/main" val="20001"/>
                    </a:ext>
                  </a:extLst>
                </a:gridCol>
                <a:gridCol w="1173480">
                  <a:extLst>
                    <a:ext uri="{9D8B030D-6E8A-4147-A177-3AD203B41FA5}">
                      <a16:colId xmlns:a16="http://schemas.microsoft.com/office/drawing/2014/main" val="20002"/>
                    </a:ext>
                  </a:extLst>
                </a:gridCol>
                <a:gridCol w="1173480">
                  <a:extLst>
                    <a:ext uri="{9D8B030D-6E8A-4147-A177-3AD203B41FA5}">
                      <a16:colId xmlns:a16="http://schemas.microsoft.com/office/drawing/2014/main" val="20003"/>
                    </a:ext>
                  </a:extLst>
                </a:gridCol>
                <a:gridCol w="1173480">
                  <a:extLst>
                    <a:ext uri="{9D8B030D-6E8A-4147-A177-3AD203B41FA5}">
                      <a16:colId xmlns:a16="http://schemas.microsoft.com/office/drawing/2014/main" val="20004"/>
                    </a:ext>
                  </a:extLst>
                </a:gridCol>
              </a:tblGrid>
              <a:tr h="370840">
                <a:tc gridSpan="3">
                  <a:txBody>
                    <a:bodyPr/>
                    <a:lstStyle/>
                    <a:p>
                      <a:pPr algn="l"/>
                      <a:r>
                        <a:rPr lang="en-US" sz="1400" b="0" dirty="0">
                          <a:solidFill>
                            <a:schemeClr val="bg1">
                              <a:lumMod val="75000"/>
                            </a:schemeClr>
                          </a:solidFill>
                        </a:rPr>
                        <a:t>Example:</a:t>
                      </a:r>
                      <a:r>
                        <a:rPr lang="en-US" sz="1400" b="0" baseline="0" dirty="0">
                          <a:solidFill>
                            <a:schemeClr val="bg1">
                              <a:lumMod val="75000"/>
                            </a:schemeClr>
                          </a:solidFill>
                        </a:rPr>
                        <a:t>   40% accuracy;   44% detection</a:t>
                      </a:r>
                      <a:endParaRPr lang="en-US" sz="1400" b="0" dirty="0">
                        <a:solidFill>
                          <a:schemeClr val="bg1">
                            <a:lumMod val="75000"/>
                          </a:schemeClr>
                        </a:solidFill>
                      </a:endParaRPr>
                    </a:p>
                  </a:txBody>
                  <a:tcPr>
                    <a:solidFill>
                      <a:schemeClr val="tx1"/>
                    </a:solidFill>
                  </a:tcPr>
                </a:tc>
                <a:tc hMerge="1">
                  <a:txBody>
                    <a:bodyPr/>
                    <a:lstStyle/>
                    <a:p>
                      <a:pPr algn="ctr"/>
                      <a:endParaRPr lang="en-US" sz="1400" dirty="0"/>
                    </a:p>
                  </a:txBody>
                  <a:tcPr>
                    <a:solidFill>
                      <a:schemeClr val="tx1"/>
                    </a:solidFill>
                  </a:tcPr>
                </a:tc>
                <a:tc hMerge="1">
                  <a:txBody>
                    <a:bodyPr/>
                    <a:lstStyle/>
                    <a:p>
                      <a:pPr algn="ctr"/>
                      <a:endParaRPr lang="en-US" sz="1400" dirty="0"/>
                    </a:p>
                  </a:txBody>
                  <a:tcPr/>
                </a:tc>
                <a:tc>
                  <a:txBody>
                    <a:bodyPr/>
                    <a:lstStyle/>
                    <a:p>
                      <a:pPr algn="ctr"/>
                      <a:r>
                        <a:rPr lang="en-US" sz="1400" dirty="0"/>
                        <a:t>Test Result</a:t>
                      </a:r>
                    </a:p>
                  </a:txBody>
                  <a:tcPr/>
                </a:tc>
                <a:tc>
                  <a:txBody>
                    <a:bodyPr/>
                    <a:lstStyle/>
                    <a:p>
                      <a:pPr algn="ctr"/>
                      <a:endParaRPr lang="en-US" sz="1400"/>
                    </a:p>
                  </a:txBody>
                  <a:tcPr/>
                </a:tc>
                <a:extLst>
                  <a:ext uri="{0D108BD9-81ED-4DB2-BD59-A6C34878D82A}">
                    <a16:rowId xmlns:a16="http://schemas.microsoft.com/office/drawing/2014/main" val="10000"/>
                  </a:ext>
                </a:extLst>
              </a:tr>
              <a:tr h="370840">
                <a:tc>
                  <a:txBody>
                    <a:bodyPr/>
                    <a:lstStyle/>
                    <a:p>
                      <a:pPr algn="ctr"/>
                      <a:endParaRPr lang="en-US" sz="1400" dirty="0"/>
                    </a:p>
                  </a:txBody>
                  <a:tcPr>
                    <a:solidFill>
                      <a:schemeClr val="tx1"/>
                    </a:solidFill>
                  </a:tcPr>
                </a:tc>
                <a:tc>
                  <a:txBody>
                    <a:bodyPr/>
                    <a:lstStyle/>
                    <a:p>
                      <a:pPr algn="ctr"/>
                      <a:endParaRPr lang="en-US" sz="1400" dirty="0"/>
                    </a:p>
                  </a:txBody>
                  <a:tcPr>
                    <a:solidFill>
                      <a:schemeClr val="tx1"/>
                    </a:solidFill>
                  </a:tcPr>
                </a:tc>
                <a:tc>
                  <a:txBody>
                    <a:bodyPr/>
                    <a:lstStyle/>
                    <a:p>
                      <a:pPr algn="ctr"/>
                      <a:r>
                        <a:rPr lang="en-US" sz="1400" dirty="0">
                          <a:solidFill>
                            <a:srgbClr val="FFC000"/>
                          </a:solidFill>
                        </a:rPr>
                        <a:t>Brain Damage</a:t>
                      </a:r>
                    </a:p>
                  </a:txBody>
                  <a:tcPr>
                    <a:solidFill>
                      <a:schemeClr val="tx1"/>
                    </a:solidFill>
                  </a:tcPr>
                </a:tc>
                <a:tc>
                  <a:txBody>
                    <a:bodyPr/>
                    <a:lstStyle/>
                    <a:p>
                      <a:pPr algn="ctr"/>
                      <a:r>
                        <a:rPr lang="en-US" sz="1400" dirty="0">
                          <a:solidFill>
                            <a:srgbClr val="FFC000"/>
                          </a:solidFill>
                        </a:rPr>
                        <a:t>Normal</a:t>
                      </a:r>
                    </a:p>
                  </a:txBody>
                  <a:tcPr>
                    <a:solidFill>
                      <a:schemeClr val="tx1"/>
                    </a:solidFill>
                  </a:tcPr>
                </a:tc>
                <a:tc>
                  <a:txBody>
                    <a:bodyPr/>
                    <a:lstStyle/>
                    <a:p>
                      <a:pPr algn="ctr"/>
                      <a:r>
                        <a:rPr lang="en-US" sz="1400" dirty="0"/>
                        <a:t>Total</a:t>
                      </a:r>
                    </a:p>
                  </a:txBody>
                  <a:tcPr>
                    <a:solidFill>
                      <a:schemeClr val="tx1"/>
                    </a:solidFill>
                  </a:tcPr>
                </a:tc>
                <a:extLst>
                  <a:ext uri="{0D108BD9-81ED-4DB2-BD59-A6C34878D82A}">
                    <a16:rowId xmlns:a16="http://schemas.microsoft.com/office/drawing/2014/main" val="10001"/>
                  </a:ext>
                </a:extLst>
              </a:tr>
              <a:tr h="370840">
                <a:tc>
                  <a:txBody>
                    <a:bodyPr/>
                    <a:lstStyle/>
                    <a:p>
                      <a:pPr algn="ctr"/>
                      <a:endParaRPr lang="en-US" sz="1400" dirty="0"/>
                    </a:p>
                  </a:txBody>
                  <a:tcPr>
                    <a:solidFill>
                      <a:schemeClr val="tx1"/>
                    </a:solidFill>
                  </a:tcPr>
                </a:tc>
                <a:tc>
                  <a:txBody>
                    <a:bodyPr/>
                    <a:lstStyle/>
                    <a:p>
                      <a:pPr algn="ctr"/>
                      <a:r>
                        <a:rPr lang="en-US" sz="1400" dirty="0">
                          <a:solidFill>
                            <a:schemeClr val="accent1">
                              <a:lumMod val="60000"/>
                              <a:lumOff val="40000"/>
                            </a:schemeClr>
                          </a:solidFill>
                        </a:rPr>
                        <a:t>Brain Damage</a:t>
                      </a:r>
                    </a:p>
                  </a:txBody>
                  <a:tcPr>
                    <a:solidFill>
                      <a:schemeClr val="tx1"/>
                    </a:solidFill>
                  </a:tcPr>
                </a:tc>
                <a:tc>
                  <a:txBody>
                    <a:bodyPr/>
                    <a:lstStyle/>
                    <a:p>
                      <a:pPr algn="ctr"/>
                      <a:r>
                        <a:rPr lang="en-US" sz="1800" b="1" dirty="0">
                          <a:solidFill>
                            <a:schemeClr val="bg1"/>
                          </a:solidFill>
                        </a:rPr>
                        <a:t>40</a:t>
                      </a:r>
                    </a:p>
                  </a:txBody>
                  <a:tcPr>
                    <a:solidFill>
                      <a:schemeClr val="tx1"/>
                    </a:solidFill>
                  </a:tcPr>
                </a:tc>
                <a:tc>
                  <a:txBody>
                    <a:bodyPr/>
                    <a:lstStyle/>
                    <a:p>
                      <a:pPr algn="ctr"/>
                      <a:r>
                        <a:rPr lang="en-US" sz="1800" b="1" dirty="0">
                          <a:solidFill>
                            <a:schemeClr val="bg1"/>
                          </a:solidFill>
                        </a:rPr>
                        <a:t>50</a:t>
                      </a:r>
                    </a:p>
                  </a:txBody>
                  <a:tcPr>
                    <a:solidFill>
                      <a:schemeClr val="tx1"/>
                    </a:solidFill>
                  </a:tcPr>
                </a:tc>
                <a:tc>
                  <a:txBody>
                    <a:bodyPr/>
                    <a:lstStyle/>
                    <a:p>
                      <a:pPr algn="ctr"/>
                      <a:r>
                        <a:rPr lang="en-US" sz="1800" dirty="0">
                          <a:solidFill>
                            <a:schemeClr val="accent1">
                              <a:lumMod val="60000"/>
                              <a:lumOff val="40000"/>
                            </a:schemeClr>
                          </a:solidFill>
                        </a:rPr>
                        <a:t>90</a:t>
                      </a:r>
                    </a:p>
                  </a:txBody>
                  <a:tcPr>
                    <a:solidFill>
                      <a:schemeClr val="tx1"/>
                    </a:solidFill>
                  </a:tcPr>
                </a:tc>
                <a:extLst>
                  <a:ext uri="{0D108BD9-81ED-4DB2-BD59-A6C34878D82A}">
                    <a16:rowId xmlns:a16="http://schemas.microsoft.com/office/drawing/2014/main" val="10002"/>
                  </a:ext>
                </a:extLst>
              </a:tr>
              <a:tr h="370840">
                <a:tc>
                  <a:txBody>
                    <a:bodyPr/>
                    <a:lstStyle/>
                    <a:p>
                      <a:pPr algn="ctr"/>
                      <a:r>
                        <a:rPr lang="en-US" sz="1400" b="1" dirty="0"/>
                        <a:t>Actual</a:t>
                      </a:r>
                    </a:p>
                  </a:txBody>
                  <a:tcPr>
                    <a:solidFill>
                      <a:schemeClr val="tx1"/>
                    </a:solidFill>
                  </a:tcPr>
                </a:tc>
                <a:tc>
                  <a:txBody>
                    <a:bodyPr/>
                    <a:lstStyle/>
                    <a:p>
                      <a:pPr algn="ctr"/>
                      <a:r>
                        <a:rPr lang="en-US" sz="1400" dirty="0">
                          <a:solidFill>
                            <a:schemeClr val="accent1">
                              <a:lumMod val="60000"/>
                              <a:lumOff val="40000"/>
                            </a:schemeClr>
                          </a:solidFill>
                        </a:rPr>
                        <a:t>Normal</a:t>
                      </a:r>
                    </a:p>
                  </a:txBody>
                  <a:tcPr>
                    <a:solidFill>
                      <a:schemeClr val="tx1"/>
                    </a:solidFill>
                  </a:tcPr>
                </a:tc>
                <a:tc>
                  <a:txBody>
                    <a:bodyPr/>
                    <a:lstStyle/>
                    <a:p>
                      <a:pPr algn="ctr"/>
                      <a:r>
                        <a:rPr lang="en-US" sz="1800" b="1" dirty="0">
                          <a:solidFill>
                            <a:schemeClr val="bg1"/>
                          </a:solidFill>
                        </a:rPr>
                        <a:t>10</a:t>
                      </a:r>
                    </a:p>
                  </a:txBody>
                  <a:tcPr>
                    <a:solidFill>
                      <a:schemeClr val="tx1"/>
                    </a:solidFill>
                  </a:tcPr>
                </a:tc>
                <a:tc>
                  <a:txBody>
                    <a:bodyPr/>
                    <a:lstStyle/>
                    <a:p>
                      <a:pPr algn="ctr"/>
                      <a:r>
                        <a:rPr lang="en-US" sz="1800" b="1" dirty="0">
                          <a:solidFill>
                            <a:schemeClr val="bg1"/>
                          </a:solidFill>
                        </a:rPr>
                        <a:t>0</a:t>
                      </a:r>
                    </a:p>
                  </a:txBody>
                  <a:tcPr>
                    <a:solidFill>
                      <a:schemeClr val="tx1"/>
                    </a:solidFill>
                  </a:tcPr>
                </a:tc>
                <a:tc>
                  <a:txBody>
                    <a:bodyPr/>
                    <a:lstStyle/>
                    <a:p>
                      <a:pPr algn="ctr"/>
                      <a:r>
                        <a:rPr lang="en-US" sz="1800" dirty="0">
                          <a:solidFill>
                            <a:schemeClr val="accent1">
                              <a:lumMod val="60000"/>
                              <a:lumOff val="40000"/>
                            </a:schemeClr>
                          </a:solidFill>
                        </a:rPr>
                        <a:t>10</a:t>
                      </a:r>
                    </a:p>
                  </a:txBody>
                  <a:tcPr>
                    <a:solidFill>
                      <a:schemeClr val="tx1"/>
                    </a:solidFill>
                  </a:tcPr>
                </a:tc>
                <a:extLst>
                  <a:ext uri="{0D108BD9-81ED-4DB2-BD59-A6C34878D82A}">
                    <a16:rowId xmlns:a16="http://schemas.microsoft.com/office/drawing/2014/main" val="10003"/>
                  </a:ext>
                </a:extLst>
              </a:tr>
              <a:tr h="370840">
                <a:tc>
                  <a:txBody>
                    <a:bodyPr/>
                    <a:lstStyle/>
                    <a:p>
                      <a:pPr algn="ctr"/>
                      <a:endParaRPr lang="en-US" sz="1400" dirty="0"/>
                    </a:p>
                  </a:txBody>
                  <a:tcPr>
                    <a:solidFill>
                      <a:schemeClr val="tx1"/>
                    </a:solidFill>
                  </a:tcPr>
                </a:tc>
                <a:tc>
                  <a:txBody>
                    <a:bodyPr/>
                    <a:lstStyle/>
                    <a:p>
                      <a:pPr algn="ctr"/>
                      <a:r>
                        <a:rPr lang="en-US" sz="1400" dirty="0"/>
                        <a:t>Total</a:t>
                      </a:r>
                    </a:p>
                  </a:txBody>
                  <a:tcPr>
                    <a:solidFill>
                      <a:schemeClr val="tx1"/>
                    </a:solidFill>
                  </a:tcPr>
                </a:tc>
                <a:tc>
                  <a:txBody>
                    <a:bodyPr/>
                    <a:lstStyle/>
                    <a:p>
                      <a:pPr algn="ctr"/>
                      <a:r>
                        <a:rPr lang="en-US" sz="1800" dirty="0">
                          <a:solidFill>
                            <a:srgbClr val="FFC000"/>
                          </a:solidFill>
                        </a:rPr>
                        <a:t>50</a:t>
                      </a:r>
                    </a:p>
                  </a:txBody>
                  <a:tcPr>
                    <a:solidFill>
                      <a:schemeClr val="tx1"/>
                    </a:solidFill>
                  </a:tcPr>
                </a:tc>
                <a:tc>
                  <a:txBody>
                    <a:bodyPr/>
                    <a:lstStyle/>
                    <a:p>
                      <a:pPr algn="ctr"/>
                      <a:r>
                        <a:rPr lang="en-US" sz="1800" dirty="0">
                          <a:solidFill>
                            <a:srgbClr val="FFC000"/>
                          </a:solidFill>
                        </a:rPr>
                        <a:t>50</a:t>
                      </a:r>
                    </a:p>
                  </a:txBody>
                  <a:tcPr>
                    <a:solidFill>
                      <a:schemeClr val="tx1"/>
                    </a:solidFill>
                  </a:tcPr>
                </a:tc>
                <a:tc>
                  <a:txBody>
                    <a:bodyPr/>
                    <a:lstStyle/>
                    <a:p>
                      <a:pPr algn="ctr"/>
                      <a:r>
                        <a:rPr lang="en-US" sz="1400" dirty="0"/>
                        <a:t>100</a:t>
                      </a:r>
                    </a:p>
                  </a:txBody>
                  <a:tcPr>
                    <a:solidFill>
                      <a:schemeClr val="tx1"/>
                    </a:solidFill>
                  </a:tcPr>
                </a:tc>
                <a:extLst>
                  <a:ext uri="{0D108BD9-81ED-4DB2-BD59-A6C34878D82A}">
                    <a16:rowId xmlns:a16="http://schemas.microsoft.com/office/drawing/2014/main" val="10004"/>
                  </a:ext>
                </a:extLst>
              </a:tr>
            </a:tbl>
          </a:graphicData>
        </a:graphic>
      </p:graphicFrame>
      <p:sp>
        <p:nvSpPr>
          <p:cNvPr id="6" name="TextBox 5"/>
          <p:cNvSpPr txBox="1"/>
          <p:nvPr/>
        </p:nvSpPr>
        <p:spPr>
          <a:xfrm>
            <a:off x="6096000" y="2596277"/>
            <a:ext cx="3048000" cy="258532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A = Hit</a:t>
            </a:r>
          </a:p>
          <a:p>
            <a:r>
              <a:rPr lang="en-US" dirty="0"/>
              <a:t>B = False negative</a:t>
            </a:r>
          </a:p>
          <a:p>
            <a:r>
              <a:rPr lang="en-US" dirty="0"/>
              <a:t>C = False positive</a:t>
            </a:r>
          </a:p>
          <a:p>
            <a:r>
              <a:rPr lang="en-US" dirty="0"/>
              <a:t>D = Hit</a:t>
            </a:r>
          </a:p>
          <a:p>
            <a:r>
              <a:rPr lang="en-US" dirty="0"/>
              <a:t>A/(A+B) = detection rate</a:t>
            </a:r>
          </a:p>
          <a:p>
            <a:r>
              <a:rPr lang="en-US" dirty="0"/>
              <a:t>                     (sensitivity)</a:t>
            </a:r>
          </a:p>
          <a:p>
            <a:r>
              <a:rPr lang="en-US" dirty="0"/>
              <a:t>D/(C+D) = specificity base rate</a:t>
            </a:r>
          </a:p>
          <a:p>
            <a:r>
              <a:rPr lang="en-US" dirty="0"/>
              <a:t>(A+D)/A+B+C+D) = accuracy</a:t>
            </a:r>
          </a:p>
          <a:p>
            <a:r>
              <a:rPr lang="en-US" dirty="0"/>
              <a:t>                                        rate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Adding Test Validity to Selection</a:t>
            </a:r>
          </a:p>
        </p:txBody>
      </p:sp>
      <p:sp>
        <p:nvSpPr>
          <p:cNvPr id="3" name="Content Placeholder 2"/>
          <p:cNvSpPr>
            <a:spLocks noGrp="1"/>
          </p:cNvSpPr>
          <p:nvPr>
            <p:ph sz="quarter" idx="1"/>
          </p:nvPr>
        </p:nvSpPr>
        <p:spPr/>
        <p:txBody>
          <a:bodyPr/>
          <a:lstStyle/>
          <a:p>
            <a:r>
              <a:rPr lang="en-US" dirty="0"/>
              <a:t>The decision to use a test for selection must depend on what the test offers.</a:t>
            </a:r>
          </a:p>
          <a:p>
            <a:r>
              <a:rPr lang="en-US" dirty="0"/>
              <a:t>A worthwhile test must provide more information than the base rate alone.</a:t>
            </a:r>
          </a:p>
          <a:p>
            <a:r>
              <a:rPr lang="en-US" dirty="0"/>
              <a:t>A test with high criterion-related validity (concurrent or predictive) provides more value in a selection decision than no test or a test with poor validity.</a:t>
            </a:r>
          </a:p>
          <a:p>
            <a:r>
              <a:rPr lang="en-US" dirty="0"/>
              <a:t>In order to determine a test’s contribution to the selection process, Taylor-Russell Tables are essential.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Using Taylor-Russell Tables: Part 1 </a:t>
            </a:r>
          </a:p>
        </p:txBody>
      </p:sp>
      <p:sp>
        <p:nvSpPr>
          <p:cNvPr id="3" name="Content Placeholder 2"/>
          <p:cNvSpPr>
            <a:spLocks noGrp="1"/>
          </p:cNvSpPr>
          <p:nvPr>
            <p:ph sz="quarter" idx="1"/>
          </p:nvPr>
        </p:nvSpPr>
        <p:spPr>
          <a:xfrm>
            <a:off x="914400" y="1447800"/>
            <a:ext cx="7772400" cy="5181600"/>
          </a:xfrm>
        </p:spPr>
        <p:txBody>
          <a:bodyPr>
            <a:normAutofit fontScale="92500" lnSpcReduction="20000"/>
          </a:bodyPr>
          <a:lstStyle/>
          <a:p>
            <a:r>
              <a:rPr lang="en-US" dirty="0"/>
              <a:t>Taylor-Russell tables allow you to evaluate the validity of a test relative to the amount of information it contributes beyond the base rate.</a:t>
            </a:r>
          </a:p>
          <a:p>
            <a:r>
              <a:rPr lang="en-US" dirty="0"/>
              <a:t>In order to use the Taylor-Russell table you must have the following information:</a:t>
            </a:r>
          </a:p>
          <a:p>
            <a:pPr lvl="1"/>
            <a:r>
              <a:rPr lang="en-US" b="1" dirty="0">
                <a:solidFill>
                  <a:schemeClr val="bg2">
                    <a:lumMod val="50000"/>
                  </a:schemeClr>
                </a:solidFill>
              </a:rPr>
              <a:t>Definition of success</a:t>
            </a:r>
          </a:p>
          <a:p>
            <a:pPr lvl="2"/>
            <a:r>
              <a:rPr lang="en-US" dirty="0"/>
              <a:t>The way success is defined:  e.g. success on a performance measure of the job; success on a performance measure in medical school;  success must be defined dichotomously– either good or bad.  Good = above cutoff; Bad = below cutoff.</a:t>
            </a:r>
          </a:p>
          <a:p>
            <a:pPr lvl="1"/>
            <a:r>
              <a:rPr lang="en-US" b="1" dirty="0">
                <a:solidFill>
                  <a:schemeClr val="bg2">
                    <a:lumMod val="50000"/>
                  </a:schemeClr>
                </a:solidFill>
              </a:rPr>
              <a:t>Determination of base rate</a:t>
            </a:r>
          </a:p>
          <a:p>
            <a:pPr lvl="2"/>
            <a:r>
              <a:rPr lang="en-US" dirty="0"/>
              <a:t>The percentage of people who would succeed if there was not testing.</a:t>
            </a:r>
          </a:p>
          <a:p>
            <a:pPr lvl="1"/>
            <a:r>
              <a:rPr lang="en-US" b="1" dirty="0">
                <a:solidFill>
                  <a:schemeClr val="bg2">
                    <a:lumMod val="50000"/>
                  </a:schemeClr>
                </a:solidFill>
              </a:rPr>
              <a:t>Definition of selection ratio</a:t>
            </a:r>
          </a:p>
          <a:p>
            <a:pPr lvl="2"/>
            <a:r>
              <a:rPr lang="en-US" dirty="0"/>
              <a:t>The percentage of applicants who are selected or admitted.</a:t>
            </a:r>
          </a:p>
          <a:p>
            <a:pPr lvl="1"/>
            <a:r>
              <a:rPr lang="en-US" b="1" dirty="0">
                <a:solidFill>
                  <a:schemeClr val="bg2">
                    <a:lumMod val="50000"/>
                  </a:schemeClr>
                </a:solidFill>
              </a:rPr>
              <a:t>Determination of validity coefficient</a:t>
            </a:r>
          </a:p>
          <a:p>
            <a:pPr lvl="2"/>
            <a:r>
              <a:rPr lang="en-US" dirty="0"/>
              <a:t>The correlation between the test and the criterion of success.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Taylor-Russell Tables: Part 2 </a:t>
            </a:r>
          </a:p>
        </p:txBody>
      </p:sp>
      <p:sp>
        <p:nvSpPr>
          <p:cNvPr id="3" name="Content Placeholder 2"/>
          <p:cNvSpPr>
            <a:spLocks noGrp="1"/>
          </p:cNvSpPr>
          <p:nvPr>
            <p:ph sz="quarter" idx="1"/>
          </p:nvPr>
        </p:nvSpPr>
        <p:spPr>
          <a:xfrm>
            <a:off x="914400" y="1447800"/>
            <a:ext cx="7772400" cy="990600"/>
          </a:xfrm>
        </p:spPr>
        <p:txBody>
          <a:bodyPr>
            <a:normAutofit fontScale="70000" lnSpcReduction="20000"/>
          </a:bodyPr>
          <a:lstStyle/>
          <a:p>
            <a:r>
              <a:rPr lang="en-US" dirty="0"/>
              <a:t>There is a Taylor-Russell Table for each base rate.</a:t>
            </a:r>
          </a:p>
          <a:p>
            <a:r>
              <a:rPr lang="en-US" dirty="0"/>
              <a:t>Consider the tables below– one for BR = .20; the other for BR = .50:</a:t>
            </a:r>
          </a:p>
          <a:p>
            <a:r>
              <a:rPr lang="en-US" dirty="0"/>
              <a:t>The entries in the table are the proportion expected to be successful if you use the test. </a:t>
            </a:r>
          </a:p>
        </p:txBody>
      </p:sp>
      <p:graphicFrame>
        <p:nvGraphicFramePr>
          <p:cNvPr id="5" name="Table 4"/>
          <p:cNvGraphicFramePr>
            <a:graphicFrameLocks noGrp="1"/>
          </p:cNvGraphicFramePr>
          <p:nvPr/>
        </p:nvGraphicFramePr>
        <p:xfrm>
          <a:off x="1524000" y="2425416"/>
          <a:ext cx="6096000" cy="2070384"/>
        </p:xfrm>
        <a:graphic>
          <a:graphicData uri="http://schemas.openxmlformats.org/drawingml/2006/table">
            <a:tbl>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12326">
                <a:tc>
                  <a:txBody>
                    <a:bodyPr/>
                    <a:lstStyle/>
                    <a:p>
                      <a:pPr marL="0" marR="0"/>
                      <a:r>
                        <a:rPr lang="en-US" sz="1200" dirty="0">
                          <a:latin typeface="Times New Roman"/>
                        </a:rPr>
                        <a:t> Base Rate = .20</a:t>
                      </a:r>
                    </a:p>
                  </a:txBody>
                  <a:tcPr marL="65852" marR="65852" marT="65852" marB="65852">
                    <a:lnL>
                      <a:noFill/>
                    </a:lnL>
                    <a:lnR>
                      <a:noFill/>
                    </a:lnR>
                    <a:lnT>
                      <a:noFill/>
                    </a:lnT>
                    <a:lnB>
                      <a:noFill/>
                    </a:lnB>
                  </a:tcPr>
                </a:tc>
                <a:tc gridSpan="4">
                  <a:txBody>
                    <a:bodyPr/>
                    <a:lstStyle/>
                    <a:p>
                      <a:pPr marL="0" marR="0" algn="ctr"/>
                      <a:r>
                        <a:rPr lang="en-US" sz="1200" dirty="0">
                          <a:latin typeface="Times New Roman"/>
                        </a:rPr>
                        <a:t>Selection Ratio</a:t>
                      </a:r>
                    </a:p>
                  </a:txBody>
                  <a:tcPr marL="65852" marR="65852" marT="65852" marB="65852">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2326">
                <a:tc>
                  <a:txBody>
                    <a:bodyPr/>
                    <a:lstStyle/>
                    <a:p>
                      <a:pPr marL="0" marR="0" algn="ctr"/>
                      <a:r>
                        <a:rPr lang="en-US" sz="1200" dirty="0">
                          <a:latin typeface="Times New Roman"/>
                        </a:rPr>
                        <a:t>Validity coefficient</a:t>
                      </a:r>
                      <a:r>
                        <a:rPr lang="en-US" sz="1200" baseline="0" dirty="0">
                          <a:latin typeface="Times New Roman"/>
                        </a:rPr>
                        <a:t> </a:t>
                      </a:r>
                      <a:endParaRPr lang="en-US" sz="1200" dirty="0">
                        <a:latin typeface="Times New Roman"/>
                      </a:endParaRPr>
                    </a:p>
                  </a:txBody>
                  <a:tcPr marL="65852" marR="65852" marT="65852" marB="65852">
                    <a:lnL>
                      <a:noFill/>
                    </a:lnL>
                    <a:lnR>
                      <a:noFill/>
                    </a:lnR>
                    <a:lnT>
                      <a:noFill/>
                    </a:lnT>
                    <a:lnB>
                      <a:noFill/>
                    </a:lnB>
                    <a:solidFill>
                      <a:srgbClr val="C0C0C0"/>
                    </a:solidFill>
                  </a:tcPr>
                </a:tc>
                <a:tc>
                  <a:txBody>
                    <a:bodyPr/>
                    <a:lstStyle/>
                    <a:p>
                      <a:pPr marL="0" marR="0"/>
                      <a:r>
                        <a:rPr lang="en-US" sz="1200" dirty="0">
                          <a:latin typeface="Times New Roman"/>
                        </a:rPr>
                        <a:t>.10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.30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.50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.90</a:t>
                      </a:r>
                    </a:p>
                  </a:txBody>
                  <a:tcPr marL="65852" marR="65852" marT="65852" marB="65852">
                    <a:lnL>
                      <a:noFill/>
                    </a:lnL>
                    <a:lnR>
                      <a:noFill/>
                    </a:lnR>
                    <a:lnT>
                      <a:noFill/>
                    </a:lnT>
                    <a:lnB>
                      <a:noFill/>
                    </a:lnB>
                    <a:solidFill>
                      <a:srgbClr val="C0C0C0"/>
                    </a:solidFill>
                  </a:tcPr>
                </a:tc>
                <a:extLst>
                  <a:ext uri="{0D108BD9-81ED-4DB2-BD59-A6C34878D82A}">
                    <a16:rowId xmlns:a16="http://schemas.microsoft.com/office/drawing/2014/main" val="10001"/>
                  </a:ext>
                </a:extLst>
              </a:tr>
              <a:tr h="312326">
                <a:tc>
                  <a:txBody>
                    <a:bodyPr/>
                    <a:lstStyle/>
                    <a:p>
                      <a:pPr marL="0" marR="0"/>
                      <a:r>
                        <a:rPr lang="en-US" sz="1200" dirty="0">
                          <a:latin typeface="Times New Roman"/>
                        </a:rPr>
                        <a:t>r = .00</a:t>
                      </a:r>
                    </a:p>
                  </a:txBody>
                  <a:tcPr marL="65852" marR="65852" marT="65852" marB="65852">
                    <a:lnL>
                      <a:noFill/>
                    </a:lnL>
                    <a:lnR>
                      <a:noFill/>
                    </a:lnR>
                    <a:lnT>
                      <a:noFill/>
                    </a:lnT>
                    <a:lnB>
                      <a:noFill/>
                    </a:lnB>
                    <a:solidFill>
                      <a:srgbClr val="C0C0C0"/>
                    </a:solidFill>
                  </a:tcPr>
                </a:tc>
                <a:tc>
                  <a:txBody>
                    <a:bodyPr/>
                    <a:lstStyle/>
                    <a:p>
                      <a:pPr marL="0" marR="0"/>
                      <a:r>
                        <a:rPr lang="en-US" sz="1200" dirty="0">
                          <a:latin typeface="Times New Roman"/>
                        </a:rPr>
                        <a:t>.20</a:t>
                      </a:r>
                    </a:p>
                  </a:txBody>
                  <a:tcPr marL="65852" marR="65852" marT="65852" marB="65852">
                    <a:lnL>
                      <a:noFill/>
                    </a:lnL>
                    <a:lnR>
                      <a:noFill/>
                    </a:lnR>
                    <a:lnT>
                      <a:noFill/>
                    </a:lnT>
                    <a:lnB>
                      <a:noFill/>
                    </a:lnB>
                  </a:tcPr>
                </a:tc>
                <a:tc>
                  <a:txBody>
                    <a:bodyPr/>
                    <a:lstStyle/>
                    <a:p>
                      <a:pPr marL="0" marR="0"/>
                      <a:r>
                        <a:rPr lang="en-US" sz="1200">
                          <a:latin typeface="Times New Roman"/>
                        </a:rPr>
                        <a:t>.20</a:t>
                      </a:r>
                    </a:p>
                  </a:txBody>
                  <a:tcPr marL="65852" marR="65852" marT="65852" marB="65852">
                    <a:lnL>
                      <a:noFill/>
                    </a:lnL>
                    <a:lnR>
                      <a:noFill/>
                    </a:lnR>
                    <a:lnT>
                      <a:noFill/>
                    </a:lnT>
                    <a:lnB>
                      <a:noFill/>
                    </a:lnB>
                  </a:tcPr>
                </a:tc>
                <a:tc>
                  <a:txBody>
                    <a:bodyPr/>
                    <a:lstStyle/>
                    <a:p>
                      <a:pPr marL="0" marR="0"/>
                      <a:r>
                        <a:rPr lang="en-US" sz="1200">
                          <a:latin typeface="Times New Roman"/>
                        </a:rPr>
                        <a:t>.20</a:t>
                      </a:r>
                    </a:p>
                  </a:txBody>
                  <a:tcPr marL="65852" marR="65852" marT="65852" marB="65852">
                    <a:lnL>
                      <a:noFill/>
                    </a:lnL>
                    <a:lnR>
                      <a:noFill/>
                    </a:lnR>
                    <a:lnT>
                      <a:noFill/>
                    </a:lnT>
                    <a:lnB>
                      <a:noFill/>
                    </a:lnB>
                  </a:tcPr>
                </a:tc>
                <a:tc>
                  <a:txBody>
                    <a:bodyPr/>
                    <a:lstStyle/>
                    <a:p>
                      <a:pPr marL="0" marR="0"/>
                      <a:r>
                        <a:rPr lang="en-US" sz="1200">
                          <a:latin typeface="Times New Roman"/>
                        </a:rPr>
                        <a:t>.20</a:t>
                      </a:r>
                    </a:p>
                  </a:txBody>
                  <a:tcPr marL="65852" marR="65852" marT="65852" marB="65852">
                    <a:lnL>
                      <a:noFill/>
                    </a:lnL>
                    <a:lnR>
                      <a:noFill/>
                    </a:lnR>
                    <a:lnT>
                      <a:noFill/>
                    </a:lnT>
                    <a:lnB>
                      <a:noFill/>
                    </a:lnB>
                  </a:tcPr>
                </a:tc>
                <a:extLst>
                  <a:ext uri="{0D108BD9-81ED-4DB2-BD59-A6C34878D82A}">
                    <a16:rowId xmlns:a16="http://schemas.microsoft.com/office/drawing/2014/main" val="10002"/>
                  </a:ext>
                </a:extLst>
              </a:tr>
              <a:tr h="312326">
                <a:tc>
                  <a:txBody>
                    <a:bodyPr/>
                    <a:lstStyle/>
                    <a:p>
                      <a:pPr marL="0" marR="0"/>
                      <a:r>
                        <a:rPr lang="en-US" sz="1200" dirty="0">
                          <a:latin typeface="Times New Roman"/>
                        </a:rPr>
                        <a:t>r = .25</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.34</a:t>
                      </a:r>
                    </a:p>
                  </a:txBody>
                  <a:tcPr marL="65852" marR="65852" marT="65852" marB="65852">
                    <a:lnL>
                      <a:noFill/>
                    </a:lnL>
                    <a:lnR>
                      <a:noFill/>
                    </a:lnR>
                    <a:lnT>
                      <a:noFill/>
                    </a:lnT>
                    <a:lnB>
                      <a:noFill/>
                    </a:lnB>
                  </a:tcPr>
                </a:tc>
                <a:tc>
                  <a:txBody>
                    <a:bodyPr/>
                    <a:lstStyle/>
                    <a:p>
                      <a:pPr marL="0" marR="0"/>
                      <a:r>
                        <a:rPr lang="en-US" sz="1200">
                          <a:latin typeface="Times New Roman"/>
                        </a:rPr>
                        <a:t>.29</a:t>
                      </a:r>
                    </a:p>
                  </a:txBody>
                  <a:tcPr marL="65852" marR="65852" marT="65852" marB="65852">
                    <a:lnL>
                      <a:noFill/>
                    </a:lnL>
                    <a:lnR>
                      <a:noFill/>
                    </a:lnR>
                    <a:lnT>
                      <a:noFill/>
                    </a:lnT>
                    <a:lnB>
                      <a:noFill/>
                    </a:lnB>
                  </a:tcPr>
                </a:tc>
                <a:tc>
                  <a:txBody>
                    <a:bodyPr/>
                    <a:lstStyle/>
                    <a:p>
                      <a:pPr marL="0" marR="0"/>
                      <a:r>
                        <a:rPr lang="en-US" sz="1200">
                          <a:latin typeface="Times New Roman"/>
                        </a:rPr>
                        <a:t>.26</a:t>
                      </a:r>
                    </a:p>
                  </a:txBody>
                  <a:tcPr marL="65852" marR="65852" marT="65852" marB="65852">
                    <a:lnL>
                      <a:noFill/>
                    </a:lnL>
                    <a:lnR>
                      <a:noFill/>
                    </a:lnR>
                    <a:lnT>
                      <a:noFill/>
                    </a:lnT>
                    <a:lnB>
                      <a:noFill/>
                    </a:lnB>
                  </a:tcPr>
                </a:tc>
                <a:tc>
                  <a:txBody>
                    <a:bodyPr/>
                    <a:lstStyle/>
                    <a:p>
                      <a:pPr marL="0" marR="0"/>
                      <a:r>
                        <a:rPr lang="en-US" sz="1200" dirty="0">
                          <a:latin typeface="Times New Roman"/>
                        </a:rPr>
                        <a:t>.21</a:t>
                      </a:r>
                    </a:p>
                  </a:txBody>
                  <a:tcPr marL="65852" marR="65852" marT="65852" marB="65852">
                    <a:lnL>
                      <a:noFill/>
                    </a:lnL>
                    <a:lnR>
                      <a:noFill/>
                    </a:lnR>
                    <a:lnT>
                      <a:noFill/>
                    </a:lnT>
                    <a:lnB>
                      <a:noFill/>
                    </a:lnB>
                  </a:tcPr>
                </a:tc>
                <a:extLst>
                  <a:ext uri="{0D108BD9-81ED-4DB2-BD59-A6C34878D82A}">
                    <a16:rowId xmlns:a16="http://schemas.microsoft.com/office/drawing/2014/main" val="10003"/>
                  </a:ext>
                </a:extLst>
              </a:tr>
              <a:tr h="312326">
                <a:tc>
                  <a:txBody>
                    <a:bodyPr/>
                    <a:lstStyle/>
                    <a:p>
                      <a:pPr marL="0" marR="0"/>
                      <a:r>
                        <a:rPr lang="en-US" sz="1200" dirty="0">
                          <a:latin typeface="Times New Roman"/>
                        </a:rPr>
                        <a:t>r = .50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.52</a:t>
                      </a:r>
                    </a:p>
                  </a:txBody>
                  <a:tcPr marL="65852" marR="65852" marT="65852" marB="65852">
                    <a:lnL>
                      <a:noFill/>
                    </a:lnL>
                    <a:lnR>
                      <a:noFill/>
                    </a:lnR>
                    <a:lnT>
                      <a:noFill/>
                    </a:lnT>
                    <a:lnB>
                      <a:noFill/>
                    </a:lnB>
                  </a:tcPr>
                </a:tc>
                <a:tc>
                  <a:txBody>
                    <a:bodyPr/>
                    <a:lstStyle/>
                    <a:p>
                      <a:pPr marL="0" marR="0"/>
                      <a:r>
                        <a:rPr lang="en-US" sz="1200">
                          <a:latin typeface="Times New Roman"/>
                        </a:rPr>
                        <a:t>.38</a:t>
                      </a:r>
                    </a:p>
                  </a:txBody>
                  <a:tcPr marL="65852" marR="65852" marT="65852" marB="65852">
                    <a:lnL>
                      <a:noFill/>
                    </a:lnL>
                    <a:lnR>
                      <a:noFill/>
                    </a:lnR>
                    <a:lnT>
                      <a:noFill/>
                    </a:lnT>
                    <a:lnB>
                      <a:noFill/>
                    </a:lnB>
                  </a:tcPr>
                </a:tc>
                <a:tc>
                  <a:txBody>
                    <a:bodyPr/>
                    <a:lstStyle/>
                    <a:p>
                      <a:pPr marL="0" marR="0"/>
                      <a:r>
                        <a:rPr lang="en-US" sz="1200">
                          <a:latin typeface="Times New Roman"/>
                        </a:rPr>
                        <a:t>.31</a:t>
                      </a:r>
                    </a:p>
                  </a:txBody>
                  <a:tcPr marL="65852" marR="65852" marT="65852" marB="65852">
                    <a:lnL>
                      <a:noFill/>
                    </a:lnL>
                    <a:lnR>
                      <a:noFill/>
                    </a:lnR>
                    <a:lnT>
                      <a:noFill/>
                    </a:lnT>
                    <a:lnB>
                      <a:noFill/>
                    </a:lnB>
                  </a:tcPr>
                </a:tc>
                <a:tc>
                  <a:txBody>
                    <a:bodyPr/>
                    <a:lstStyle/>
                    <a:p>
                      <a:pPr marL="0" marR="0"/>
                      <a:r>
                        <a:rPr lang="en-US" sz="1200">
                          <a:latin typeface="Times New Roman"/>
                        </a:rPr>
                        <a:t>.22</a:t>
                      </a:r>
                    </a:p>
                  </a:txBody>
                  <a:tcPr marL="65852" marR="65852" marT="65852" marB="65852">
                    <a:lnL>
                      <a:noFill/>
                    </a:lnL>
                    <a:lnR>
                      <a:noFill/>
                    </a:lnR>
                    <a:lnT>
                      <a:noFill/>
                    </a:lnT>
                    <a:lnB>
                      <a:noFill/>
                    </a:lnB>
                  </a:tcPr>
                </a:tc>
                <a:extLst>
                  <a:ext uri="{0D108BD9-81ED-4DB2-BD59-A6C34878D82A}">
                    <a16:rowId xmlns:a16="http://schemas.microsoft.com/office/drawing/2014/main" val="10004"/>
                  </a:ext>
                </a:extLst>
              </a:tr>
              <a:tr h="312326">
                <a:tc>
                  <a:txBody>
                    <a:bodyPr/>
                    <a:lstStyle/>
                    <a:p>
                      <a:pPr marL="0" marR="0"/>
                      <a:r>
                        <a:rPr lang="en-US" sz="1200" dirty="0">
                          <a:latin typeface="Times New Roman"/>
                        </a:rPr>
                        <a:t>r = .95</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.97</a:t>
                      </a:r>
                    </a:p>
                  </a:txBody>
                  <a:tcPr marL="65852" marR="65852" marT="65852" marB="65852">
                    <a:lnL>
                      <a:noFill/>
                    </a:lnL>
                    <a:lnR>
                      <a:noFill/>
                    </a:lnR>
                    <a:lnT>
                      <a:noFill/>
                    </a:lnT>
                    <a:lnB>
                      <a:noFill/>
                    </a:lnB>
                  </a:tcPr>
                </a:tc>
                <a:tc>
                  <a:txBody>
                    <a:bodyPr/>
                    <a:lstStyle/>
                    <a:p>
                      <a:pPr marL="0" marR="0"/>
                      <a:r>
                        <a:rPr lang="en-US" sz="1200" dirty="0">
                          <a:latin typeface="Times New Roman"/>
                        </a:rPr>
                        <a:t>.64</a:t>
                      </a:r>
                    </a:p>
                  </a:txBody>
                  <a:tcPr marL="65852" marR="65852" marT="65852" marB="65852">
                    <a:lnL>
                      <a:noFill/>
                    </a:lnL>
                    <a:lnR>
                      <a:noFill/>
                    </a:lnR>
                    <a:lnT>
                      <a:noFill/>
                    </a:lnT>
                    <a:lnB>
                      <a:noFill/>
                    </a:lnB>
                  </a:tcPr>
                </a:tc>
                <a:tc>
                  <a:txBody>
                    <a:bodyPr/>
                    <a:lstStyle/>
                    <a:p>
                      <a:pPr marL="0" marR="0"/>
                      <a:r>
                        <a:rPr lang="en-US" sz="1200">
                          <a:latin typeface="Times New Roman"/>
                        </a:rPr>
                        <a:t>.40</a:t>
                      </a:r>
                    </a:p>
                  </a:txBody>
                  <a:tcPr marL="65852" marR="65852" marT="65852" marB="65852">
                    <a:lnL>
                      <a:noFill/>
                    </a:lnL>
                    <a:lnR>
                      <a:noFill/>
                    </a:lnR>
                    <a:lnT>
                      <a:noFill/>
                    </a:lnT>
                    <a:lnB>
                      <a:noFill/>
                    </a:lnB>
                  </a:tcPr>
                </a:tc>
                <a:tc>
                  <a:txBody>
                    <a:bodyPr/>
                    <a:lstStyle/>
                    <a:p>
                      <a:pPr marL="0" marR="0"/>
                      <a:r>
                        <a:rPr lang="en-US" sz="1200" dirty="0">
                          <a:latin typeface="Times New Roman"/>
                        </a:rPr>
                        <a:t>.22</a:t>
                      </a:r>
                    </a:p>
                  </a:txBody>
                  <a:tcPr marL="65852" marR="65852" marT="65852" marB="65852">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10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18" charset="0"/>
                <a:cs typeface="Times New Roman" pitchFamily="18" charset="0"/>
              </a:rPr>
              <a:t>Proportion of Employees Considered Satisfactory = .20 (Base rate.)</a:t>
            </a:r>
            <a:endParaRPr kumimoji="0" lang="en-US" sz="6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itchFamily="34" charset="0"/>
              </a:rPr>
            </a:br>
            <a:endParaRPr kumimoji="0" lang="en-US" sz="1800" b="0" i="0" u="none" strike="noStrike" cap="none" normalizeH="0" baseline="0">
              <a:ln>
                <a:noFill/>
              </a:ln>
              <a:solidFill>
                <a:schemeClr val="tx1"/>
              </a:solidFill>
              <a:effectLst/>
              <a:latin typeface="Arial" pitchFamily="34" charset="0"/>
            </a:endParaRP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graphicFrame>
        <p:nvGraphicFramePr>
          <p:cNvPr id="11" name="Table 10"/>
          <p:cNvGraphicFramePr>
            <a:graphicFrameLocks noGrp="1"/>
          </p:cNvGraphicFramePr>
          <p:nvPr/>
        </p:nvGraphicFramePr>
        <p:xfrm>
          <a:off x="1524000" y="4466448"/>
          <a:ext cx="6096000" cy="2070384"/>
        </p:xfrm>
        <a:graphic>
          <a:graphicData uri="http://schemas.openxmlformats.org/drawingml/2006/table">
            <a:tbl>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12326">
                <a:tc>
                  <a:txBody>
                    <a:bodyPr/>
                    <a:lstStyle/>
                    <a:p>
                      <a:pPr marL="0" marR="0"/>
                      <a:r>
                        <a:rPr lang="en-US" sz="1200" dirty="0">
                          <a:latin typeface="Times New Roman"/>
                        </a:rPr>
                        <a:t> Base</a:t>
                      </a:r>
                      <a:r>
                        <a:rPr lang="en-US" sz="1200" baseline="0" dirty="0">
                          <a:latin typeface="Times New Roman"/>
                        </a:rPr>
                        <a:t> Rate =  .50</a:t>
                      </a:r>
                      <a:endParaRPr lang="en-US" sz="1200" dirty="0">
                        <a:latin typeface="Times New Roman"/>
                      </a:endParaRPr>
                    </a:p>
                  </a:txBody>
                  <a:tcPr marL="65852" marR="65852" marT="65852" marB="65852">
                    <a:lnL>
                      <a:noFill/>
                    </a:lnL>
                    <a:lnR>
                      <a:noFill/>
                    </a:lnR>
                    <a:lnT>
                      <a:noFill/>
                    </a:lnT>
                    <a:lnB>
                      <a:noFill/>
                    </a:lnB>
                  </a:tcPr>
                </a:tc>
                <a:tc gridSpan="4">
                  <a:txBody>
                    <a:bodyPr/>
                    <a:lstStyle/>
                    <a:p>
                      <a:pPr marL="0" marR="0" algn="ctr"/>
                      <a:r>
                        <a:rPr lang="en-US" sz="1200">
                          <a:latin typeface="Times New Roman"/>
                        </a:rPr>
                        <a:t>Selection Ratio</a:t>
                      </a:r>
                    </a:p>
                  </a:txBody>
                  <a:tcPr marL="65852" marR="65852" marT="65852" marB="65852">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2326">
                <a:tc>
                  <a:txBody>
                    <a:bodyPr/>
                    <a:lstStyle/>
                    <a:p>
                      <a:pPr marL="0" marR="0" algn="ctr"/>
                      <a:r>
                        <a:rPr lang="en-US" sz="1200" dirty="0">
                          <a:latin typeface="Times New Roman"/>
                        </a:rPr>
                        <a:t>Validity coefficient</a:t>
                      </a:r>
                      <a:r>
                        <a:rPr lang="en-US" sz="1200" baseline="0" dirty="0">
                          <a:latin typeface="Times New Roman"/>
                        </a:rPr>
                        <a:t> </a:t>
                      </a:r>
                      <a:endParaRPr lang="en-US" sz="1200" dirty="0">
                        <a:latin typeface="Times New Roman"/>
                      </a:endParaRP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.10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.30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.50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.90</a:t>
                      </a:r>
                    </a:p>
                  </a:txBody>
                  <a:tcPr marL="65852" marR="65852" marT="65852" marB="65852">
                    <a:lnL>
                      <a:noFill/>
                    </a:lnL>
                    <a:lnR>
                      <a:noFill/>
                    </a:lnR>
                    <a:lnT>
                      <a:noFill/>
                    </a:lnT>
                    <a:lnB>
                      <a:noFill/>
                    </a:lnB>
                    <a:solidFill>
                      <a:srgbClr val="C0C0C0"/>
                    </a:solidFill>
                  </a:tcPr>
                </a:tc>
                <a:extLst>
                  <a:ext uri="{0D108BD9-81ED-4DB2-BD59-A6C34878D82A}">
                    <a16:rowId xmlns:a16="http://schemas.microsoft.com/office/drawing/2014/main" val="10001"/>
                  </a:ext>
                </a:extLst>
              </a:tr>
              <a:tr h="312326">
                <a:tc>
                  <a:txBody>
                    <a:bodyPr/>
                    <a:lstStyle/>
                    <a:p>
                      <a:pPr marL="0" marR="0"/>
                      <a:r>
                        <a:rPr lang="en-US" sz="1200" dirty="0">
                          <a:latin typeface="Times New Roman"/>
                        </a:rPr>
                        <a:t>r = .00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.50</a:t>
                      </a:r>
                    </a:p>
                  </a:txBody>
                  <a:tcPr marL="65852" marR="65852" marT="65852" marB="65852">
                    <a:lnL>
                      <a:noFill/>
                    </a:lnL>
                    <a:lnR>
                      <a:noFill/>
                    </a:lnR>
                    <a:lnT>
                      <a:noFill/>
                    </a:lnT>
                    <a:lnB>
                      <a:noFill/>
                    </a:lnB>
                  </a:tcPr>
                </a:tc>
                <a:tc>
                  <a:txBody>
                    <a:bodyPr/>
                    <a:lstStyle/>
                    <a:p>
                      <a:pPr marL="0" marR="0"/>
                      <a:r>
                        <a:rPr lang="en-US" sz="1200">
                          <a:latin typeface="Times New Roman"/>
                        </a:rPr>
                        <a:t>.50</a:t>
                      </a:r>
                    </a:p>
                  </a:txBody>
                  <a:tcPr marL="65852" marR="65852" marT="65852" marB="65852">
                    <a:lnL>
                      <a:noFill/>
                    </a:lnL>
                    <a:lnR>
                      <a:noFill/>
                    </a:lnR>
                    <a:lnT>
                      <a:noFill/>
                    </a:lnT>
                    <a:lnB>
                      <a:noFill/>
                    </a:lnB>
                  </a:tcPr>
                </a:tc>
                <a:tc>
                  <a:txBody>
                    <a:bodyPr/>
                    <a:lstStyle/>
                    <a:p>
                      <a:pPr marL="0" marR="0"/>
                      <a:r>
                        <a:rPr lang="en-US" sz="1200">
                          <a:latin typeface="Times New Roman"/>
                        </a:rPr>
                        <a:t>.50</a:t>
                      </a:r>
                    </a:p>
                  </a:txBody>
                  <a:tcPr marL="65852" marR="65852" marT="65852" marB="65852">
                    <a:lnL>
                      <a:noFill/>
                    </a:lnL>
                    <a:lnR>
                      <a:noFill/>
                    </a:lnR>
                    <a:lnT>
                      <a:noFill/>
                    </a:lnT>
                    <a:lnB>
                      <a:noFill/>
                    </a:lnB>
                  </a:tcPr>
                </a:tc>
                <a:tc>
                  <a:txBody>
                    <a:bodyPr/>
                    <a:lstStyle/>
                    <a:p>
                      <a:pPr marL="0" marR="0"/>
                      <a:r>
                        <a:rPr lang="en-US" sz="1200">
                          <a:latin typeface="Times New Roman"/>
                        </a:rPr>
                        <a:t>.50</a:t>
                      </a:r>
                    </a:p>
                  </a:txBody>
                  <a:tcPr marL="65852" marR="65852" marT="65852" marB="65852">
                    <a:lnL>
                      <a:noFill/>
                    </a:lnL>
                    <a:lnR>
                      <a:noFill/>
                    </a:lnR>
                    <a:lnT>
                      <a:noFill/>
                    </a:lnT>
                    <a:lnB>
                      <a:noFill/>
                    </a:lnB>
                  </a:tcPr>
                </a:tc>
                <a:extLst>
                  <a:ext uri="{0D108BD9-81ED-4DB2-BD59-A6C34878D82A}">
                    <a16:rowId xmlns:a16="http://schemas.microsoft.com/office/drawing/2014/main" val="10002"/>
                  </a:ext>
                </a:extLst>
              </a:tr>
              <a:tr h="312326">
                <a:tc>
                  <a:txBody>
                    <a:bodyPr/>
                    <a:lstStyle/>
                    <a:p>
                      <a:pPr marL="0" marR="0"/>
                      <a:r>
                        <a:rPr lang="en-US" sz="1200" dirty="0">
                          <a:latin typeface="Times New Roman"/>
                        </a:rPr>
                        <a:t>r = .25</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.67</a:t>
                      </a:r>
                    </a:p>
                  </a:txBody>
                  <a:tcPr marL="65852" marR="65852" marT="65852" marB="65852">
                    <a:lnL>
                      <a:noFill/>
                    </a:lnL>
                    <a:lnR>
                      <a:noFill/>
                    </a:lnR>
                    <a:lnT>
                      <a:noFill/>
                    </a:lnT>
                    <a:lnB>
                      <a:noFill/>
                    </a:lnB>
                  </a:tcPr>
                </a:tc>
                <a:tc>
                  <a:txBody>
                    <a:bodyPr/>
                    <a:lstStyle/>
                    <a:p>
                      <a:pPr marL="0" marR="0"/>
                      <a:r>
                        <a:rPr lang="en-US" sz="1200">
                          <a:latin typeface="Times New Roman"/>
                        </a:rPr>
                        <a:t>.62</a:t>
                      </a:r>
                    </a:p>
                  </a:txBody>
                  <a:tcPr marL="65852" marR="65852" marT="65852" marB="65852">
                    <a:lnL>
                      <a:noFill/>
                    </a:lnL>
                    <a:lnR>
                      <a:noFill/>
                    </a:lnR>
                    <a:lnT>
                      <a:noFill/>
                    </a:lnT>
                    <a:lnB>
                      <a:noFill/>
                    </a:lnB>
                  </a:tcPr>
                </a:tc>
                <a:tc>
                  <a:txBody>
                    <a:bodyPr/>
                    <a:lstStyle/>
                    <a:p>
                      <a:pPr marL="0" marR="0"/>
                      <a:r>
                        <a:rPr lang="en-US" sz="1200">
                          <a:latin typeface="Times New Roman"/>
                        </a:rPr>
                        <a:t>.58</a:t>
                      </a:r>
                    </a:p>
                  </a:txBody>
                  <a:tcPr marL="65852" marR="65852" marT="65852" marB="65852">
                    <a:lnL>
                      <a:noFill/>
                    </a:lnL>
                    <a:lnR>
                      <a:noFill/>
                    </a:lnR>
                    <a:lnT>
                      <a:noFill/>
                    </a:lnT>
                    <a:lnB>
                      <a:noFill/>
                    </a:lnB>
                  </a:tcPr>
                </a:tc>
                <a:tc>
                  <a:txBody>
                    <a:bodyPr/>
                    <a:lstStyle/>
                    <a:p>
                      <a:pPr marL="0" marR="0"/>
                      <a:r>
                        <a:rPr lang="en-US" sz="1200">
                          <a:latin typeface="Times New Roman"/>
                        </a:rPr>
                        <a:t>.52</a:t>
                      </a:r>
                    </a:p>
                  </a:txBody>
                  <a:tcPr marL="65852" marR="65852" marT="65852" marB="65852">
                    <a:lnL>
                      <a:noFill/>
                    </a:lnL>
                    <a:lnR>
                      <a:noFill/>
                    </a:lnR>
                    <a:lnT>
                      <a:noFill/>
                    </a:lnT>
                    <a:lnB>
                      <a:noFill/>
                    </a:lnB>
                  </a:tcPr>
                </a:tc>
                <a:extLst>
                  <a:ext uri="{0D108BD9-81ED-4DB2-BD59-A6C34878D82A}">
                    <a16:rowId xmlns:a16="http://schemas.microsoft.com/office/drawing/2014/main" val="10003"/>
                  </a:ext>
                </a:extLst>
              </a:tr>
              <a:tr h="312326">
                <a:tc>
                  <a:txBody>
                    <a:bodyPr/>
                    <a:lstStyle/>
                    <a:p>
                      <a:pPr marL="0" marR="0"/>
                      <a:r>
                        <a:rPr lang="en-US" sz="1200" dirty="0">
                          <a:latin typeface="Times New Roman"/>
                        </a:rPr>
                        <a:t>r = .50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.84</a:t>
                      </a:r>
                    </a:p>
                  </a:txBody>
                  <a:tcPr marL="65852" marR="65852" marT="65852" marB="65852">
                    <a:lnL>
                      <a:noFill/>
                    </a:lnL>
                    <a:lnR>
                      <a:noFill/>
                    </a:lnR>
                    <a:lnT>
                      <a:noFill/>
                    </a:lnT>
                    <a:lnB>
                      <a:noFill/>
                    </a:lnB>
                  </a:tcPr>
                </a:tc>
                <a:tc>
                  <a:txBody>
                    <a:bodyPr/>
                    <a:lstStyle/>
                    <a:p>
                      <a:pPr marL="0" marR="0"/>
                      <a:r>
                        <a:rPr lang="en-US" sz="1200">
                          <a:latin typeface="Times New Roman"/>
                        </a:rPr>
                        <a:t>.74</a:t>
                      </a:r>
                    </a:p>
                  </a:txBody>
                  <a:tcPr marL="65852" marR="65852" marT="65852" marB="65852">
                    <a:lnL>
                      <a:noFill/>
                    </a:lnL>
                    <a:lnR>
                      <a:noFill/>
                    </a:lnR>
                    <a:lnT>
                      <a:noFill/>
                    </a:lnT>
                    <a:lnB>
                      <a:noFill/>
                    </a:lnB>
                  </a:tcPr>
                </a:tc>
                <a:tc>
                  <a:txBody>
                    <a:bodyPr/>
                    <a:lstStyle/>
                    <a:p>
                      <a:pPr marL="0" marR="0"/>
                      <a:r>
                        <a:rPr lang="en-US" sz="1200">
                          <a:latin typeface="Times New Roman"/>
                        </a:rPr>
                        <a:t>.67</a:t>
                      </a:r>
                    </a:p>
                  </a:txBody>
                  <a:tcPr marL="65852" marR="65852" marT="65852" marB="65852">
                    <a:lnL>
                      <a:noFill/>
                    </a:lnL>
                    <a:lnR>
                      <a:noFill/>
                    </a:lnR>
                    <a:lnT>
                      <a:noFill/>
                    </a:lnT>
                    <a:lnB>
                      <a:noFill/>
                    </a:lnB>
                  </a:tcPr>
                </a:tc>
                <a:tc>
                  <a:txBody>
                    <a:bodyPr/>
                    <a:lstStyle/>
                    <a:p>
                      <a:pPr marL="0" marR="0"/>
                      <a:r>
                        <a:rPr lang="en-US" sz="1200">
                          <a:latin typeface="Times New Roman"/>
                        </a:rPr>
                        <a:t>.54</a:t>
                      </a:r>
                    </a:p>
                  </a:txBody>
                  <a:tcPr marL="65852" marR="65852" marT="65852" marB="65852">
                    <a:lnL>
                      <a:noFill/>
                    </a:lnL>
                    <a:lnR>
                      <a:noFill/>
                    </a:lnR>
                    <a:lnT>
                      <a:noFill/>
                    </a:lnT>
                    <a:lnB>
                      <a:noFill/>
                    </a:lnB>
                  </a:tcPr>
                </a:tc>
                <a:extLst>
                  <a:ext uri="{0D108BD9-81ED-4DB2-BD59-A6C34878D82A}">
                    <a16:rowId xmlns:a16="http://schemas.microsoft.com/office/drawing/2014/main" val="10004"/>
                  </a:ext>
                </a:extLst>
              </a:tr>
              <a:tr h="312326">
                <a:tc>
                  <a:txBody>
                    <a:bodyPr/>
                    <a:lstStyle/>
                    <a:p>
                      <a:pPr marL="0" marR="0"/>
                      <a:r>
                        <a:rPr lang="en-US" sz="1200" dirty="0">
                          <a:latin typeface="Times New Roman"/>
                        </a:rPr>
                        <a:t>r = .95</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1.00</a:t>
                      </a:r>
                    </a:p>
                  </a:txBody>
                  <a:tcPr marL="65852" marR="65852" marT="65852" marB="65852">
                    <a:lnL>
                      <a:noFill/>
                    </a:lnL>
                    <a:lnR>
                      <a:noFill/>
                    </a:lnR>
                    <a:lnT>
                      <a:noFill/>
                    </a:lnT>
                    <a:lnB>
                      <a:noFill/>
                    </a:lnB>
                  </a:tcPr>
                </a:tc>
                <a:tc>
                  <a:txBody>
                    <a:bodyPr/>
                    <a:lstStyle/>
                    <a:p>
                      <a:pPr marL="0" marR="0"/>
                      <a:r>
                        <a:rPr lang="en-US" sz="1200">
                          <a:latin typeface="Times New Roman"/>
                        </a:rPr>
                        <a:t>.99</a:t>
                      </a:r>
                    </a:p>
                  </a:txBody>
                  <a:tcPr marL="65852" marR="65852" marT="65852" marB="65852">
                    <a:lnL>
                      <a:noFill/>
                    </a:lnL>
                    <a:lnR>
                      <a:noFill/>
                    </a:lnR>
                    <a:lnT>
                      <a:noFill/>
                    </a:lnT>
                    <a:lnB>
                      <a:noFill/>
                    </a:lnB>
                  </a:tcPr>
                </a:tc>
                <a:tc>
                  <a:txBody>
                    <a:bodyPr/>
                    <a:lstStyle/>
                    <a:p>
                      <a:pPr marL="0" marR="0"/>
                      <a:r>
                        <a:rPr lang="en-US" sz="1200">
                          <a:latin typeface="Times New Roman"/>
                        </a:rPr>
                        <a:t>.90</a:t>
                      </a:r>
                    </a:p>
                  </a:txBody>
                  <a:tcPr marL="65852" marR="65852" marT="65852" marB="65852">
                    <a:lnL>
                      <a:noFill/>
                    </a:lnL>
                    <a:lnR>
                      <a:noFill/>
                    </a:lnR>
                    <a:lnT>
                      <a:noFill/>
                    </a:lnT>
                    <a:lnB>
                      <a:noFill/>
                    </a:lnB>
                  </a:tcPr>
                </a:tc>
                <a:tc>
                  <a:txBody>
                    <a:bodyPr/>
                    <a:lstStyle/>
                    <a:p>
                      <a:pPr marL="0" marR="0"/>
                      <a:r>
                        <a:rPr lang="en-US" sz="1200" dirty="0">
                          <a:latin typeface="Times New Roman"/>
                        </a:rPr>
                        <a:t>.56</a:t>
                      </a:r>
                    </a:p>
                  </a:txBody>
                  <a:tcPr marL="65852" marR="65852" marT="65852" marB="65852">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itchFamily="34" charset="0"/>
              </a:rPr>
            </a:br>
            <a:endParaRPr kumimoji="0" lang="en-US" sz="1800" b="0" i="0" u="none" strike="noStrike" cap="none" normalizeH="0" baseline="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Understanding Decisions Based on Validity</a:t>
            </a:r>
          </a:p>
        </p:txBody>
      </p:sp>
      <p:grpSp>
        <p:nvGrpSpPr>
          <p:cNvPr id="13" name="Group 12"/>
          <p:cNvGrpSpPr/>
          <p:nvPr/>
        </p:nvGrpSpPr>
        <p:grpSpPr>
          <a:xfrm>
            <a:off x="1190625" y="1807987"/>
            <a:ext cx="2638425" cy="2066545"/>
            <a:chOff x="1190625" y="1807987"/>
            <a:chExt cx="2638425" cy="2066545"/>
          </a:xfrm>
        </p:grpSpPr>
        <p:pic>
          <p:nvPicPr>
            <p:cNvPr id="26626" name="Picture 2" descr="http://www.msubillings.edu/BusinessFaculty/larsen/MGMT452/Taylor%20Russell%20Tables%20and%20selection%20ratio_files/image003.jpg"/>
            <p:cNvPicPr>
              <a:picLocks noChangeAspect="1" noChangeArrowheads="1"/>
            </p:cNvPicPr>
            <p:nvPr/>
          </p:nvPicPr>
          <p:blipFill>
            <a:blip r:embed="rId2" cstate="print"/>
            <a:srcRect/>
            <a:stretch>
              <a:fillRect/>
            </a:stretch>
          </p:blipFill>
          <p:spPr bwMode="auto">
            <a:xfrm>
              <a:off x="1190625" y="1807987"/>
              <a:ext cx="2638425" cy="1803749"/>
            </a:xfrm>
            <a:prstGeom prst="rect">
              <a:avLst/>
            </a:prstGeom>
            <a:noFill/>
          </p:spPr>
        </p:pic>
        <p:sp>
          <p:nvSpPr>
            <p:cNvPr id="9" name="TextBox 8"/>
            <p:cNvSpPr txBox="1"/>
            <p:nvPr/>
          </p:nvSpPr>
          <p:spPr>
            <a:xfrm>
              <a:off x="1676400" y="3505200"/>
              <a:ext cx="2014269" cy="369332"/>
            </a:xfrm>
            <a:prstGeom prst="rect">
              <a:avLst/>
            </a:prstGeom>
            <a:noFill/>
          </p:spPr>
          <p:txBody>
            <a:bodyPr wrap="none" rtlCol="0">
              <a:spAutoFit/>
            </a:bodyPr>
            <a:lstStyle/>
            <a:p>
              <a:r>
                <a:rPr lang="en-US" dirty="0">
                  <a:solidFill>
                    <a:srgbClr val="00B0F0"/>
                  </a:solidFill>
                </a:rPr>
                <a:t>Very Low Correlation</a:t>
              </a:r>
            </a:p>
          </p:txBody>
        </p:sp>
      </p:grpSp>
      <p:grpSp>
        <p:nvGrpSpPr>
          <p:cNvPr id="14" name="Group 13"/>
          <p:cNvGrpSpPr/>
          <p:nvPr/>
        </p:nvGrpSpPr>
        <p:grpSpPr>
          <a:xfrm>
            <a:off x="4800600" y="1752599"/>
            <a:ext cx="2819400" cy="2121933"/>
            <a:chOff x="4800600" y="1752599"/>
            <a:chExt cx="2819400" cy="2121933"/>
          </a:xfrm>
        </p:grpSpPr>
        <p:pic>
          <p:nvPicPr>
            <p:cNvPr id="26630" name="Picture 6" descr="http://www.msubillings.edu/BusinessFaculty/larsen/MGMT452/Taylor%20Russell%20Tables%20and%20selection%20ratio_files/image005.jpg"/>
            <p:cNvPicPr>
              <a:picLocks noChangeAspect="1" noChangeArrowheads="1"/>
            </p:cNvPicPr>
            <p:nvPr/>
          </p:nvPicPr>
          <p:blipFill>
            <a:blip r:embed="rId3" cstate="print"/>
            <a:srcRect/>
            <a:stretch>
              <a:fillRect/>
            </a:stretch>
          </p:blipFill>
          <p:spPr bwMode="auto">
            <a:xfrm>
              <a:off x="4800600" y="1752599"/>
              <a:ext cx="2819400" cy="1914525"/>
            </a:xfrm>
            <a:prstGeom prst="rect">
              <a:avLst/>
            </a:prstGeom>
            <a:noFill/>
          </p:spPr>
        </p:pic>
        <p:sp>
          <p:nvSpPr>
            <p:cNvPr id="10" name="TextBox 9"/>
            <p:cNvSpPr txBox="1"/>
            <p:nvPr/>
          </p:nvSpPr>
          <p:spPr>
            <a:xfrm>
              <a:off x="5583842" y="3505200"/>
              <a:ext cx="1578958" cy="369332"/>
            </a:xfrm>
            <a:prstGeom prst="rect">
              <a:avLst/>
            </a:prstGeom>
            <a:noFill/>
          </p:spPr>
          <p:txBody>
            <a:bodyPr wrap="none" rtlCol="0">
              <a:spAutoFit/>
            </a:bodyPr>
            <a:lstStyle/>
            <a:p>
              <a:r>
                <a:rPr lang="en-US" dirty="0">
                  <a:solidFill>
                    <a:srgbClr val="00B0F0"/>
                  </a:solidFill>
                </a:rPr>
                <a:t>Low Correlation</a:t>
              </a:r>
            </a:p>
          </p:txBody>
        </p:sp>
      </p:grpSp>
      <p:grpSp>
        <p:nvGrpSpPr>
          <p:cNvPr id="15" name="Group 14"/>
          <p:cNvGrpSpPr/>
          <p:nvPr/>
        </p:nvGrpSpPr>
        <p:grpSpPr>
          <a:xfrm>
            <a:off x="1143000" y="4186237"/>
            <a:ext cx="2733675" cy="2279095"/>
            <a:chOff x="1143000" y="4186237"/>
            <a:chExt cx="2733675" cy="2279095"/>
          </a:xfrm>
        </p:grpSpPr>
        <p:pic>
          <p:nvPicPr>
            <p:cNvPr id="26632" name="Picture 8" descr="http://www.msubillings.edu/BusinessFaculty/larsen/MGMT452/Taylor%20Russell%20Tables%20and%20selection%20ratio_files/image007.jpg"/>
            <p:cNvPicPr>
              <a:picLocks noChangeAspect="1" noChangeArrowheads="1"/>
            </p:cNvPicPr>
            <p:nvPr/>
          </p:nvPicPr>
          <p:blipFill>
            <a:blip r:embed="rId4" cstate="print"/>
            <a:srcRect/>
            <a:stretch>
              <a:fillRect/>
            </a:stretch>
          </p:blipFill>
          <p:spPr bwMode="auto">
            <a:xfrm>
              <a:off x="1143000" y="4186237"/>
              <a:ext cx="2733675" cy="1876425"/>
            </a:xfrm>
            <a:prstGeom prst="rect">
              <a:avLst/>
            </a:prstGeom>
            <a:noFill/>
          </p:spPr>
        </p:pic>
        <p:sp>
          <p:nvSpPr>
            <p:cNvPr id="11" name="TextBox 10"/>
            <p:cNvSpPr txBox="1"/>
            <p:nvPr/>
          </p:nvSpPr>
          <p:spPr>
            <a:xfrm>
              <a:off x="1890527" y="6096000"/>
              <a:ext cx="1614673" cy="369332"/>
            </a:xfrm>
            <a:prstGeom prst="rect">
              <a:avLst/>
            </a:prstGeom>
            <a:noFill/>
          </p:spPr>
          <p:txBody>
            <a:bodyPr wrap="none" rtlCol="0">
              <a:spAutoFit/>
            </a:bodyPr>
            <a:lstStyle/>
            <a:p>
              <a:r>
                <a:rPr lang="en-US" dirty="0">
                  <a:solidFill>
                    <a:srgbClr val="00B0F0"/>
                  </a:solidFill>
                </a:rPr>
                <a:t>High Correlation</a:t>
              </a:r>
            </a:p>
          </p:txBody>
        </p:sp>
      </p:grpSp>
      <p:grpSp>
        <p:nvGrpSpPr>
          <p:cNvPr id="16" name="Group 15"/>
          <p:cNvGrpSpPr/>
          <p:nvPr/>
        </p:nvGrpSpPr>
        <p:grpSpPr>
          <a:xfrm>
            <a:off x="4800600" y="4152899"/>
            <a:ext cx="2819400" cy="2312433"/>
            <a:chOff x="4800600" y="4152899"/>
            <a:chExt cx="2819400" cy="2312433"/>
          </a:xfrm>
        </p:grpSpPr>
        <p:pic>
          <p:nvPicPr>
            <p:cNvPr id="26634" name="Picture 10" descr="http://www.msubillings.edu/BusinessFaculty/larsen/MGMT452/Taylor%20Russell%20Tables%20and%20selection%20ratio_files/image023.jpg"/>
            <p:cNvPicPr>
              <a:picLocks noChangeAspect="1" noChangeArrowheads="1"/>
            </p:cNvPicPr>
            <p:nvPr/>
          </p:nvPicPr>
          <p:blipFill>
            <a:blip r:embed="rId5" cstate="print"/>
            <a:srcRect/>
            <a:stretch>
              <a:fillRect/>
            </a:stretch>
          </p:blipFill>
          <p:spPr bwMode="auto">
            <a:xfrm>
              <a:off x="4800600" y="4152899"/>
              <a:ext cx="2819400" cy="1943101"/>
            </a:xfrm>
            <a:prstGeom prst="rect">
              <a:avLst/>
            </a:prstGeom>
            <a:noFill/>
          </p:spPr>
        </p:pic>
        <p:sp>
          <p:nvSpPr>
            <p:cNvPr id="12" name="TextBox 11"/>
            <p:cNvSpPr txBox="1"/>
            <p:nvPr/>
          </p:nvSpPr>
          <p:spPr>
            <a:xfrm>
              <a:off x="5334000" y="6096000"/>
              <a:ext cx="2049985" cy="369332"/>
            </a:xfrm>
            <a:prstGeom prst="rect">
              <a:avLst/>
            </a:prstGeom>
            <a:noFill/>
          </p:spPr>
          <p:txBody>
            <a:bodyPr wrap="none" rtlCol="0">
              <a:spAutoFit/>
            </a:bodyPr>
            <a:lstStyle/>
            <a:p>
              <a:r>
                <a:rPr lang="en-US" dirty="0">
                  <a:solidFill>
                    <a:srgbClr val="00B0F0"/>
                  </a:solidFill>
                </a:rPr>
                <a:t>Very High Correlation</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heckerboard(across)">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heckerboard(across)">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82000" cy="731838"/>
          </a:xfrm>
        </p:spPr>
        <p:txBody>
          <a:bodyPr>
            <a:normAutofit/>
          </a:bodyPr>
          <a:lstStyle/>
          <a:p>
            <a:r>
              <a:rPr lang="en-US" sz="3200" dirty="0"/>
              <a:t>Understanding Decisions Based on Base Rate</a:t>
            </a:r>
          </a:p>
        </p:txBody>
      </p:sp>
      <p:pic>
        <p:nvPicPr>
          <p:cNvPr id="27650" name="Picture 2" descr="http://www.msubillings.edu/BusinessFaculty/larsen/MGMT452/Taylor%20Russell%20Tables%20and%20selection%20ratio_files/image011.jpg"/>
          <p:cNvPicPr>
            <a:picLocks noChangeAspect="1" noChangeArrowheads="1"/>
          </p:cNvPicPr>
          <p:nvPr/>
        </p:nvPicPr>
        <p:blipFill>
          <a:blip r:embed="rId2" cstate="print"/>
          <a:srcRect/>
          <a:stretch>
            <a:fillRect/>
          </a:stretch>
        </p:blipFill>
        <p:spPr bwMode="auto">
          <a:xfrm>
            <a:off x="3124200" y="3048000"/>
            <a:ext cx="2733675" cy="1828800"/>
          </a:xfrm>
          <a:prstGeom prst="rect">
            <a:avLst/>
          </a:prstGeom>
          <a:noFill/>
        </p:spPr>
      </p:pic>
      <p:pic>
        <p:nvPicPr>
          <p:cNvPr id="27652" name="Picture 4" descr="http://www.msubillings.edu/BusinessFaculty/larsen/MGMT452/Taylor%20Russell%20Tables%20and%20selection%20ratio_files/image013.jpg"/>
          <p:cNvPicPr>
            <a:picLocks noChangeAspect="1" noChangeArrowheads="1"/>
          </p:cNvPicPr>
          <p:nvPr/>
        </p:nvPicPr>
        <p:blipFill>
          <a:blip r:embed="rId3" cstate="print"/>
          <a:srcRect/>
          <a:stretch>
            <a:fillRect/>
          </a:stretch>
        </p:blipFill>
        <p:spPr bwMode="auto">
          <a:xfrm>
            <a:off x="76200" y="1600200"/>
            <a:ext cx="2743200" cy="1828800"/>
          </a:xfrm>
          <a:prstGeom prst="rect">
            <a:avLst/>
          </a:prstGeom>
          <a:noFill/>
        </p:spPr>
      </p:pic>
      <p:pic>
        <p:nvPicPr>
          <p:cNvPr id="27654" name="Picture 6" descr="http://www.msubillings.edu/BusinessFaculty/larsen/MGMT452/Taylor%20Russell%20Tables%20and%20selection%20ratio_files/image015.jpg"/>
          <p:cNvPicPr>
            <a:picLocks noChangeAspect="1" noChangeArrowheads="1"/>
          </p:cNvPicPr>
          <p:nvPr/>
        </p:nvPicPr>
        <p:blipFill>
          <a:blip r:embed="rId4" cstate="print"/>
          <a:srcRect/>
          <a:stretch>
            <a:fillRect/>
          </a:stretch>
        </p:blipFill>
        <p:spPr bwMode="auto">
          <a:xfrm>
            <a:off x="6172200" y="4743449"/>
            <a:ext cx="2733675" cy="18097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checkerboard(across)">
                                      <p:cBhvr>
                                        <p:cTn id="7" dur="500"/>
                                        <p:tgtEl>
                                          <p:spTgt spid="2765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7650"/>
                                        </p:tgtEl>
                                        <p:attrNameLst>
                                          <p:attrName>style.visibility</p:attrName>
                                        </p:attrNameLst>
                                      </p:cBhvr>
                                      <p:to>
                                        <p:strVal val="visible"/>
                                      </p:to>
                                    </p:set>
                                    <p:animEffect transition="in" filter="checkerboard(across)">
                                      <p:cBhvr>
                                        <p:cTn id="12" dur="500"/>
                                        <p:tgtEl>
                                          <p:spTgt spid="2765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7654"/>
                                        </p:tgtEl>
                                        <p:attrNameLst>
                                          <p:attrName>style.visibility</p:attrName>
                                        </p:attrNameLst>
                                      </p:cBhvr>
                                      <p:to>
                                        <p:strVal val="visible"/>
                                      </p:to>
                                    </p:set>
                                    <p:animEffect transition="in" filter="checkerboard(across)">
                                      <p:cBhvr>
                                        <p:cTn id="17" dur="5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82000" cy="1295400"/>
          </a:xfrm>
        </p:spPr>
        <p:txBody>
          <a:bodyPr>
            <a:noAutofit/>
          </a:bodyPr>
          <a:lstStyle/>
          <a:p>
            <a:r>
              <a:rPr lang="en-US" sz="3600" dirty="0"/>
              <a:t>Understanding Decisions Based on Selection Ratio</a:t>
            </a:r>
          </a:p>
        </p:txBody>
      </p:sp>
      <p:pic>
        <p:nvPicPr>
          <p:cNvPr id="28674" name="Picture 2" descr="http://www.msubillings.edu/BusinessFaculty/larsen/MGMT452/Taylor%20Russell%20Tables%20and%20selection%20ratio_files/image017.jpg"/>
          <p:cNvPicPr>
            <a:picLocks noChangeAspect="1" noChangeArrowheads="1"/>
          </p:cNvPicPr>
          <p:nvPr/>
        </p:nvPicPr>
        <p:blipFill>
          <a:blip r:embed="rId2" cstate="print"/>
          <a:srcRect/>
          <a:stretch>
            <a:fillRect/>
          </a:stretch>
        </p:blipFill>
        <p:spPr bwMode="auto">
          <a:xfrm>
            <a:off x="314325" y="3162300"/>
            <a:ext cx="2733675" cy="2219326"/>
          </a:xfrm>
          <a:prstGeom prst="rect">
            <a:avLst/>
          </a:prstGeom>
          <a:noFill/>
        </p:spPr>
      </p:pic>
      <p:pic>
        <p:nvPicPr>
          <p:cNvPr id="28676" name="Picture 4" descr="http://www.msubillings.edu/BusinessFaculty/larsen/MGMT452/Taylor%20Russell%20Tables%20and%20selection%20ratio_files/image019.jpg"/>
          <p:cNvPicPr>
            <a:picLocks noChangeAspect="1" noChangeArrowheads="1"/>
          </p:cNvPicPr>
          <p:nvPr/>
        </p:nvPicPr>
        <p:blipFill>
          <a:blip r:embed="rId3" cstate="print"/>
          <a:srcRect/>
          <a:stretch>
            <a:fillRect/>
          </a:stretch>
        </p:blipFill>
        <p:spPr bwMode="auto">
          <a:xfrm>
            <a:off x="3286125" y="3176588"/>
            <a:ext cx="2695575" cy="2190750"/>
          </a:xfrm>
          <a:prstGeom prst="rect">
            <a:avLst/>
          </a:prstGeom>
          <a:noFill/>
        </p:spPr>
      </p:pic>
      <p:pic>
        <p:nvPicPr>
          <p:cNvPr id="28678" name="Picture 6" descr="http://www.msubillings.edu/BusinessFaculty/larsen/MGMT452/Taylor%20Russell%20Tables%20and%20selection%20ratio_files/image021.jpg"/>
          <p:cNvPicPr>
            <a:picLocks noChangeAspect="1" noChangeArrowheads="1"/>
          </p:cNvPicPr>
          <p:nvPr/>
        </p:nvPicPr>
        <p:blipFill>
          <a:blip r:embed="rId4" cstate="print"/>
          <a:srcRect/>
          <a:stretch>
            <a:fillRect/>
          </a:stretch>
        </p:blipFill>
        <p:spPr bwMode="auto">
          <a:xfrm>
            <a:off x="6181725" y="3162300"/>
            <a:ext cx="2733675" cy="2219326"/>
          </a:xfrm>
          <a:prstGeom prst="rect">
            <a:avLst/>
          </a:prstGeom>
          <a:noFill/>
        </p:spPr>
      </p:pic>
      <p:sp>
        <p:nvSpPr>
          <p:cNvPr id="9" name="Rectangle 8"/>
          <p:cNvSpPr/>
          <p:nvPr/>
        </p:nvSpPr>
        <p:spPr>
          <a:xfrm>
            <a:off x="381000" y="1447800"/>
            <a:ext cx="8382000" cy="1477328"/>
          </a:xfrm>
          <a:prstGeom prst="rect">
            <a:avLst/>
          </a:prstGeom>
        </p:spPr>
        <p:txBody>
          <a:bodyPr wrap="square">
            <a:spAutoFit/>
          </a:bodyPr>
          <a:lstStyle/>
          <a:p>
            <a:r>
              <a:rPr lang="en-US" b="1" dirty="0"/>
              <a:t>Selection ratio.</a:t>
            </a:r>
            <a:r>
              <a:rPr lang="en-US" dirty="0"/>
              <a:t> The selection ratio is the number hired divided by the number who applied. If 100 people apply and 50 are hired, the selection ratio is .5. If 100 people apply and 10 are hired, the selection ratio is .1. Suppose we assume that the top people (i.e., those who score highest on the test) will be selected. That is, if we are selecting 10 of 100, we will take the top 10 scorers. In general, other things being equal, the smaller the selection ratio, the more useful the test.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8674"/>
                                        </p:tgtEl>
                                        <p:attrNameLst>
                                          <p:attrName>style.visibility</p:attrName>
                                        </p:attrNameLst>
                                      </p:cBhvr>
                                      <p:to>
                                        <p:strVal val="visible"/>
                                      </p:to>
                                    </p:set>
                                    <p:animEffect transition="in" filter="checkerboard(across)">
                                      <p:cBhvr>
                                        <p:cTn id="12" dur="500"/>
                                        <p:tgtEl>
                                          <p:spTgt spid="2867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8676"/>
                                        </p:tgtEl>
                                        <p:attrNameLst>
                                          <p:attrName>style.visibility</p:attrName>
                                        </p:attrNameLst>
                                      </p:cBhvr>
                                      <p:to>
                                        <p:strVal val="visible"/>
                                      </p:to>
                                    </p:set>
                                    <p:animEffect transition="in" filter="checkerboard(across)">
                                      <p:cBhvr>
                                        <p:cTn id="17" dur="500"/>
                                        <p:tgtEl>
                                          <p:spTgt spid="2867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8678"/>
                                        </p:tgtEl>
                                        <p:attrNameLst>
                                          <p:attrName>style.visibility</p:attrName>
                                        </p:attrNameLst>
                                      </p:cBhvr>
                                      <p:to>
                                        <p:strVal val="visible"/>
                                      </p:to>
                                    </p:set>
                                    <p:animEffect transition="in" filter="checkerboard(across)">
                                      <p:cBhvr>
                                        <p:cTn id="22" dur="500"/>
                                        <p:tgtEl>
                                          <p:spTgt spid="28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Considering Base Rate, Selection Ratio, and Test Validity Together</a:t>
            </a:r>
          </a:p>
        </p:txBody>
      </p:sp>
      <p:graphicFrame>
        <p:nvGraphicFramePr>
          <p:cNvPr id="5" name="Table 4"/>
          <p:cNvGraphicFramePr>
            <a:graphicFrameLocks noGrp="1"/>
          </p:cNvGraphicFramePr>
          <p:nvPr/>
        </p:nvGraphicFramePr>
        <p:xfrm>
          <a:off x="3429000" y="1447800"/>
          <a:ext cx="5562600" cy="2253264"/>
        </p:xfrm>
        <a:graphic>
          <a:graphicData uri="http://schemas.openxmlformats.org/drawingml/2006/table">
            <a:tbl>
              <a:tblPr/>
              <a:tblGrid>
                <a:gridCol w="1112520">
                  <a:extLst>
                    <a:ext uri="{9D8B030D-6E8A-4147-A177-3AD203B41FA5}">
                      <a16:colId xmlns:a16="http://schemas.microsoft.com/office/drawing/2014/main" val="20000"/>
                    </a:ext>
                  </a:extLst>
                </a:gridCol>
                <a:gridCol w="1112520">
                  <a:extLst>
                    <a:ext uri="{9D8B030D-6E8A-4147-A177-3AD203B41FA5}">
                      <a16:colId xmlns:a16="http://schemas.microsoft.com/office/drawing/2014/main" val="20001"/>
                    </a:ext>
                  </a:extLst>
                </a:gridCol>
                <a:gridCol w="1112520">
                  <a:extLst>
                    <a:ext uri="{9D8B030D-6E8A-4147-A177-3AD203B41FA5}">
                      <a16:colId xmlns:a16="http://schemas.microsoft.com/office/drawing/2014/main" val="20002"/>
                    </a:ext>
                  </a:extLst>
                </a:gridCol>
                <a:gridCol w="1112520">
                  <a:extLst>
                    <a:ext uri="{9D8B030D-6E8A-4147-A177-3AD203B41FA5}">
                      <a16:colId xmlns:a16="http://schemas.microsoft.com/office/drawing/2014/main" val="20003"/>
                    </a:ext>
                  </a:extLst>
                </a:gridCol>
                <a:gridCol w="1112520">
                  <a:extLst>
                    <a:ext uri="{9D8B030D-6E8A-4147-A177-3AD203B41FA5}">
                      <a16:colId xmlns:a16="http://schemas.microsoft.com/office/drawing/2014/main" val="20004"/>
                    </a:ext>
                  </a:extLst>
                </a:gridCol>
              </a:tblGrid>
              <a:tr h="312326">
                <a:tc>
                  <a:txBody>
                    <a:bodyPr/>
                    <a:lstStyle/>
                    <a:p>
                      <a:pPr marL="0" marR="0" algn="ctr"/>
                      <a:r>
                        <a:rPr lang="en-US" sz="1200" dirty="0">
                          <a:latin typeface="Times New Roman"/>
                        </a:rPr>
                        <a:t> </a:t>
                      </a:r>
                      <a:r>
                        <a:rPr lang="en-US" sz="1200" b="1" dirty="0">
                          <a:latin typeface="Times New Roman"/>
                        </a:rPr>
                        <a:t>Base Rate = .20</a:t>
                      </a:r>
                    </a:p>
                  </a:txBody>
                  <a:tcPr marL="65852" marR="65852" marT="65852" marB="65852">
                    <a:lnL>
                      <a:noFill/>
                    </a:lnL>
                    <a:lnR>
                      <a:noFill/>
                    </a:lnR>
                    <a:lnT>
                      <a:noFill/>
                    </a:lnT>
                    <a:lnB>
                      <a:noFill/>
                    </a:lnB>
                  </a:tcPr>
                </a:tc>
                <a:tc gridSpan="4">
                  <a:txBody>
                    <a:bodyPr/>
                    <a:lstStyle/>
                    <a:p>
                      <a:pPr marL="0" marR="0" algn="ctr"/>
                      <a:r>
                        <a:rPr lang="en-US" sz="1200" dirty="0">
                          <a:latin typeface="Times New Roman"/>
                        </a:rPr>
                        <a:t>Selection Ratio</a:t>
                      </a:r>
                    </a:p>
                  </a:txBody>
                  <a:tcPr marL="65852" marR="65852" marT="65852" marB="65852">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2326">
                <a:tc>
                  <a:txBody>
                    <a:bodyPr/>
                    <a:lstStyle/>
                    <a:p>
                      <a:pPr marL="0" marR="0" algn="ctr"/>
                      <a:r>
                        <a:rPr lang="en-US" sz="1200" dirty="0">
                          <a:latin typeface="Times New Roman"/>
                        </a:rPr>
                        <a:t>Validity coefficient</a:t>
                      </a:r>
                      <a:r>
                        <a:rPr lang="en-US" sz="1200" baseline="0" dirty="0">
                          <a:latin typeface="Times New Roman"/>
                        </a:rPr>
                        <a:t> </a:t>
                      </a:r>
                      <a:endParaRPr lang="en-US" sz="1200" dirty="0">
                        <a:latin typeface="Times New Roman"/>
                      </a:endParaRPr>
                    </a:p>
                  </a:txBody>
                  <a:tcPr marL="65852" marR="65852" marT="65852" marB="65852">
                    <a:lnL>
                      <a:noFill/>
                    </a:lnL>
                    <a:lnR>
                      <a:noFill/>
                    </a:lnR>
                    <a:lnT>
                      <a:noFill/>
                    </a:lnT>
                    <a:lnB>
                      <a:noFill/>
                    </a:lnB>
                    <a:solidFill>
                      <a:srgbClr val="C0C0C0"/>
                    </a:solidFill>
                  </a:tcPr>
                </a:tc>
                <a:tc>
                  <a:txBody>
                    <a:bodyPr/>
                    <a:lstStyle/>
                    <a:p>
                      <a:pPr marL="0" marR="0"/>
                      <a:r>
                        <a:rPr lang="en-US" sz="1200" dirty="0">
                          <a:latin typeface="Times New Roman"/>
                        </a:rPr>
                        <a:t>.10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.30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.50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.90</a:t>
                      </a:r>
                    </a:p>
                  </a:txBody>
                  <a:tcPr marL="65852" marR="65852" marT="65852" marB="65852">
                    <a:lnL>
                      <a:noFill/>
                    </a:lnL>
                    <a:lnR>
                      <a:noFill/>
                    </a:lnR>
                    <a:lnT>
                      <a:noFill/>
                    </a:lnT>
                    <a:lnB>
                      <a:noFill/>
                    </a:lnB>
                    <a:solidFill>
                      <a:srgbClr val="C0C0C0"/>
                    </a:solidFill>
                  </a:tcPr>
                </a:tc>
                <a:extLst>
                  <a:ext uri="{0D108BD9-81ED-4DB2-BD59-A6C34878D82A}">
                    <a16:rowId xmlns:a16="http://schemas.microsoft.com/office/drawing/2014/main" val="10001"/>
                  </a:ext>
                </a:extLst>
              </a:tr>
              <a:tr h="312326">
                <a:tc>
                  <a:txBody>
                    <a:bodyPr/>
                    <a:lstStyle/>
                    <a:p>
                      <a:pPr marL="0" marR="0"/>
                      <a:r>
                        <a:rPr lang="en-US" sz="1200" dirty="0">
                          <a:latin typeface="Times New Roman"/>
                        </a:rPr>
                        <a:t>r = .00</a:t>
                      </a:r>
                    </a:p>
                  </a:txBody>
                  <a:tcPr marL="65852" marR="65852" marT="65852" marB="65852">
                    <a:lnL>
                      <a:noFill/>
                    </a:lnL>
                    <a:lnR>
                      <a:noFill/>
                    </a:lnR>
                    <a:lnT>
                      <a:noFill/>
                    </a:lnT>
                    <a:lnB>
                      <a:noFill/>
                    </a:lnB>
                    <a:solidFill>
                      <a:srgbClr val="C0C0C0"/>
                    </a:solidFill>
                  </a:tcPr>
                </a:tc>
                <a:tc>
                  <a:txBody>
                    <a:bodyPr/>
                    <a:lstStyle/>
                    <a:p>
                      <a:pPr marL="0" marR="0"/>
                      <a:r>
                        <a:rPr lang="en-US" sz="1200" dirty="0">
                          <a:latin typeface="Times New Roman"/>
                        </a:rPr>
                        <a:t>.20</a:t>
                      </a:r>
                    </a:p>
                  </a:txBody>
                  <a:tcPr marL="65852" marR="65852" marT="65852" marB="65852">
                    <a:lnL>
                      <a:noFill/>
                    </a:lnL>
                    <a:lnR>
                      <a:noFill/>
                    </a:lnR>
                    <a:lnT>
                      <a:noFill/>
                    </a:lnT>
                    <a:lnB>
                      <a:noFill/>
                    </a:lnB>
                  </a:tcPr>
                </a:tc>
                <a:tc>
                  <a:txBody>
                    <a:bodyPr/>
                    <a:lstStyle/>
                    <a:p>
                      <a:pPr marL="0" marR="0"/>
                      <a:r>
                        <a:rPr lang="en-US" sz="1200">
                          <a:latin typeface="Times New Roman"/>
                        </a:rPr>
                        <a:t>.20</a:t>
                      </a:r>
                    </a:p>
                  </a:txBody>
                  <a:tcPr marL="65852" marR="65852" marT="65852" marB="65852">
                    <a:lnL>
                      <a:noFill/>
                    </a:lnL>
                    <a:lnR>
                      <a:noFill/>
                    </a:lnR>
                    <a:lnT>
                      <a:noFill/>
                    </a:lnT>
                    <a:lnB>
                      <a:noFill/>
                    </a:lnB>
                  </a:tcPr>
                </a:tc>
                <a:tc>
                  <a:txBody>
                    <a:bodyPr/>
                    <a:lstStyle/>
                    <a:p>
                      <a:pPr marL="0" marR="0"/>
                      <a:r>
                        <a:rPr lang="en-US" sz="1200">
                          <a:latin typeface="Times New Roman"/>
                        </a:rPr>
                        <a:t>.20</a:t>
                      </a:r>
                    </a:p>
                  </a:txBody>
                  <a:tcPr marL="65852" marR="65852" marT="65852" marB="65852">
                    <a:lnL>
                      <a:noFill/>
                    </a:lnL>
                    <a:lnR>
                      <a:noFill/>
                    </a:lnR>
                    <a:lnT>
                      <a:noFill/>
                    </a:lnT>
                    <a:lnB>
                      <a:noFill/>
                    </a:lnB>
                  </a:tcPr>
                </a:tc>
                <a:tc>
                  <a:txBody>
                    <a:bodyPr/>
                    <a:lstStyle/>
                    <a:p>
                      <a:pPr marL="0" marR="0"/>
                      <a:r>
                        <a:rPr lang="en-US" sz="1200">
                          <a:latin typeface="Times New Roman"/>
                        </a:rPr>
                        <a:t>.20</a:t>
                      </a:r>
                    </a:p>
                  </a:txBody>
                  <a:tcPr marL="65852" marR="65852" marT="65852" marB="65852">
                    <a:lnL>
                      <a:noFill/>
                    </a:lnL>
                    <a:lnR>
                      <a:noFill/>
                    </a:lnR>
                    <a:lnT>
                      <a:noFill/>
                    </a:lnT>
                    <a:lnB>
                      <a:noFill/>
                    </a:lnB>
                  </a:tcPr>
                </a:tc>
                <a:extLst>
                  <a:ext uri="{0D108BD9-81ED-4DB2-BD59-A6C34878D82A}">
                    <a16:rowId xmlns:a16="http://schemas.microsoft.com/office/drawing/2014/main" val="10002"/>
                  </a:ext>
                </a:extLst>
              </a:tr>
              <a:tr h="312326">
                <a:tc>
                  <a:txBody>
                    <a:bodyPr/>
                    <a:lstStyle/>
                    <a:p>
                      <a:pPr marL="0" marR="0"/>
                      <a:r>
                        <a:rPr lang="en-US" sz="1200" dirty="0">
                          <a:latin typeface="Times New Roman"/>
                        </a:rPr>
                        <a:t>r = .25</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.34</a:t>
                      </a:r>
                    </a:p>
                  </a:txBody>
                  <a:tcPr marL="65852" marR="65852" marT="65852" marB="65852">
                    <a:lnL>
                      <a:noFill/>
                    </a:lnL>
                    <a:lnR>
                      <a:noFill/>
                    </a:lnR>
                    <a:lnT>
                      <a:noFill/>
                    </a:lnT>
                    <a:lnB>
                      <a:noFill/>
                    </a:lnB>
                  </a:tcPr>
                </a:tc>
                <a:tc>
                  <a:txBody>
                    <a:bodyPr/>
                    <a:lstStyle/>
                    <a:p>
                      <a:pPr marL="0" marR="0"/>
                      <a:r>
                        <a:rPr lang="en-US" sz="1200">
                          <a:latin typeface="Times New Roman"/>
                        </a:rPr>
                        <a:t>.29</a:t>
                      </a:r>
                    </a:p>
                  </a:txBody>
                  <a:tcPr marL="65852" marR="65852" marT="65852" marB="65852">
                    <a:lnL>
                      <a:noFill/>
                    </a:lnL>
                    <a:lnR>
                      <a:noFill/>
                    </a:lnR>
                    <a:lnT>
                      <a:noFill/>
                    </a:lnT>
                    <a:lnB>
                      <a:noFill/>
                    </a:lnB>
                  </a:tcPr>
                </a:tc>
                <a:tc>
                  <a:txBody>
                    <a:bodyPr/>
                    <a:lstStyle/>
                    <a:p>
                      <a:pPr marL="0" marR="0"/>
                      <a:r>
                        <a:rPr lang="en-US" sz="1200">
                          <a:latin typeface="Times New Roman"/>
                        </a:rPr>
                        <a:t>.26</a:t>
                      </a:r>
                    </a:p>
                  </a:txBody>
                  <a:tcPr marL="65852" marR="65852" marT="65852" marB="65852">
                    <a:lnL>
                      <a:noFill/>
                    </a:lnL>
                    <a:lnR>
                      <a:noFill/>
                    </a:lnR>
                    <a:lnT>
                      <a:noFill/>
                    </a:lnT>
                    <a:lnB>
                      <a:noFill/>
                    </a:lnB>
                  </a:tcPr>
                </a:tc>
                <a:tc>
                  <a:txBody>
                    <a:bodyPr/>
                    <a:lstStyle/>
                    <a:p>
                      <a:pPr marL="0" marR="0"/>
                      <a:r>
                        <a:rPr lang="en-US" sz="1200">
                          <a:latin typeface="Times New Roman"/>
                        </a:rPr>
                        <a:t>.21</a:t>
                      </a:r>
                    </a:p>
                  </a:txBody>
                  <a:tcPr marL="65852" marR="65852" marT="65852" marB="65852">
                    <a:lnL>
                      <a:noFill/>
                    </a:lnL>
                    <a:lnR>
                      <a:noFill/>
                    </a:lnR>
                    <a:lnT>
                      <a:noFill/>
                    </a:lnT>
                    <a:lnB>
                      <a:noFill/>
                    </a:lnB>
                  </a:tcPr>
                </a:tc>
                <a:extLst>
                  <a:ext uri="{0D108BD9-81ED-4DB2-BD59-A6C34878D82A}">
                    <a16:rowId xmlns:a16="http://schemas.microsoft.com/office/drawing/2014/main" val="10003"/>
                  </a:ext>
                </a:extLst>
              </a:tr>
              <a:tr h="312326">
                <a:tc>
                  <a:txBody>
                    <a:bodyPr/>
                    <a:lstStyle/>
                    <a:p>
                      <a:pPr marL="0" marR="0"/>
                      <a:r>
                        <a:rPr lang="en-US" sz="1200" dirty="0">
                          <a:latin typeface="Times New Roman"/>
                        </a:rPr>
                        <a:t>r = .50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.52</a:t>
                      </a:r>
                    </a:p>
                  </a:txBody>
                  <a:tcPr marL="65852" marR="65852" marT="65852" marB="65852">
                    <a:lnL>
                      <a:noFill/>
                    </a:lnL>
                    <a:lnR>
                      <a:noFill/>
                    </a:lnR>
                    <a:lnT>
                      <a:noFill/>
                    </a:lnT>
                    <a:lnB>
                      <a:noFill/>
                    </a:lnB>
                  </a:tcPr>
                </a:tc>
                <a:tc>
                  <a:txBody>
                    <a:bodyPr/>
                    <a:lstStyle/>
                    <a:p>
                      <a:pPr marL="0" marR="0"/>
                      <a:r>
                        <a:rPr lang="en-US" sz="1200">
                          <a:latin typeface="Times New Roman"/>
                        </a:rPr>
                        <a:t>.38</a:t>
                      </a:r>
                    </a:p>
                  </a:txBody>
                  <a:tcPr marL="65852" marR="65852" marT="65852" marB="65852">
                    <a:lnL>
                      <a:noFill/>
                    </a:lnL>
                    <a:lnR>
                      <a:noFill/>
                    </a:lnR>
                    <a:lnT>
                      <a:noFill/>
                    </a:lnT>
                    <a:lnB>
                      <a:noFill/>
                    </a:lnB>
                  </a:tcPr>
                </a:tc>
                <a:tc>
                  <a:txBody>
                    <a:bodyPr/>
                    <a:lstStyle/>
                    <a:p>
                      <a:pPr marL="0" marR="0"/>
                      <a:r>
                        <a:rPr lang="en-US" sz="1200">
                          <a:latin typeface="Times New Roman"/>
                        </a:rPr>
                        <a:t>.31</a:t>
                      </a:r>
                    </a:p>
                  </a:txBody>
                  <a:tcPr marL="65852" marR="65852" marT="65852" marB="65852">
                    <a:lnL>
                      <a:noFill/>
                    </a:lnL>
                    <a:lnR>
                      <a:noFill/>
                    </a:lnR>
                    <a:lnT>
                      <a:noFill/>
                    </a:lnT>
                    <a:lnB>
                      <a:noFill/>
                    </a:lnB>
                  </a:tcPr>
                </a:tc>
                <a:tc>
                  <a:txBody>
                    <a:bodyPr/>
                    <a:lstStyle/>
                    <a:p>
                      <a:pPr marL="0" marR="0"/>
                      <a:r>
                        <a:rPr lang="en-US" sz="1200">
                          <a:latin typeface="Times New Roman"/>
                        </a:rPr>
                        <a:t>.22</a:t>
                      </a:r>
                    </a:p>
                  </a:txBody>
                  <a:tcPr marL="65852" marR="65852" marT="65852" marB="65852">
                    <a:lnL>
                      <a:noFill/>
                    </a:lnL>
                    <a:lnR>
                      <a:noFill/>
                    </a:lnR>
                    <a:lnT>
                      <a:noFill/>
                    </a:lnT>
                    <a:lnB>
                      <a:noFill/>
                    </a:lnB>
                  </a:tcPr>
                </a:tc>
                <a:extLst>
                  <a:ext uri="{0D108BD9-81ED-4DB2-BD59-A6C34878D82A}">
                    <a16:rowId xmlns:a16="http://schemas.microsoft.com/office/drawing/2014/main" val="10004"/>
                  </a:ext>
                </a:extLst>
              </a:tr>
              <a:tr h="312326">
                <a:tc>
                  <a:txBody>
                    <a:bodyPr/>
                    <a:lstStyle/>
                    <a:p>
                      <a:pPr marL="0" marR="0"/>
                      <a:r>
                        <a:rPr lang="en-US" sz="1200" dirty="0">
                          <a:latin typeface="Times New Roman"/>
                        </a:rPr>
                        <a:t>r = .95</a:t>
                      </a:r>
                    </a:p>
                  </a:txBody>
                  <a:tcPr marL="65852" marR="65852" marT="65852" marB="65852">
                    <a:lnL>
                      <a:noFill/>
                    </a:lnL>
                    <a:lnR>
                      <a:noFill/>
                    </a:lnR>
                    <a:lnT>
                      <a:noFill/>
                    </a:lnT>
                    <a:lnB>
                      <a:noFill/>
                    </a:lnB>
                    <a:solidFill>
                      <a:srgbClr val="C0C0C0"/>
                    </a:solidFill>
                  </a:tcPr>
                </a:tc>
                <a:tc>
                  <a:txBody>
                    <a:bodyPr/>
                    <a:lstStyle/>
                    <a:p>
                      <a:pPr marL="0" marR="0"/>
                      <a:r>
                        <a:rPr lang="en-US" sz="1200" dirty="0">
                          <a:latin typeface="Times New Roman"/>
                        </a:rPr>
                        <a:t>.97</a:t>
                      </a:r>
                    </a:p>
                  </a:txBody>
                  <a:tcPr marL="65852" marR="65852" marT="65852" marB="65852">
                    <a:lnL>
                      <a:noFill/>
                    </a:lnL>
                    <a:lnR>
                      <a:noFill/>
                    </a:lnR>
                    <a:lnT>
                      <a:noFill/>
                    </a:lnT>
                    <a:lnB>
                      <a:noFill/>
                    </a:lnB>
                  </a:tcPr>
                </a:tc>
                <a:tc>
                  <a:txBody>
                    <a:bodyPr/>
                    <a:lstStyle/>
                    <a:p>
                      <a:pPr marL="0" marR="0"/>
                      <a:r>
                        <a:rPr lang="en-US" sz="1200" dirty="0">
                          <a:latin typeface="Times New Roman"/>
                        </a:rPr>
                        <a:t>.64</a:t>
                      </a:r>
                    </a:p>
                  </a:txBody>
                  <a:tcPr marL="65852" marR="65852" marT="65852" marB="65852">
                    <a:lnL>
                      <a:noFill/>
                    </a:lnL>
                    <a:lnR>
                      <a:noFill/>
                    </a:lnR>
                    <a:lnT>
                      <a:noFill/>
                    </a:lnT>
                    <a:lnB>
                      <a:noFill/>
                    </a:lnB>
                  </a:tcPr>
                </a:tc>
                <a:tc>
                  <a:txBody>
                    <a:bodyPr/>
                    <a:lstStyle/>
                    <a:p>
                      <a:pPr marL="0" marR="0"/>
                      <a:r>
                        <a:rPr lang="en-US" sz="1200">
                          <a:latin typeface="Times New Roman"/>
                        </a:rPr>
                        <a:t>.40</a:t>
                      </a:r>
                    </a:p>
                  </a:txBody>
                  <a:tcPr marL="65852" marR="65852" marT="65852" marB="65852">
                    <a:lnL>
                      <a:noFill/>
                    </a:lnL>
                    <a:lnR>
                      <a:noFill/>
                    </a:lnR>
                    <a:lnT>
                      <a:noFill/>
                    </a:lnT>
                    <a:lnB>
                      <a:noFill/>
                    </a:lnB>
                  </a:tcPr>
                </a:tc>
                <a:tc>
                  <a:txBody>
                    <a:bodyPr/>
                    <a:lstStyle/>
                    <a:p>
                      <a:pPr marL="0" marR="0"/>
                      <a:r>
                        <a:rPr lang="en-US" sz="1200" dirty="0">
                          <a:latin typeface="Times New Roman"/>
                        </a:rPr>
                        <a:t>.22</a:t>
                      </a:r>
                    </a:p>
                  </a:txBody>
                  <a:tcPr marL="65852" marR="65852" marT="65852" marB="65852">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10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pitchFamily="18" charset="0"/>
                <a:cs typeface="Times New Roman" pitchFamily="18" charset="0"/>
              </a:rPr>
              <a:t>Proportion of Employees Considered Satisfactory = .20 (Base rate.)</a:t>
            </a:r>
            <a:endParaRPr kumimoji="0" lang="en-US" sz="6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itchFamily="34" charset="0"/>
              </a:rPr>
            </a:br>
            <a:endParaRPr kumimoji="0" lang="en-US" sz="1800" b="0" i="0" u="none" strike="noStrike" cap="none" normalizeH="0" baseline="0">
              <a:ln>
                <a:noFill/>
              </a:ln>
              <a:solidFill>
                <a:schemeClr val="tx1"/>
              </a:solidFill>
              <a:effectLst/>
              <a:latin typeface="Arial" pitchFamily="34" charset="0"/>
            </a:endParaRP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graphicFrame>
        <p:nvGraphicFramePr>
          <p:cNvPr id="11" name="Table 10"/>
          <p:cNvGraphicFramePr>
            <a:graphicFrameLocks noGrp="1"/>
          </p:cNvGraphicFramePr>
          <p:nvPr/>
        </p:nvGraphicFramePr>
        <p:xfrm>
          <a:off x="3429000" y="3962400"/>
          <a:ext cx="5562600" cy="2253264"/>
        </p:xfrm>
        <a:graphic>
          <a:graphicData uri="http://schemas.openxmlformats.org/drawingml/2006/table">
            <a:tbl>
              <a:tblPr/>
              <a:tblGrid>
                <a:gridCol w="1112520">
                  <a:extLst>
                    <a:ext uri="{9D8B030D-6E8A-4147-A177-3AD203B41FA5}">
                      <a16:colId xmlns:a16="http://schemas.microsoft.com/office/drawing/2014/main" val="20000"/>
                    </a:ext>
                  </a:extLst>
                </a:gridCol>
                <a:gridCol w="1112520">
                  <a:extLst>
                    <a:ext uri="{9D8B030D-6E8A-4147-A177-3AD203B41FA5}">
                      <a16:colId xmlns:a16="http://schemas.microsoft.com/office/drawing/2014/main" val="20001"/>
                    </a:ext>
                  </a:extLst>
                </a:gridCol>
                <a:gridCol w="1112520">
                  <a:extLst>
                    <a:ext uri="{9D8B030D-6E8A-4147-A177-3AD203B41FA5}">
                      <a16:colId xmlns:a16="http://schemas.microsoft.com/office/drawing/2014/main" val="20002"/>
                    </a:ext>
                  </a:extLst>
                </a:gridCol>
                <a:gridCol w="1112520">
                  <a:extLst>
                    <a:ext uri="{9D8B030D-6E8A-4147-A177-3AD203B41FA5}">
                      <a16:colId xmlns:a16="http://schemas.microsoft.com/office/drawing/2014/main" val="20003"/>
                    </a:ext>
                  </a:extLst>
                </a:gridCol>
                <a:gridCol w="1112520">
                  <a:extLst>
                    <a:ext uri="{9D8B030D-6E8A-4147-A177-3AD203B41FA5}">
                      <a16:colId xmlns:a16="http://schemas.microsoft.com/office/drawing/2014/main" val="20004"/>
                    </a:ext>
                  </a:extLst>
                </a:gridCol>
              </a:tblGrid>
              <a:tr h="312326">
                <a:tc>
                  <a:txBody>
                    <a:bodyPr/>
                    <a:lstStyle/>
                    <a:p>
                      <a:pPr marL="0" marR="0" algn="ctr"/>
                      <a:r>
                        <a:rPr lang="en-US" sz="1200" b="1" dirty="0">
                          <a:latin typeface="Times New Roman"/>
                        </a:rPr>
                        <a:t> Base</a:t>
                      </a:r>
                      <a:r>
                        <a:rPr lang="en-US" sz="1200" b="1" baseline="0" dirty="0">
                          <a:latin typeface="Times New Roman"/>
                        </a:rPr>
                        <a:t> Rate =  .50</a:t>
                      </a:r>
                      <a:endParaRPr lang="en-US" sz="1200" b="1" dirty="0">
                        <a:latin typeface="Times New Roman"/>
                      </a:endParaRPr>
                    </a:p>
                  </a:txBody>
                  <a:tcPr marL="65852" marR="65852" marT="65852" marB="65852">
                    <a:lnL>
                      <a:noFill/>
                    </a:lnL>
                    <a:lnR>
                      <a:noFill/>
                    </a:lnR>
                    <a:lnT>
                      <a:noFill/>
                    </a:lnT>
                    <a:lnB>
                      <a:noFill/>
                    </a:lnB>
                  </a:tcPr>
                </a:tc>
                <a:tc gridSpan="4">
                  <a:txBody>
                    <a:bodyPr/>
                    <a:lstStyle/>
                    <a:p>
                      <a:pPr marL="0" marR="0" algn="ctr"/>
                      <a:r>
                        <a:rPr lang="en-US" sz="1200">
                          <a:latin typeface="Times New Roman"/>
                        </a:rPr>
                        <a:t>Selection Ratio</a:t>
                      </a:r>
                    </a:p>
                  </a:txBody>
                  <a:tcPr marL="65852" marR="65852" marT="65852" marB="65852">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2326">
                <a:tc>
                  <a:txBody>
                    <a:bodyPr/>
                    <a:lstStyle/>
                    <a:p>
                      <a:pPr marL="0" marR="0" algn="ctr"/>
                      <a:r>
                        <a:rPr lang="en-US" sz="1200" dirty="0">
                          <a:latin typeface="Times New Roman"/>
                        </a:rPr>
                        <a:t>Validity coefficient</a:t>
                      </a:r>
                      <a:r>
                        <a:rPr lang="en-US" sz="1200" baseline="0" dirty="0">
                          <a:latin typeface="Times New Roman"/>
                        </a:rPr>
                        <a:t> </a:t>
                      </a:r>
                      <a:endParaRPr lang="en-US" sz="1200" dirty="0">
                        <a:latin typeface="Times New Roman"/>
                      </a:endParaRP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.10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.30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.50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.90</a:t>
                      </a:r>
                    </a:p>
                  </a:txBody>
                  <a:tcPr marL="65852" marR="65852" marT="65852" marB="65852">
                    <a:lnL>
                      <a:noFill/>
                    </a:lnL>
                    <a:lnR>
                      <a:noFill/>
                    </a:lnR>
                    <a:lnT>
                      <a:noFill/>
                    </a:lnT>
                    <a:lnB>
                      <a:noFill/>
                    </a:lnB>
                    <a:solidFill>
                      <a:srgbClr val="C0C0C0"/>
                    </a:solidFill>
                  </a:tcPr>
                </a:tc>
                <a:extLst>
                  <a:ext uri="{0D108BD9-81ED-4DB2-BD59-A6C34878D82A}">
                    <a16:rowId xmlns:a16="http://schemas.microsoft.com/office/drawing/2014/main" val="10001"/>
                  </a:ext>
                </a:extLst>
              </a:tr>
              <a:tr h="312326">
                <a:tc>
                  <a:txBody>
                    <a:bodyPr/>
                    <a:lstStyle/>
                    <a:p>
                      <a:pPr marL="0" marR="0"/>
                      <a:r>
                        <a:rPr lang="en-US" sz="1200" dirty="0">
                          <a:latin typeface="Times New Roman"/>
                        </a:rPr>
                        <a:t>r = .00</a:t>
                      </a:r>
                    </a:p>
                  </a:txBody>
                  <a:tcPr marL="65852" marR="65852" marT="65852" marB="65852">
                    <a:lnL>
                      <a:noFill/>
                    </a:lnL>
                    <a:lnR>
                      <a:noFill/>
                    </a:lnR>
                    <a:lnT>
                      <a:noFill/>
                    </a:lnT>
                    <a:lnB>
                      <a:noFill/>
                    </a:lnB>
                    <a:solidFill>
                      <a:srgbClr val="C0C0C0"/>
                    </a:solidFill>
                  </a:tcPr>
                </a:tc>
                <a:tc>
                  <a:txBody>
                    <a:bodyPr/>
                    <a:lstStyle/>
                    <a:p>
                      <a:pPr marL="0" marR="0"/>
                      <a:r>
                        <a:rPr lang="en-US" sz="1200" dirty="0">
                          <a:latin typeface="Times New Roman"/>
                        </a:rPr>
                        <a:t>.50</a:t>
                      </a:r>
                    </a:p>
                  </a:txBody>
                  <a:tcPr marL="65852" marR="65852" marT="65852" marB="65852">
                    <a:lnL>
                      <a:noFill/>
                    </a:lnL>
                    <a:lnR>
                      <a:noFill/>
                    </a:lnR>
                    <a:lnT>
                      <a:noFill/>
                    </a:lnT>
                    <a:lnB>
                      <a:noFill/>
                    </a:lnB>
                  </a:tcPr>
                </a:tc>
                <a:tc>
                  <a:txBody>
                    <a:bodyPr/>
                    <a:lstStyle/>
                    <a:p>
                      <a:pPr marL="0" marR="0"/>
                      <a:r>
                        <a:rPr lang="en-US" sz="1200">
                          <a:latin typeface="Times New Roman"/>
                        </a:rPr>
                        <a:t>.50</a:t>
                      </a:r>
                    </a:p>
                  </a:txBody>
                  <a:tcPr marL="65852" marR="65852" marT="65852" marB="65852">
                    <a:lnL>
                      <a:noFill/>
                    </a:lnL>
                    <a:lnR>
                      <a:noFill/>
                    </a:lnR>
                    <a:lnT>
                      <a:noFill/>
                    </a:lnT>
                    <a:lnB>
                      <a:noFill/>
                    </a:lnB>
                  </a:tcPr>
                </a:tc>
                <a:tc>
                  <a:txBody>
                    <a:bodyPr/>
                    <a:lstStyle/>
                    <a:p>
                      <a:pPr marL="0" marR="0"/>
                      <a:r>
                        <a:rPr lang="en-US" sz="1200">
                          <a:latin typeface="Times New Roman"/>
                        </a:rPr>
                        <a:t>.50</a:t>
                      </a:r>
                    </a:p>
                  </a:txBody>
                  <a:tcPr marL="65852" marR="65852" marT="65852" marB="65852">
                    <a:lnL>
                      <a:noFill/>
                    </a:lnL>
                    <a:lnR>
                      <a:noFill/>
                    </a:lnR>
                    <a:lnT>
                      <a:noFill/>
                    </a:lnT>
                    <a:lnB>
                      <a:noFill/>
                    </a:lnB>
                  </a:tcPr>
                </a:tc>
                <a:tc>
                  <a:txBody>
                    <a:bodyPr/>
                    <a:lstStyle/>
                    <a:p>
                      <a:pPr marL="0" marR="0"/>
                      <a:r>
                        <a:rPr lang="en-US" sz="1200">
                          <a:latin typeface="Times New Roman"/>
                        </a:rPr>
                        <a:t>.50</a:t>
                      </a:r>
                    </a:p>
                  </a:txBody>
                  <a:tcPr marL="65852" marR="65852" marT="65852" marB="65852">
                    <a:lnL>
                      <a:noFill/>
                    </a:lnL>
                    <a:lnR>
                      <a:noFill/>
                    </a:lnR>
                    <a:lnT>
                      <a:noFill/>
                    </a:lnT>
                    <a:lnB>
                      <a:noFill/>
                    </a:lnB>
                  </a:tcPr>
                </a:tc>
                <a:extLst>
                  <a:ext uri="{0D108BD9-81ED-4DB2-BD59-A6C34878D82A}">
                    <a16:rowId xmlns:a16="http://schemas.microsoft.com/office/drawing/2014/main" val="10002"/>
                  </a:ext>
                </a:extLst>
              </a:tr>
              <a:tr h="312326">
                <a:tc>
                  <a:txBody>
                    <a:bodyPr/>
                    <a:lstStyle/>
                    <a:p>
                      <a:pPr marL="0" marR="0"/>
                      <a:r>
                        <a:rPr lang="en-US" sz="1200" dirty="0">
                          <a:latin typeface="Times New Roman"/>
                        </a:rPr>
                        <a:t>r = .25</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.67</a:t>
                      </a:r>
                    </a:p>
                  </a:txBody>
                  <a:tcPr marL="65852" marR="65852" marT="65852" marB="65852">
                    <a:lnL>
                      <a:noFill/>
                    </a:lnL>
                    <a:lnR>
                      <a:noFill/>
                    </a:lnR>
                    <a:lnT>
                      <a:noFill/>
                    </a:lnT>
                    <a:lnB>
                      <a:noFill/>
                    </a:lnB>
                  </a:tcPr>
                </a:tc>
                <a:tc>
                  <a:txBody>
                    <a:bodyPr/>
                    <a:lstStyle/>
                    <a:p>
                      <a:pPr marL="0" marR="0"/>
                      <a:r>
                        <a:rPr lang="en-US" sz="1200">
                          <a:latin typeface="Times New Roman"/>
                        </a:rPr>
                        <a:t>.62</a:t>
                      </a:r>
                    </a:p>
                  </a:txBody>
                  <a:tcPr marL="65852" marR="65852" marT="65852" marB="65852">
                    <a:lnL>
                      <a:noFill/>
                    </a:lnL>
                    <a:lnR>
                      <a:noFill/>
                    </a:lnR>
                    <a:lnT>
                      <a:noFill/>
                    </a:lnT>
                    <a:lnB>
                      <a:noFill/>
                    </a:lnB>
                  </a:tcPr>
                </a:tc>
                <a:tc>
                  <a:txBody>
                    <a:bodyPr/>
                    <a:lstStyle/>
                    <a:p>
                      <a:pPr marL="0" marR="0"/>
                      <a:r>
                        <a:rPr lang="en-US" sz="1200">
                          <a:latin typeface="Times New Roman"/>
                        </a:rPr>
                        <a:t>.58</a:t>
                      </a:r>
                    </a:p>
                  </a:txBody>
                  <a:tcPr marL="65852" marR="65852" marT="65852" marB="65852">
                    <a:lnL>
                      <a:noFill/>
                    </a:lnL>
                    <a:lnR>
                      <a:noFill/>
                    </a:lnR>
                    <a:lnT>
                      <a:noFill/>
                    </a:lnT>
                    <a:lnB>
                      <a:noFill/>
                    </a:lnB>
                  </a:tcPr>
                </a:tc>
                <a:tc>
                  <a:txBody>
                    <a:bodyPr/>
                    <a:lstStyle/>
                    <a:p>
                      <a:pPr marL="0" marR="0"/>
                      <a:r>
                        <a:rPr lang="en-US" sz="1200">
                          <a:latin typeface="Times New Roman"/>
                        </a:rPr>
                        <a:t>.52</a:t>
                      </a:r>
                    </a:p>
                  </a:txBody>
                  <a:tcPr marL="65852" marR="65852" marT="65852" marB="65852">
                    <a:lnL>
                      <a:noFill/>
                    </a:lnL>
                    <a:lnR>
                      <a:noFill/>
                    </a:lnR>
                    <a:lnT>
                      <a:noFill/>
                    </a:lnT>
                    <a:lnB>
                      <a:noFill/>
                    </a:lnB>
                  </a:tcPr>
                </a:tc>
                <a:extLst>
                  <a:ext uri="{0D108BD9-81ED-4DB2-BD59-A6C34878D82A}">
                    <a16:rowId xmlns:a16="http://schemas.microsoft.com/office/drawing/2014/main" val="10003"/>
                  </a:ext>
                </a:extLst>
              </a:tr>
              <a:tr h="312326">
                <a:tc>
                  <a:txBody>
                    <a:bodyPr/>
                    <a:lstStyle/>
                    <a:p>
                      <a:pPr marL="0" marR="0"/>
                      <a:r>
                        <a:rPr lang="en-US" sz="1200" dirty="0">
                          <a:latin typeface="Times New Roman"/>
                        </a:rPr>
                        <a:t>r = .50</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.84</a:t>
                      </a:r>
                    </a:p>
                  </a:txBody>
                  <a:tcPr marL="65852" marR="65852" marT="65852" marB="65852">
                    <a:lnL>
                      <a:noFill/>
                    </a:lnL>
                    <a:lnR>
                      <a:noFill/>
                    </a:lnR>
                    <a:lnT>
                      <a:noFill/>
                    </a:lnT>
                    <a:lnB>
                      <a:noFill/>
                    </a:lnB>
                  </a:tcPr>
                </a:tc>
                <a:tc>
                  <a:txBody>
                    <a:bodyPr/>
                    <a:lstStyle/>
                    <a:p>
                      <a:pPr marL="0" marR="0"/>
                      <a:r>
                        <a:rPr lang="en-US" sz="1200">
                          <a:latin typeface="Times New Roman"/>
                        </a:rPr>
                        <a:t>.74</a:t>
                      </a:r>
                    </a:p>
                  </a:txBody>
                  <a:tcPr marL="65852" marR="65852" marT="65852" marB="65852">
                    <a:lnL>
                      <a:noFill/>
                    </a:lnL>
                    <a:lnR>
                      <a:noFill/>
                    </a:lnR>
                    <a:lnT>
                      <a:noFill/>
                    </a:lnT>
                    <a:lnB>
                      <a:noFill/>
                    </a:lnB>
                  </a:tcPr>
                </a:tc>
                <a:tc>
                  <a:txBody>
                    <a:bodyPr/>
                    <a:lstStyle/>
                    <a:p>
                      <a:pPr marL="0" marR="0"/>
                      <a:r>
                        <a:rPr lang="en-US" sz="1200">
                          <a:latin typeface="Times New Roman"/>
                        </a:rPr>
                        <a:t>.67</a:t>
                      </a:r>
                    </a:p>
                  </a:txBody>
                  <a:tcPr marL="65852" marR="65852" marT="65852" marB="65852">
                    <a:lnL>
                      <a:noFill/>
                    </a:lnL>
                    <a:lnR>
                      <a:noFill/>
                    </a:lnR>
                    <a:lnT>
                      <a:noFill/>
                    </a:lnT>
                    <a:lnB>
                      <a:noFill/>
                    </a:lnB>
                  </a:tcPr>
                </a:tc>
                <a:tc>
                  <a:txBody>
                    <a:bodyPr/>
                    <a:lstStyle/>
                    <a:p>
                      <a:pPr marL="0" marR="0"/>
                      <a:r>
                        <a:rPr lang="en-US" sz="1200">
                          <a:latin typeface="Times New Roman"/>
                        </a:rPr>
                        <a:t>.54</a:t>
                      </a:r>
                    </a:p>
                  </a:txBody>
                  <a:tcPr marL="65852" marR="65852" marT="65852" marB="65852">
                    <a:lnL>
                      <a:noFill/>
                    </a:lnL>
                    <a:lnR>
                      <a:noFill/>
                    </a:lnR>
                    <a:lnT>
                      <a:noFill/>
                    </a:lnT>
                    <a:lnB>
                      <a:noFill/>
                    </a:lnB>
                  </a:tcPr>
                </a:tc>
                <a:extLst>
                  <a:ext uri="{0D108BD9-81ED-4DB2-BD59-A6C34878D82A}">
                    <a16:rowId xmlns:a16="http://schemas.microsoft.com/office/drawing/2014/main" val="10004"/>
                  </a:ext>
                </a:extLst>
              </a:tr>
              <a:tr h="312326">
                <a:tc>
                  <a:txBody>
                    <a:bodyPr/>
                    <a:lstStyle/>
                    <a:p>
                      <a:pPr marL="0" marR="0"/>
                      <a:r>
                        <a:rPr lang="en-US" sz="1200" dirty="0">
                          <a:latin typeface="Times New Roman"/>
                        </a:rPr>
                        <a:t>r = .95</a:t>
                      </a:r>
                    </a:p>
                  </a:txBody>
                  <a:tcPr marL="65852" marR="65852" marT="65852" marB="65852">
                    <a:lnL>
                      <a:noFill/>
                    </a:lnL>
                    <a:lnR>
                      <a:noFill/>
                    </a:lnR>
                    <a:lnT>
                      <a:noFill/>
                    </a:lnT>
                    <a:lnB>
                      <a:noFill/>
                    </a:lnB>
                    <a:solidFill>
                      <a:srgbClr val="C0C0C0"/>
                    </a:solidFill>
                  </a:tcPr>
                </a:tc>
                <a:tc>
                  <a:txBody>
                    <a:bodyPr/>
                    <a:lstStyle/>
                    <a:p>
                      <a:pPr marL="0" marR="0"/>
                      <a:r>
                        <a:rPr lang="en-US" sz="1200">
                          <a:latin typeface="Times New Roman"/>
                        </a:rPr>
                        <a:t>1.00</a:t>
                      </a:r>
                    </a:p>
                  </a:txBody>
                  <a:tcPr marL="65852" marR="65852" marT="65852" marB="65852">
                    <a:lnL>
                      <a:noFill/>
                    </a:lnL>
                    <a:lnR>
                      <a:noFill/>
                    </a:lnR>
                    <a:lnT>
                      <a:noFill/>
                    </a:lnT>
                    <a:lnB>
                      <a:noFill/>
                    </a:lnB>
                  </a:tcPr>
                </a:tc>
                <a:tc>
                  <a:txBody>
                    <a:bodyPr/>
                    <a:lstStyle/>
                    <a:p>
                      <a:pPr marL="0" marR="0"/>
                      <a:r>
                        <a:rPr lang="en-US" sz="1200">
                          <a:latin typeface="Times New Roman"/>
                        </a:rPr>
                        <a:t>.99</a:t>
                      </a:r>
                    </a:p>
                  </a:txBody>
                  <a:tcPr marL="65852" marR="65852" marT="65852" marB="65852">
                    <a:lnL>
                      <a:noFill/>
                    </a:lnL>
                    <a:lnR>
                      <a:noFill/>
                    </a:lnR>
                    <a:lnT>
                      <a:noFill/>
                    </a:lnT>
                    <a:lnB>
                      <a:noFill/>
                    </a:lnB>
                  </a:tcPr>
                </a:tc>
                <a:tc>
                  <a:txBody>
                    <a:bodyPr/>
                    <a:lstStyle/>
                    <a:p>
                      <a:pPr marL="0" marR="0"/>
                      <a:r>
                        <a:rPr lang="en-US" sz="1200">
                          <a:latin typeface="Times New Roman"/>
                        </a:rPr>
                        <a:t>.90</a:t>
                      </a:r>
                    </a:p>
                  </a:txBody>
                  <a:tcPr marL="65852" marR="65852" marT="65852" marB="65852">
                    <a:lnL>
                      <a:noFill/>
                    </a:lnL>
                    <a:lnR>
                      <a:noFill/>
                    </a:lnR>
                    <a:lnT>
                      <a:noFill/>
                    </a:lnT>
                    <a:lnB>
                      <a:noFill/>
                    </a:lnB>
                  </a:tcPr>
                </a:tc>
                <a:tc>
                  <a:txBody>
                    <a:bodyPr/>
                    <a:lstStyle/>
                    <a:p>
                      <a:pPr marL="0" marR="0"/>
                      <a:r>
                        <a:rPr lang="en-US" sz="1200" dirty="0">
                          <a:latin typeface="Times New Roman"/>
                        </a:rPr>
                        <a:t>.56</a:t>
                      </a:r>
                    </a:p>
                  </a:txBody>
                  <a:tcPr marL="65852" marR="65852" marT="65852" marB="65852">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itchFamily="34" charset="0"/>
              </a:rPr>
            </a:br>
            <a:endParaRPr kumimoji="0" lang="en-US" sz="1800" b="0" i="0" u="none" strike="noStrike" cap="none" normalizeH="0" baseline="0">
              <a:ln>
                <a:noFill/>
              </a:ln>
              <a:solidFill>
                <a:schemeClr val="tx1"/>
              </a:solidFill>
              <a:effectLst/>
              <a:latin typeface="Arial" pitchFamily="34" charset="0"/>
            </a:endParaRPr>
          </a:p>
        </p:txBody>
      </p:sp>
      <p:sp>
        <p:nvSpPr>
          <p:cNvPr id="12" name="Rectangle 11"/>
          <p:cNvSpPr/>
          <p:nvPr/>
        </p:nvSpPr>
        <p:spPr>
          <a:xfrm>
            <a:off x="381000" y="1295400"/>
            <a:ext cx="3048000" cy="5262979"/>
          </a:xfrm>
          <a:prstGeom prst="rect">
            <a:avLst/>
          </a:prstGeom>
        </p:spPr>
        <p:txBody>
          <a:bodyPr wrap="square">
            <a:spAutoFit/>
          </a:bodyPr>
          <a:lstStyle/>
          <a:p>
            <a:r>
              <a:rPr lang="en-US" sz="1200" dirty="0"/>
              <a:t>When r = .00, using the test results in a success rate equal to the base rate, which is the same thing as not using the test. If there is no correlation between the test and success on the job, then using the test will not improve selection.</a:t>
            </a:r>
          </a:p>
          <a:p>
            <a:endParaRPr lang="en-US" sz="1200" dirty="0"/>
          </a:p>
          <a:p>
            <a:r>
              <a:rPr lang="en-US" sz="1200" dirty="0"/>
              <a:t>As the correlation gets larger, the success rates go up. For example, in the first column of entries in the first table, the base rate is .20, and the selection ratio is .10. When the correlation is .25, the proportion successful is .34, which is up .14 from .20. When the correlation is .50, the success rate is .52, which is up .32 from .20.</a:t>
            </a:r>
          </a:p>
          <a:p>
            <a:endParaRPr lang="en-US" sz="1200" dirty="0"/>
          </a:p>
          <a:p>
            <a:r>
              <a:rPr lang="en-US" sz="1200" dirty="0"/>
              <a:t>When the selection ratio is small, changes in the size of the correlation make a lot of difference in the success rate.</a:t>
            </a:r>
          </a:p>
          <a:p>
            <a:endParaRPr lang="en-US" sz="1200" dirty="0"/>
          </a:p>
          <a:p>
            <a:r>
              <a:rPr lang="en-US" sz="1200" dirty="0"/>
              <a:t>When the selection ratio is large, however, changes in the size of the correlation make little difference. For example, in the first table when the selection ratio is .9 and the correlation is .25, the expected success rate is .21, which is up .01 from .20. When we move from a correlation of .25 to a correlation of .95, the success rate goes from .21 to .22, which is not much. This happens because when the selection ratio is large, we basically have to hire anyone who applies; we cannot be selective.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vert="horz" lIns="91440" tIns="45720" rIns="91440" bIns="45720" anchor="t">
            <a:normAutofit/>
          </a:bodyPr>
          <a:lstStyle/>
          <a:p>
            <a:r>
              <a:rPr lang="en-US" dirty="0"/>
              <a:t>Personnel psychology:  the study and practice of:</a:t>
            </a:r>
          </a:p>
          <a:p>
            <a:pPr lvl="1"/>
            <a:r>
              <a:rPr lang="en-US" dirty="0"/>
              <a:t> Job analysis</a:t>
            </a:r>
          </a:p>
          <a:p>
            <a:pPr lvl="1"/>
            <a:r>
              <a:rPr lang="en-US" dirty="0"/>
              <a:t>Job recruitment</a:t>
            </a:r>
          </a:p>
          <a:p>
            <a:pPr lvl="1"/>
            <a:r>
              <a:rPr lang="en-US" dirty="0"/>
              <a:t>     Employee selection</a:t>
            </a:r>
          </a:p>
          <a:p>
            <a:pPr lvl="1"/>
            <a:r>
              <a:rPr lang="en-US" dirty="0"/>
              <a:t>Evaluation of employee performance</a:t>
            </a:r>
          </a:p>
          <a:p>
            <a:r>
              <a:rPr lang="en-US" dirty="0"/>
              <a:t>Organizational psychology:  the study of:</a:t>
            </a:r>
          </a:p>
          <a:p>
            <a:pPr lvl="1"/>
            <a:r>
              <a:rPr lang="en-US" dirty="0"/>
              <a:t>Leadership</a:t>
            </a:r>
          </a:p>
          <a:p>
            <a:pPr lvl="1"/>
            <a:r>
              <a:rPr lang="en-US" dirty="0"/>
              <a:t>Job satisfaction</a:t>
            </a:r>
          </a:p>
          <a:p>
            <a:pPr lvl="1"/>
            <a:r>
              <a:rPr lang="en-US" dirty="0"/>
              <a:t>Employee motivation</a:t>
            </a:r>
          </a:p>
          <a:p>
            <a:pPr lvl="1"/>
            <a:r>
              <a:rPr lang="en-US" dirty="0"/>
              <a:t>General functioning of organizations.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Personnel Psychology:  Employee Selection:  </a:t>
            </a:r>
            <a:r>
              <a:rPr lang="en-US" dirty="0">
                <a:solidFill>
                  <a:schemeClr val="tx2">
                    <a:lumMod val="60000"/>
                    <a:lumOff val="40000"/>
                  </a:schemeClr>
                </a:solidFill>
              </a:rPr>
              <a:t>EMPLOYMENT INTERVIEWS</a:t>
            </a:r>
          </a:p>
        </p:txBody>
      </p:sp>
      <p:sp>
        <p:nvSpPr>
          <p:cNvPr id="3" name="Content Placeholder 2"/>
          <p:cNvSpPr>
            <a:spLocks noGrp="1"/>
          </p:cNvSpPr>
          <p:nvPr>
            <p:ph sz="quarter" idx="1"/>
          </p:nvPr>
        </p:nvSpPr>
        <p:spPr/>
        <p:txBody>
          <a:bodyPr/>
          <a:lstStyle/>
          <a:p>
            <a:r>
              <a:rPr lang="en-US" dirty="0"/>
              <a:t>Research supports structured employment interviews in reaching agreement on employment decisions.</a:t>
            </a:r>
          </a:p>
          <a:p>
            <a:pPr lvl="1"/>
            <a:r>
              <a:rPr lang="en-US" dirty="0"/>
              <a:t>Structured interviews produce mean validity coefficients twice that of unstructured interviews.</a:t>
            </a:r>
          </a:p>
          <a:p>
            <a:r>
              <a:rPr lang="en-US" dirty="0"/>
              <a:t>Employment interviews search for negative rather than positive evidence of a person.</a:t>
            </a:r>
          </a:p>
          <a:p>
            <a:pPr lvl="1"/>
            <a:r>
              <a:rPr lang="en-US" dirty="0"/>
              <a:t>A single negative impression is followed by rejection 90% of the time, except when an </a:t>
            </a:r>
            <a:r>
              <a:rPr lang="en-US" i="1" dirty="0"/>
              <a:t>early</a:t>
            </a:r>
            <a:r>
              <a:rPr lang="en-US" dirty="0"/>
              <a:t> impression is favorable (then the rejection rate drops to 25%).</a:t>
            </a:r>
          </a:p>
          <a:p>
            <a:pPr lvl="1">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Making impressions in employment interviews</a:t>
            </a:r>
          </a:p>
        </p:txBody>
      </p:sp>
      <p:sp>
        <p:nvSpPr>
          <p:cNvPr id="3" name="Content Placeholder 2"/>
          <p:cNvSpPr>
            <a:spLocks noGrp="1"/>
          </p:cNvSpPr>
          <p:nvPr>
            <p:ph sz="quarter" idx="1"/>
          </p:nvPr>
        </p:nvSpPr>
        <p:spPr/>
        <p:txBody>
          <a:bodyPr>
            <a:normAutofit fontScale="62500" lnSpcReduction="20000"/>
          </a:bodyPr>
          <a:lstStyle/>
          <a:p>
            <a:r>
              <a:rPr lang="en-US" dirty="0"/>
              <a:t>Negative factors include:</a:t>
            </a:r>
          </a:p>
          <a:p>
            <a:pPr lvl="1"/>
            <a:r>
              <a:rPr lang="en-US" dirty="0"/>
              <a:t>Poor </a:t>
            </a:r>
            <a:r>
              <a:rPr lang="en-US" dirty="0" err="1"/>
              <a:t>communicaton</a:t>
            </a:r>
            <a:r>
              <a:rPr lang="en-US" dirty="0"/>
              <a:t> skills</a:t>
            </a:r>
          </a:p>
          <a:p>
            <a:pPr lvl="1"/>
            <a:r>
              <a:rPr lang="en-US" dirty="0"/>
              <a:t>Lack of confidence or poise</a:t>
            </a:r>
          </a:p>
          <a:p>
            <a:pPr lvl="1"/>
            <a:r>
              <a:rPr lang="en-US" dirty="0"/>
              <a:t>Low enthusiasm</a:t>
            </a:r>
          </a:p>
          <a:p>
            <a:pPr lvl="1"/>
            <a:r>
              <a:rPr lang="en-US" dirty="0"/>
              <a:t>Nervousness</a:t>
            </a:r>
          </a:p>
          <a:p>
            <a:pPr lvl="1"/>
            <a:r>
              <a:rPr lang="en-US" dirty="0"/>
              <a:t>Failure to make eye contact</a:t>
            </a:r>
          </a:p>
          <a:p>
            <a:r>
              <a:rPr lang="en-US" dirty="0"/>
              <a:t>Positive factors include:</a:t>
            </a:r>
          </a:p>
          <a:p>
            <a:pPr lvl="1"/>
            <a:r>
              <a:rPr lang="en-US" dirty="0"/>
              <a:t>Ability to express oneself,</a:t>
            </a:r>
          </a:p>
          <a:p>
            <a:pPr lvl="1"/>
            <a:r>
              <a:rPr lang="en-US" dirty="0"/>
              <a:t>Self-confidence and poise</a:t>
            </a:r>
          </a:p>
          <a:p>
            <a:pPr lvl="1"/>
            <a:r>
              <a:rPr lang="en-US" dirty="0"/>
              <a:t>Enthusiasm</a:t>
            </a:r>
          </a:p>
          <a:p>
            <a:pPr lvl="1"/>
            <a:r>
              <a:rPr lang="en-US" dirty="0"/>
              <a:t>Ability to sell oneself</a:t>
            </a:r>
          </a:p>
          <a:p>
            <a:pPr lvl="1"/>
            <a:r>
              <a:rPr lang="en-US" dirty="0"/>
              <a:t>Aggressiveness</a:t>
            </a:r>
          </a:p>
          <a:p>
            <a:r>
              <a:rPr lang="en-US" dirty="0"/>
              <a:t>A good first impression is one of the most important factors</a:t>
            </a:r>
          </a:p>
          <a:p>
            <a:pPr lvl="1"/>
            <a:r>
              <a:rPr lang="en-US" dirty="0"/>
              <a:t>Wear professional attire with good grooming</a:t>
            </a:r>
          </a:p>
          <a:p>
            <a:pPr lvl="1"/>
            <a:r>
              <a:rPr lang="en-US" dirty="0"/>
              <a:t>Project an aura of competence and expertise</a:t>
            </a:r>
          </a:p>
          <a:p>
            <a:pPr lvl="1"/>
            <a:r>
              <a:rPr lang="en-US" dirty="0"/>
              <a:t>Give an impression of friendliness or personal warmth</a:t>
            </a:r>
          </a:p>
          <a:p>
            <a:pPr lvl="1"/>
            <a:r>
              <a:rPr lang="en-US" dirty="0"/>
              <a:t>Be natural without coming on strong– too much is perceived as manipulative.</a:t>
            </a:r>
          </a:p>
          <a:p>
            <a:pPr lvl="1">
              <a:buNone/>
            </a:pPr>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checkerboard(across)">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checkerboard(across)">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checkerboard(across)">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checkerboard(across)">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checkerboard(across)">
                                      <p:cBhvr>
                                        <p:cTn id="87" dur="5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5" presetClass="entr" presetSubtype="10"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checkerboard(across)">
                                      <p:cBhvr>
                                        <p:cTn id="92"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447800"/>
            <a:ext cx="7772400" cy="2667000"/>
          </a:xfrm>
        </p:spPr>
        <p:txBody>
          <a:bodyPr/>
          <a:lstStyle/>
          <a:p>
            <a:pPr>
              <a:buNone/>
            </a:pPr>
            <a:r>
              <a:rPr lang="en-US" dirty="0"/>
              <a:t>The notion of base rates and hit rates come into play based on the use of tests to provide information about a person beyond what would be known about the person if the test was not used, and how accurate is the decision to accept or reject.</a:t>
            </a:r>
          </a:p>
          <a:p>
            <a:pPr>
              <a:buNone/>
            </a:pPr>
            <a:r>
              <a:rPr lang="en-US" dirty="0"/>
              <a:t>This is important because a person must be placed into one of two categories:  </a:t>
            </a:r>
            <a:r>
              <a:rPr lang="en-US" b="1" u="sng" dirty="0">
                <a:solidFill>
                  <a:schemeClr val="tx2">
                    <a:lumMod val="60000"/>
                    <a:lumOff val="40000"/>
                  </a:schemeClr>
                </a:solidFill>
                <a:effectLst>
                  <a:outerShdw blurRad="38100" dist="38100" dir="2700000" algn="tl">
                    <a:srgbClr val="000000">
                      <a:alpha val="43137"/>
                    </a:srgbClr>
                  </a:outerShdw>
                </a:effectLst>
              </a:rPr>
              <a:t>selected</a:t>
            </a:r>
            <a:r>
              <a:rPr lang="en-US" dirty="0"/>
              <a:t> or </a:t>
            </a:r>
            <a:r>
              <a:rPr lang="en-US" b="1" u="sng" dirty="0">
                <a:solidFill>
                  <a:schemeClr val="tx2">
                    <a:lumMod val="60000"/>
                    <a:lumOff val="40000"/>
                  </a:schemeClr>
                </a:solidFill>
                <a:effectLst>
                  <a:outerShdw blurRad="38100" dist="38100" dir="2700000" algn="tl">
                    <a:srgbClr val="000000">
                      <a:alpha val="43137"/>
                    </a:srgbClr>
                  </a:outerShdw>
                </a:effectLst>
              </a:rPr>
              <a:t>rejected</a:t>
            </a:r>
            <a:r>
              <a:rPr lang="en-US" dirty="0"/>
              <a:t>.</a:t>
            </a:r>
          </a:p>
          <a:p>
            <a:pPr>
              <a:buNone/>
            </a:pPr>
            <a:endParaRPr lang="en-US" dirty="0"/>
          </a:p>
        </p:txBody>
      </p:sp>
      <p:sp>
        <p:nvSpPr>
          <p:cNvPr id="4" name="Title 1"/>
          <p:cNvSpPr>
            <a:spLocks noGrp="1"/>
          </p:cNvSpPr>
          <p:nvPr>
            <p:ph type="title"/>
          </p:nvPr>
        </p:nvSpPr>
        <p:spPr/>
        <p:txBody>
          <a:bodyPr>
            <a:normAutofit fontScale="90000"/>
          </a:bodyPr>
          <a:lstStyle/>
          <a:p>
            <a:r>
              <a:rPr lang="en-US" dirty="0"/>
              <a:t>Personnel Psychology:  Employee Selection:  </a:t>
            </a:r>
            <a:r>
              <a:rPr lang="en-US" dirty="0">
                <a:solidFill>
                  <a:schemeClr val="tx2">
                    <a:lumMod val="60000"/>
                    <a:lumOff val="40000"/>
                  </a:schemeClr>
                </a:solidFill>
              </a:rPr>
              <a:t>BASE RATES &amp; HIT RATES</a:t>
            </a:r>
          </a:p>
        </p:txBody>
      </p:sp>
      <p:sp>
        <p:nvSpPr>
          <p:cNvPr id="5" name="Oval 4"/>
          <p:cNvSpPr/>
          <p:nvPr/>
        </p:nvSpPr>
        <p:spPr>
          <a:xfrm>
            <a:off x="457200" y="4648200"/>
            <a:ext cx="2133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Applicant</a:t>
            </a:r>
          </a:p>
        </p:txBody>
      </p:sp>
      <p:sp>
        <p:nvSpPr>
          <p:cNvPr id="6" name="Rectangle 5"/>
          <p:cNvSpPr/>
          <p:nvPr/>
        </p:nvSpPr>
        <p:spPr>
          <a:xfrm>
            <a:off x="7010400" y="3962400"/>
            <a:ext cx="1371600" cy="838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Accept</a:t>
            </a:r>
          </a:p>
        </p:txBody>
      </p:sp>
      <p:sp>
        <p:nvSpPr>
          <p:cNvPr id="7" name="Rectangle 6"/>
          <p:cNvSpPr/>
          <p:nvPr/>
        </p:nvSpPr>
        <p:spPr>
          <a:xfrm>
            <a:off x="7010400" y="5257800"/>
            <a:ext cx="1371600" cy="838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Reject</a:t>
            </a:r>
          </a:p>
        </p:txBody>
      </p:sp>
      <p:cxnSp>
        <p:nvCxnSpPr>
          <p:cNvPr id="9" name="Straight Connector 8"/>
          <p:cNvCxnSpPr/>
          <p:nvPr/>
        </p:nvCxnSpPr>
        <p:spPr>
          <a:xfrm>
            <a:off x="2743200" y="5334000"/>
            <a:ext cx="1905000" cy="0"/>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415377" y="4844534"/>
            <a:ext cx="909223" cy="369332"/>
          </a:xfrm>
          <a:prstGeom prst="rect">
            <a:avLst/>
          </a:prstGeom>
          <a:noFill/>
        </p:spPr>
        <p:txBody>
          <a:bodyPr wrap="none" rtlCol="0">
            <a:spAutoFit/>
          </a:bodyPr>
          <a:lstStyle/>
          <a:p>
            <a:r>
              <a:rPr lang="en-US" dirty="0"/>
              <a:t>Decision</a:t>
            </a:r>
          </a:p>
        </p:txBody>
      </p:sp>
      <p:cxnSp>
        <p:nvCxnSpPr>
          <p:cNvPr id="17" name="Shape 16"/>
          <p:cNvCxnSpPr>
            <a:stCxn id="10" idx="0"/>
          </p:cNvCxnSpPr>
          <p:nvPr/>
        </p:nvCxnSpPr>
        <p:spPr>
          <a:xfrm rot="5400000" flipH="1" flipV="1">
            <a:off x="6230316" y="4059273"/>
            <a:ext cx="424934" cy="114558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hape 18"/>
          <p:cNvCxnSpPr>
            <a:stCxn id="10" idx="2"/>
          </p:cNvCxnSpPr>
          <p:nvPr/>
        </p:nvCxnSpPr>
        <p:spPr>
          <a:xfrm rot="16200000" flipH="1">
            <a:off x="6192216" y="4891639"/>
            <a:ext cx="501134" cy="114558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4106179" y="4097179"/>
            <a:ext cx="923021" cy="2456021"/>
            <a:chOff x="4106179" y="4097179"/>
            <a:chExt cx="923021" cy="2456021"/>
          </a:xfrm>
        </p:grpSpPr>
        <p:cxnSp>
          <p:nvCxnSpPr>
            <p:cNvPr id="13" name="Straight Connector 12"/>
            <p:cNvCxnSpPr/>
            <p:nvPr/>
          </p:nvCxnSpPr>
          <p:spPr>
            <a:xfrm rot="5400000">
              <a:off x="3886200" y="5334000"/>
              <a:ext cx="228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800600" y="41910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00600" y="43434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800600" y="44958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800600" y="46482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800600" y="48006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800600" y="49530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800600" y="51054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800600" y="52578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800600" y="54102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800600" y="55626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800600" y="57150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800600" y="58674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800600" y="60198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800600" y="61722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800600" y="63246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800600" y="6477000"/>
              <a:ext cx="22860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4114800" y="4097179"/>
              <a:ext cx="694421" cy="246221"/>
            </a:xfrm>
            <a:prstGeom prst="rect">
              <a:avLst/>
            </a:prstGeom>
            <a:noFill/>
          </p:spPr>
          <p:txBody>
            <a:bodyPr wrap="none" rtlCol="0">
              <a:spAutoFit/>
            </a:bodyPr>
            <a:lstStyle/>
            <a:p>
              <a:r>
                <a:rPr lang="en-US" sz="1000" dirty="0"/>
                <a:t>High Score</a:t>
              </a:r>
            </a:p>
          </p:txBody>
        </p:sp>
        <p:sp>
          <p:nvSpPr>
            <p:cNvPr id="35" name="TextBox 34"/>
            <p:cNvSpPr txBox="1"/>
            <p:nvPr/>
          </p:nvSpPr>
          <p:spPr>
            <a:xfrm>
              <a:off x="4106179" y="6306979"/>
              <a:ext cx="679994" cy="246221"/>
            </a:xfrm>
            <a:prstGeom prst="rect">
              <a:avLst/>
            </a:prstGeom>
            <a:noFill/>
          </p:spPr>
          <p:txBody>
            <a:bodyPr wrap="none" rtlCol="0">
              <a:spAutoFit/>
            </a:bodyPr>
            <a:lstStyle/>
            <a:p>
              <a:r>
                <a:rPr lang="en-US" sz="1000" dirty="0"/>
                <a:t>Low Score</a:t>
              </a:r>
            </a:p>
          </p:txBody>
        </p:sp>
      </p:grpSp>
      <p:sp>
        <p:nvSpPr>
          <p:cNvPr id="39" name="Rectangle 38"/>
          <p:cNvSpPr/>
          <p:nvPr/>
        </p:nvSpPr>
        <p:spPr>
          <a:xfrm>
            <a:off x="5105400" y="4191000"/>
            <a:ext cx="1524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0" name="Rectangle 39"/>
          <p:cNvSpPr/>
          <p:nvPr/>
        </p:nvSpPr>
        <p:spPr>
          <a:xfrm>
            <a:off x="5105400" y="5105400"/>
            <a:ext cx="152400" cy="13716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grpSp>
        <p:nvGrpSpPr>
          <p:cNvPr id="44" name="Group 43"/>
          <p:cNvGrpSpPr/>
          <p:nvPr/>
        </p:nvGrpSpPr>
        <p:grpSpPr>
          <a:xfrm>
            <a:off x="3313219" y="4844534"/>
            <a:ext cx="2020781" cy="369332"/>
            <a:chOff x="3313219" y="4844534"/>
            <a:chExt cx="2020781" cy="369332"/>
          </a:xfrm>
        </p:grpSpPr>
        <p:cxnSp>
          <p:nvCxnSpPr>
            <p:cNvPr id="37" name="Straight Connector 36"/>
            <p:cNvCxnSpPr/>
            <p:nvPr/>
          </p:nvCxnSpPr>
          <p:spPr>
            <a:xfrm>
              <a:off x="4572000" y="5029200"/>
              <a:ext cx="762000"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313219" y="4844534"/>
              <a:ext cx="1334981" cy="369332"/>
            </a:xfrm>
            <a:prstGeom prst="rect">
              <a:avLst/>
            </a:prstGeom>
            <a:noFill/>
          </p:spPr>
          <p:txBody>
            <a:bodyPr wrap="none" rtlCol="0">
              <a:spAutoFit/>
            </a:bodyPr>
            <a:lstStyle/>
            <a:p>
              <a:r>
                <a:rPr lang="en-US" dirty="0"/>
                <a:t>Cutting Score</a:t>
              </a:r>
            </a:p>
          </p:txBody>
        </p:sp>
      </p:grpSp>
      <p:cxnSp>
        <p:nvCxnSpPr>
          <p:cNvPr id="46" name="Straight Connector 45"/>
          <p:cNvCxnSpPr>
            <a:stCxn id="39" idx="3"/>
          </p:cNvCxnSpPr>
          <p:nvPr/>
        </p:nvCxnSpPr>
        <p:spPr>
          <a:xfrm>
            <a:off x="5257800" y="45720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257800" y="5562600"/>
            <a:ext cx="609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checkerboard(across)">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checkerboard(across)">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heckerboard(across)">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checkerboard(across)">
                                      <p:cBhvr>
                                        <p:cTn id="37" dur="500"/>
                                        <p:tgtEl>
                                          <p:spTgt spid="39"/>
                                        </p:tgtEl>
                                      </p:cBhvr>
                                    </p:animEffect>
                                  </p:childTnLst>
                                </p:cTn>
                              </p:par>
                              <p:par>
                                <p:cTn id="38" presetID="5" presetClass="entr" presetSubtype="10" fill="hold" nodeType="with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checkerboard(across)">
                                      <p:cBhvr>
                                        <p:cTn id="40" dur="500"/>
                                        <p:tgtEl>
                                          <p:spTgt spid="46"/>
                                        </p:tgtEl>
                                      </p:cBhvr>
                                    </p:animEffect>
                                  </p:childTnLst>
                                </p:cTn>
                              </p:par>
                              <p:par>
                                <p:cTn id="41" presetID="5" presetClass="entr" presetSubtype="10"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checkerboard(across)">
                                      <p:cBhvr>
                                        <p:cTn id="43" dur="500"/>
                                        <p:tgtEl>
                                          <p:spTgt spid="17"/>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checkerboard(across)">
                                      <p:cBhvr>
                                        <p:cTn id="46" dur="500"/>
                                        <p:tgtEl>
                                          <p:spTgt spid="6"/>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40"/>
                                        </p:tgtEl>
                                        <p:attrNameLst>
                                          <p:attrName>style.visibility</p:attrName>
                                        </p:attrNameLst>
                                      </p:cBhvr>
                                      <p:to>
                                        <p:strVal val="visible"/>
                                      </p:to>
                                    </p:set>
                                    <p:animEffect transition="in" filter="checkerboard(across)">
                                      <p:cBhvr>
                                        <p:cTn id="51" dur="500"/>
                                        <p:tgtEl>
                                          <p:spTgt spid="40"/>
                                        </p:tgtEl>
                                      </p:cBhvr>
                                    </p:animEffect>
                                  </p:childTnLst>
                                </p:cTn>
                              </p:par>
                              <p:par>
                                <p:cTn id="52" presetID="5" presetClass="entr" presetSubtype="10" fill="hold"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checkerboard(across)">
                                      <p:cBhvr>
                                        <p:cTn id="54" dur="500"/>
                                        <p:tgtEl>
                                          <p:spTgt spid="19"/>
                                        </p:tgtEl>
                                      </p:cBhvr>
                                    </p:animEffect>
                                  </p:childTnLst>
                                </p:cTn>
                              </p:par>
                              <p:par>
                                <p:cTn id="55" presetID="5" presetClass="entr" presetSubtype="1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checkerboard(across)">
                                      <p:cBhvr>
                                        <p:cTn id="57" dur="500"/>
                                        <p:tgtEl>
                                          <p:spTgt spid="7"/>
                                        </p:tgtEl>
                                      </p:cBhvr>
                                    </p:animEffect>
                                  </p:childTnLst>
                                </p:cTn>
                              </p:par>
                              <p:par>
                                <p:cTn id="58" presetID="5" presetClass="entr" presetSubtype="10" fill="hold"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checkerboard(across)">
                                      <p:cBhvr>
                                        <p:cTn id="60" dur="500"/>
                                        <p:tgtEl>
                                          <p:spTgt spid="48"/>
                                        </p:tgtEl>
                                      </p:cBhvr>
                                    </p:animEffect>
                                  </p:childTnLst>
                                </p:cTn>
                              </p:par>
                            </p:childTnLst>
                          </p:cTn>
                        </p:par>
                      </p:childTnLst>
                    </p:cTn>
                  </p:par>
                  <p:par>
                    <p:cTn id="61" fill="hold">
                      <p:stCondLst>
                        <p:cond delay="indefinite"/>
                      </p:stCondLst>
                      <p:childTnLst>
                        <p:par>
                          <p:cTn id="62" fill="hold">
                            <p:stCondLst>
                              <p:cond delay="0"/>
                            </p:stCondLst>
                            <p:childTnLst>
                              <p:par>
                                <p:cTn id="63" presetID="5" presetClass="entr" presetSubtype="10"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checkerboard(across)">
                                      <p:cBhvr>
                                        <p:cTn id="6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5" grpId="0" animBg="1"/>
      <p:bldP spid="6" grpId="0" animBg="1"/>
      <p:bldP spid="7" grpId="0" animBg="1"/>
      <p:bldP spid="10" grpId="0"/>
      <p:bldP spid="39" grpId="0" animBg="1"/>
      <p:bldP spid="4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447800"/>
            <a:ext cx="7772400" cy="1219200"/>
          </a:xfrm>
        </p:spPr>
        <p:txBody>
          <a:bodyPr>
            <a:normAutofit lnSpcReduction="10000"/>
          </a:bodyPr>
          <a:lstStyle/>
          <a:p>
            <a:pPr>
              <a:buNone/>
            </a:pPr>
            <a:r>
              <a:rPr lang="en-US" dirty="0"/>
              <a:t>Hit rate is the percentage of cases in which a test accurately predicts success or failure on those people selected and rejected.</a:t>
            </a:r>
          </a:p>
          <a:p>
            <a:pPr>
              <a:buNone/>
            </a:pPr>
            <a:endParaRPr lang="en-US" dirty="0"/>
          </a:p>
        </p:txBody>
      </p:sp>
      <p:sp>
        <p:nvSpPr>
          <p:cNvPr id="4" name="Title 1"/>
          <p:cNvSpPr>
            <a:spLocks noGrp="1"/>
          </p:cNvSpPr>
          <p:nvPr>
            <p:ph type="title"/>
          </p:nvPr>
        </p:nvSpPr>
        <p:spPr/>
        <p:txBody>
          <a:bodyPr>
            <a:normAutofit fontScale="90000"/>
          </a:bodyPr>
          <a:lstStyle/>
          <a:p>
            <a:r>
              <a:rPr lang="en-US" dirty="0"/>
              <a:t>Personnel Psychology:  Employee Selection:  </a:t>
            </a:r>
            <a:r>
              <a:rPr lang="en-US" dirty="0">
                <a:solidFill>
                  <a:schemeClr val="tx2">
                    <a:lumMod val="60000"/>
                    <a:lumOff val="40000"/>
                  </a:schemeClr>
                </a:solidFill>
              </a:rPr>
              <a:t>HIT RATES</a:t>
            </a:r>
          </a:p>
        </p:txBody>
      </p:sp>
      <p:grpSp>
        <p:nvGrpSpPr>
          <p:cNvPr id="111" name="Group 110"/>
          <p:cNvGrpSpPr/>
          <p:nvPr/>
        </p:nvGrpSpPr>
        <p:grpSpPr>
          <a:xfrm>
            <a:off x="3426412" y="4331732"/>
            <a:ext cx="2669588" cy="849868"/>
            <a:chOff x="3426412" y="4331732"/>
            <a:chExt cx="2669588" cy="849868"/>
          </a:xfrm>
        </p:grpSpPr>
        <p:sp>
          <p:nvSpPr>
            <p:cNvPr id="7" name="Rectangle 6"/>
            <p:cNvSpPr/>
            <p:nvPr/>
          </p:nvSpPr>
          <p:spPr>
            <a:xfrm>
              <a:off x="4724400" y="4343400"/>
              <a:ext cx="1371600" cy="838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Reject</a:t>
              </a:r>
            </a:p>
          </p:txBody>
        </p:sp>
        <p:cxnSp>
          <p:nvCxnSpPr>
            <p:cNvPr id="19" name="Shape 18"/>
            <p:cNvCxnSpPr>
              <a:stCxn id="10" idx="2"/>
            </p:cNvCxnSpPr>
            <p:nvPr/>
          </p:nvCxnSpPr>
          <p:spPr>
            <a:xfrm rot="16200000" flipH="1">
              <a:off x="3764772" y="3993372"/>
              <a:ext cx="468868" cy="114558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3" name="Rectangle 22"/>
          <p:cNvSpPr/>
          <p:nvPr/>
        </p:nvSpPr>
        <p:spPr>
          <a:xfrm>
            <a:off x="6705600" y="3505200"/>
            <a:ext cx="76200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200" dirty="0"/>
              <a:t>Bad job</a:t>
            </a:r>
          </a:p>
        </p:txBody>
      </p:sp>
      <p:sp>
        <p:nvSpPr>
          <p:cNvPr id="24" name="Rectangle 23"/>
          <p:cNvSpPr/>
          <p:nvPr/>
        </p:nvSpPr>
        <p:spPr>
          <a:xfrm>
            <a:off x="6705600" y="4267200"/>
            <a:ext cx="7620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a:t>Good job</a:t>
            </a:r>
          </a:p>
        </p:txBody>
      </p:sp>
      <p:sp>
        <p:nvSpPr>
          <p:cNvPr id="25" name="Rectangle 24"/>
          <p:cNvSpPr/>
          <p:nvPr/>
        </p:nvSpPr>
        <p:spPr>
          <a:xfrm>
            <a:off x="6705600" y="4800600"/>
            <a:ext cx="762000"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200" dirty="0"/>
              <a:t>Bad job</a:t>
            </a:r>
          </a:p>
        </p:txBody>
      </p:sp>
      <p:grpSp>
        <p:nvGrpSpPr>
          <p:cNvPr id="110" name="Group 109"/>
          <p:cNvGrpSpPr/>
          <p:nvPr/>
        </p:nvGrpSpPr>
        <p:grpSpPr>
          <a:xfrm>
            <a:off x="3426412" y="2286000"/>
            <a:ext cx="2669588" cy="1676400"/>
            <a:chOff x="3426412" y="2286000"/>
            <a:chExt cx="2669588" cy="1676400"/>
          </a:xfrm>
        </p:grpSpPr>
        <p:sp>
          <p:nvSpPr>
            <p:cNvPr id="6" name="Rectangle 5"/>
            <p:cNvSpPr/>
            <p:nvPr/>
          </p:nvSpPr>
          <p:spPr>
            <a:xfrm>
              <a:off x="4724400" y="3048000"/>
              <a:ext cx="1371600" cy="838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Accept</a:t>
              </a:r>
            </a:p>
          </p:txBody>
        </p:sp>
        <p:cxnSp>
          <p:nvCxnSpPr>
            <p:cNvPr id="17" name="Shape 16"/>
            <p:cNvCxnSpPr>
              <a:stCxn id="10" idx="0"/>
            </p:cNvCxnSpPr>
            <p:nvPr/>
          </p:nvCxnSpPr>
          <p:spPr>
            <a:xfrm rot="5400000" flipH="1" flipV="1">
              <a:off x="3770606" y="3161006"/>
              <a:ext cx="457200" cy="114558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724400" y="2286000"/>
              <a:ext cx="1371600" cy="646331"/>
            </a:xfrm>
            <a:prstGeom prst="rect">
              <a:avLst/>
            </a:prstGeom>
            <a:noFill/>
          </p:spPr>
          <p:txBody>
            <a:bodyPr wrap="square" rtlCol="0">
              <a:spAutoFit/>
            </a:bodyPr>
            <a:lstStyle/>
            <a:p>
              <a:pPr algn="ctr"/>
              <a:r>
                <a:rPr lang="en-US" dirty="0"/>
                <a:t>Selection</a:t>
              </a:r>
            </a:p>
            <a:p>
              <a:pPr algn="ctr"/>
              <a:r>
                <a:rPr lang="en-US" dirty="0"/>
                <a:t>Decision</a:t>
              </a:r>
            </a:p>
          </p:txBody>
        </p:sp>
      </p:grpSp>
      <p:grpSp>
        <p:nvGrpSpPr>
          <p:cNvPr id="112" name="Group 111"/>
          <p:cNvGrpSpPr/>
          <p:nvPr/>
        </p:nvGrpSpPr>
        <p:grpSpPr>
          <a:xfrm>
            <a:off x="6400800" y="2438400"/>
            <a:ext cx="1371600" cy="990600"/>
            <a:chOff x="6400800" y="2438400"/>
            <a:chExt cx="1371600" cy="990600"/>
          </a:xfrm>
        </p:grpSpPr>
        <p:sp>
          <p:nvSpPr>
            <p:cNvPr id="22" name="Rectangle 21"/>
            <p:cNvSpPr/>
            <p:nvPr/>
          </p:nvSpPr>
          <p:spPr>
            <a:xfrm>
              <a:off x="6705600" y="2971800"/>
              <a:ext cx="7620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a:t>Good job</a:t>
              </a:r>
            </a:p>
          </p:txBody>
        </p:sp>
        <p:sp>
          <p:nvSpPr>
            <p:cNvPr id="27" name="TextBox 26"/>
            <p:cNvSpPr txBox="1"/>
            <p:nvPr/>
          </p:nvSpPr>
          <p:spPr>
            <a:xfrm>
              <a:off x="6400800" y="2438400"/>
              <a:ext cx="1371600" cy="369332"/>
            </a:xfrm>
            <a:prstGeom prst="rect">
              <a:avLst/>
            </a:prstGeom>
            <a:noFill/>
          </p:spPr>
          <p:txBody>
            <a:bodyPr wrap="square" rtlCol="0">
              <a:spAutoFit/>
            </a:bodyPr>
            <a:lstStyle/>
            <a:p>
              <a:pPr algn="ctr"/>
              <a:r>
                <a:rPr lang="en-US" dirty="0"/>
                <a:t>Performance</a:t>
              </a:r>
            </a:p>
          </p:txBody>
        </p:sp>
      </p:grpSp>
      <p:grpSp>
        <p:nvGrpSpPr>
          <p:cNvPr id="109" name="Group 108"/>
          <p:cNvGrpSpPr/>
          <p:nvPr/>
        </p:nvGrpSpPr>
        <p:grpSpPr>
          <a:xfrm>
            <a:off x="1981198" y="3962400"/>
            <a:ext cx="1899825" cy="1524000"/>
            <a:chOff x="1981198" y="3962400"/>
            <a:chExt cx="1899825" cy="1524000"/>
          </a:xfrm>
        </p:grpSpPr>
        <p:cxnSp>
          <p:nvCxnSpPr>
            <p:cNvPr id="9" name="Straight Connector 8"/>
            <p:cNvCxnSpPr/>
            <p:nvPr/>
          </p:nvCxnSpPr>
          <p:spPr>
            <a:xfrm>
              <a:off x="1981200" y="4114800"/>
              <a:ext cx="1066800" cy="0"/>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971800" y="3962400"/>
              <a:ext cx="909223" cy="369332"/>
            </a:xfrm>
            <a:prstGeom prst="rect">
              <a:avLst/>
            </a:prstGeom>
            <a:noFill/>
          </p:spPr>
          <p:txBody>
            <a:bodyPr wrap="none" rtlCol="0">
              <a:spAutoFit/>
            </a:bodyPr>
            <a:lstStyle/>
            <a:p>
              <a:r>
                <a:rPr lang="en-US" dirty="0"/>
                <a:t>Decision</a:t>
              </a:r>
            </a:p>
          </p:txBody>
        </p:sp>
        <p:cxnSp>
          <p:nvCxnSpPr>
            <p:cNvPr id="84" name="Straight Connector 83"/>
            <p:cNvCxnSpPr>
              <a:stCxn id="69" idx="0"/>
            </p:cNvCxnSpPr>
            <p:nvPr/>
          </p:nvCxnSpPr>
          <p:spPr>
            <a:xfrm rot="16200000" flipV="1">
              <a:off x="1306684" y="4789314"/>
              <a:ext cx="1371600" cy="22571"/>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13" name="Group 112"/>
          <p:cNvGrpSpPr/>
          <p:nvPr/>
        </p:nvGrpSpPr>
        <p:grpSpPr>
          <a:xfrm>
            <a:off x="609600" y="4724400"/>
            <a:ext cx="2590800" cy="1600200"/>
            <a:chOff x="609600" y="4724400"/>
            <a:chExt cx="2590800" cy="1600200"/>
          </a:xfrm>
        </p:grpSpPr>
        <p:grpSp>
          <p:nvGrpSpPr>
            <p:cNvPr id="108" name="Group 107"/>
            <p:cNvGrpSpPr/>
            <p:nvPr/>
          </p:nvGrpSpPr>
          <p:grpSpPr>
            <a:xfrm>
              <a:off x="609600" y="4724400"/>
              <a:ext cx="2590800" cy="1223665"/>
              <a:chOff x="609600" y="4724400"/>
              <a:chExt cx="2590800" cy="1223665"/>
            </a:xfrm>
          </p:grpSpPr>
          <p:cxnSp>
            <p:nvCxnSpPr>
              <p:cNvPr id="28" name="Straight Connector 27"/>
              <p:cNvCxnSpPr/>
              <p:nvPr/>
            </p:nvCxnSpPr>
            <p:spPr>
              <a:xfrm>
                <a:off x="779621" y="4953001"/>
                <a:ext cx="228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a:off x="6653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a:off x="8177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6200000">
                <a:off x="9701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a:off x="11225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a:off x="12749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a:off x="14273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a:off x="15797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a:off x="17321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a:off x="18845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a:off x="20369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a:off x="21893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a:off x="23417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6200000">
                <a:off x="24941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a:off x="26465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a:off x="27989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a:off x="2951321" y="5067301"/>
                <a:ext cx="228600" cy="0"/>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rot="16200000">
                <a:off x="2730079" y="5397080"/>
                <a:ext cx="694421" cy="246221"/>
              </a:xfrm>
              <a:prstGeom prst="rect">
                <a:avLst/>
              </a:prstGeom>
              <a:noFill/>
            </p:spPr>
            <p:txBody>
              <a:bodyPr wrap="none" rtlCol="0">
                <a:spAutoFit/>
              </a:bodyPr>
              <a:lstStyle/>
              <a:p>
                <a:r>
                  <a:rPr lang="en-US" sz="1000" dirty="0"/>
                  <a:t>High Score</a:t>
                </a:r>
              </a:p>
            </p:txBody>
          </p:sp>
          <p:sp>
            <p:nvSpPr>
              <p:cNvPr id="46" name="TextBox 45"/>
              <p:cNvSpPr txBox="1"/>
              <p:nvPr/>
            </p:nvSpPr>
            <p:spPr>
              <a:xfrm rot="16200000">
                <a:off x="392714" y="5412914"/>
                <a:ext cx="679994" cy="246221"/>
              </a:xfrm>
              <a:prstGeom prst="rect">
                <a:avLst/>
              </a:prstGeom>
              <a:noFill/>
            </p:spPr>
            <p:txBody>
              <a:bodyPr wrap="none" rtlCol="0">
                <a:spAutoFit/>
              </a:bodyPr>
              <a:lstStyle/>
              <a:p>
                <a:r>
                  <a:rPr lang="en-US" sz="1000" dirty="0"/>
                  <a:t>Low Score</a:t>
                </a:r>
              </a:p>
            </p:txBody>
          </p:sp>
          <p:sp>
            <p:nvSpPr>
              <p:cNvPr id="48" name="Rectangle 47"/>
              <p:cNvSpPr/>
              <p:nvPr/>
            </p:nvSpPr>
            <p:spPr>
              <a:xfrm rot="16200000">
                <a:off x="1304210" y="4199811"/>
                <a:ext cx="152399" cy="120157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49" name="Rectangle 48"/>
              <p:cNvSpPr/>
              <p:nvPr/>
            </p:nvSpPr>
            <p:spPr>
              <a:xfrm rot="16200000">
                <a:off x="2447210" y="4258389"/>
                <a:ext cx="152399" cy="108442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9" name="TextBox 68"/>
              <p:cNvSpPr txBox="1"/>
              <p:nvPr/>
            </p:nvSpPr>
            <p:spPr>
              <a:xfrm>
                <a:off x="1645337" y="5486400"/>
                <a:ext cx="716863" cy="461665"/>
              </a:xfrm>
              <a:prstGeom prst="rect">
                <a:avLst/>
              </a:prstGeom>
              <a:noFill/>
            </p:spPr>
            <p:txBody>
              <a:bodyPr wrap="none" rtlCol="0">
                <a:spAutoFit/>
              </a:bodyPr>
              <a:lstStyle/>
              <a:p>
                <a:pPr algn="ctr"/>
                <a:r>
                  <a:rPr lang="en-US" sz="1200" b="1" dirty="0"/>
                  <a:t>Cutting </a:t>
                </a:r>
              </a:p>
              <a:p>
                <a:pPr algn="ctr"/>
                <a:r>
                  <a:rPr lang="en-US" sz="1200" b="1" dirty="0"/>
                  <a:t>Score</a:t>
                </a:r>
              </a:p>
            </p:txBody>
          </p:sp>
          <p:cxnSp>
            <p:nvCxnSpPr>
              <p:cNvPr id="101" name="Straight Arrow Connector 100"/>
              <p:cNvCxnSpPr/>
              <p:nvPr/>
            </p:nvCxnSpPr>
            <p:spPr>
              <a:xfrm rot="5400000" flipH="1" flipV="1">
                <a:off x="2058194" y="5561806"/>
                <a:ext cx="7620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sp>
          <p:nvSpPr>
            <p:cNvPr id="102" name="Oval 101"/>
            <p:cNvSpPr/>
            <p:nvPr/>
          </p:nvSpPr>
          <p:spPr>
            <a:xfrm>
              <a:off x="1981200" y="5943600"/>
              <a:ext cx="9144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Applicant</a:t>
              </a:r>
            </a:p>
          </p:txBody>
        </p:sp>
      </p:grpSp>
      <p:sp>
        <p:nvSpPr>
          <p:cNvPr id="103" name="TextBox 102"/>
          <p:cNvSpPr txBox="1"/>
          <p:nvPr/>
        </p:nvSpPr>
        <p:spPr>
          <a:xfrm>
            <a:off x="7741771" y="3075801"/>
            <a:ext cx="401072" cy="276999"/>
          </a:xfrm>
          <a:prstGeom prst="rect">
            <a:avLst/>
          </a:prstGeom>
          <a:noFill/>
        </p:spPr>
        <p:txBody>
          <a:bodyPr wrap="none" rtlCol="0">
            <a:spAutoFit/>
          </a:bodyPr>
          <a:lstStyle/>
          <a:p>
            <a:pPr algn="ctr"/>
            <a:r>
              <a:rPr lang="en-US" sz="1200" b="1" dirty="0">
                <a:solidFill>
                  <a:schemeClr val="bg2">
                    <a:lumMod val="50000"/>
                  </a:schemeClr>
                </a:solidFill>
              </a:rPr>
              <a:t>Hit</a:t>
            </a:r>
          </a:p>
        </p:txBody>
      </p:sp>
      <p:sp>
        <p:nvSpPr>
          <p:cNvPr id="104" name="TextBox 103"/>
          <p:cNvSpPr txBox="1"/>
          <p:nvPr/>
        </p:nvSpPr>
        <p:spPr>
          <a:xfrm>
            <a:off x="7696200" y="3609201"/>
            <a:ext cx="481222" cy="276999"/>
          </a:xfrm>
          <a:prstGeom prst="rect">
            <a:avLst/>
          </a:prstGeom>
          <a:noFill/>
        </p:spPr>
        <p:txBody>
          <a:bodyPr wrap="none" rtlCol="0">
            <a:spAutoFit/>
          </a:bodyPr>
          <a:lstStyle/>
          <a:p>
            <a:pPr algn="ctr"/>
            <a:r>
              <a:rPr lang="en-US" sz="1200" b="1" dirty="0">
                <a:solidFill>
                  <a:srgbClr val="FF0000"/>
                </a:solidFill>
              </a:rPr>
              <a:t>Miss</a:t>
            </a:r>
          </a:p>
        </p:txBody>
      </p:sp>
      <p:sp>
        <p:nvSpPr>
          <p:cNvPr id="105" name="TextBox 104"/>
          <p:cNvSpPr txBox="1"/>
          <p:nvPr/>
        </p:nvSpPr>
        <p:spPr>
          <a:xfrm>
            <a:off x="7696200" y="4371201"/>
            <a:ext cx="481222" cy="276999"/>
          </a:xfrm>
          <a:prstGeom prst="rect">
            <a:avLst/>
          </a:prstGeom>
          <a:noFill/>
        </p:spPr>
        <p:txBody>
          <a:bodyPr wrap="none" rtlCol="0">
            <a:spAutoFit/>
          </a:bodyPr>
          <a:lstStyle/>
          <a:p>
            <a:pPr algn="ctr"/>
            <a:r>
              <a:rPr lang="en-US" sz="1200" b="1" dirty="0">
                <a:solidFill>
                  <a:srgbClr val="FF0000"/>
                </a:solidFill>
              </a:rPr>
              <a:t>Miss</a:t>
            </a:r>
          </a:p>
        </p:txBody>
      </p:sp>
      <p:sp>
        <p:nvSpPr>
          <p:cNvPr id="106" name="TextBox 105"/>
          <p:cNvSpPr txBox="1"/>
          <p:nvPr/>
        </p:nvSpPr>
        <p:spPr>
          <a:xfrm>
            <a:off x="7736275" y="4904601"/>
            <a:ext cx="401072" cy="276999"/>
          </a:xfrm>
          <a:prstGeom prst="rect">
            <a:avLst/>
          </a:prstGeom>
          <a:noFill/>
        </p:spPr>
        <p:txBody>
          <a:bodyPr wrap="none" rtlCol="0">
            <a:spAutoFit/>
          </a:bodyPr>
          <a:lstStyle/>
          <a:p>
            <a:pPr algn="ctr"/>
            <a:r>
              <a:rPr lang="en-US" sz="1200" b="1" dirty="0">
                <a:solidFill>
                  <a:schemeClr val="bg2">
                    <a:lumMod val="50000"/>
                  </a:schemeClr>
                </a:solidFill>
              </a:rPr>
              <a:t>Hit</a:t>
            </a:r>
          </a:p>
        </p:txBody>
      </p:sp>
      <p:sp>
        <p:nvSpPr>
          <p:cNvPr id="107" name="TextBox 106"/>
          <p:cNvSpPr txBox="1"/>
          <p:nvPr/>
        </p:nvSpPr>
        <p:spPr>
          <a:xfrm>
            <a:off x="4731747" y="5410200"/>
            <a:ext cx="3193053" cy="646331"/>
          </a:xfrm>
          <a:prstGeom prst="rect">
            <a:avLst/>
          </a:prstGeom>
          <a:noFill/>
        </p:spPr>
        <p:txBody>
          <a:bodyPr wrap="square" rtlCol="0">
            <a:spAutoFit/>
          </a:bodyPr>
          <a:lstStyle/>
          <a:p>
            <a:r>
              <a:rPr lang="en-US" dirty="0"/>
              <a:t>The applicant was accepted but did a bad job.  This person is a</a:t>
            </a:r>
          </a:p>
        </p:txBody>
      </p:sp>
      <p:sp>
        <p:nvSpPr>
          <p:cNvPr id="114" name="TextBox 113"/>
          <p:cNvSpPr txBox="1"/>
          <p:nvPr/>
        </p:nvSpPr>
        <p:spPr>
          <a:xfrm>
            <a:off x="6907750" y="5715000"/>
            <a:ext cx="688010" cy="338554"/>
          </a:xfrm>
          <a:prstGeom prst="rect">
            <a:avLst/>
          </a:prstGeom>
          <a:noFill/>
        </p:spPr>
        <p:txBody>
          <a:bodyPr wrap="none" rtlCol="0">
            <a:spAutoFit/>
          </a:bodyPr>
          <a:lstStyle/>
          <a:p>
            <a:pPr algn="ctr"/>
            <a:r>
              <a:rPr lang="en-US" sz="1600" b="1" dirty="0">
                <a:solidFill>
                  <a:srgbClr val="FF0000"/>
                </a:solidFill>
              </a:rPr>
              <a:t>MISS.</a:t>
            </a:r>
          </a:p>
        </p:txBody>
      </p:sp>
      <p:sp>
        <p:nvSpPr>
          <p:cNvPr id="115" name="TextBox 114"/>
          <p:cNvSpPr txBox="1"/>
          <p:nvPr/>
        </p:nvSpPr>
        <p:spPr>
          <a:xfrm>
            <a:off x="4724400" y="6059269"/>
            <a:ext cx="3193053" cy="646331"/>
          </a:xfrm>
          <a:prstGeom prst="rect">
            <a:avLst/>
          </a:prstGeom>
          <a:noFill/>
        </p:spPr>
        <p:txBody>
          <a:bodyPr wrap="square" rtlCol="0">
            <a:spAutoFit/>
          </a:bodyPr>
          <a:lstStyle/>
          <a:p>
            <a:r>
              <a:rPr lang="en-US" dirty="0"/>
              <a:t>The goal in personnel selection is to maximize hits and minimize misses.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3"/>
                                        </p:tgtEl>
                                        <p:attrNameLst>
                                          <p:attrName>style.visibility</p:attrName>
                                        </p:attrNameLst>
                                      </p:cBhvr>
                                      <p:to>
                                        <p:strVal val="visible"/>
                                      </p:to>
                                    </p:set>
                                    <p:animEffect transition="in" filter="checkerboard(across)">
                                      <p:cBhvr>
                                        <p:cTn id="12" dur="500"/>
                                        <p:tgtEl>
                                          <p:spTgt spid="11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9"/>
                                        </p:tgtEl>
                                        <p:attrNameLst>
                                          <p:attrName>style.visibility</p:attrName>
                                        </p:attrNameLst>
                                      </p:cBhvr>
                                      <p:to>
                                        <p:strVal val="visible"/>
                                      </p:to>
                                    </p:set>
                                    <p:animEffect transition="in" filter="checkerboard(across)">
                                      <p:cBhvr>
                                        <p:cTn id="17" dur="500"/>
                                        <p:tgtEl>
                                          <p:spTgt spid="10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10"/>
                                        </p:tgtEl>
                                        <p:attrNameLst>
                                          <p:attrName>style.visibility</p:attrName>
                                        </p:attrNameLst>
                                      </p:cBhvr>
                                      <p:to>
                                        <p:strVal val="visible"/>
                                      </p:to>
                                    </p:set>
                                    <p:animEffect transition="in" filter="checkerboard(across)">
                                      <p:cBhvr>
                                        <p:cTn id="22" dur="500"/>
                                        <p:tgtEl>
                                          <p:spTgt spid="11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11"/>
                                        </p:tgtEl>
                                        <p:attrNameLst>
                                          <p:attrName>style.visibility</p:attrName>
                                        </p:attrNameLst>
                                      </p:cBhvr>
                                      <p:to>
                                        <p:strVal val="visible"/>
                                      </p:to>
                                    </p:set>
                                    <p:animEffect transition="in" filter="checkerboard(across)">
                                      <p:cBhvr>
                                        <p:cTn id="27" dur="500"/>
                                        <p:tgtEl>
                                          <p:spTgt spid="111"/>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12"/>
                                        </p:tgtEl>
                                        <p:attrNameLst>
                                          <p:attrName>style.visibility</p:attrName>
                                        </p:attrNameLst>
                                      </p:cBhvr>
                                      <p:to>
                                        <p:strVal val="visible"/>
                                      </p:to>
                                    </p:set>
                                    <p:animEffect transition="in" filter="checkerboard(across)">
                                      <p:cBhvr>
                                        <p:cTn id="32" dur="500"/>
                                        <p:tgtEl>
                                          <p:spTgt spid="112"/>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3"/>
                                        </p:tgtEl>
                                        <p:attrNameLst>
                                          <p:attrName>style.visibility</p:attrName>
                                        </p:attrNameLst>
                                      </p:cBhvr>
                                      <p:to>
                                        <p:strVal val="visible"/>
                                      </p:to>
                                    </p:set>
                                    <p:animEffect transition="in" filter="checkerboard(across)">
                                      <p:cBhvr>
                                        <p:cTn id="37" dur="500"/>
                                        <p:tgtEl>
                                          <p:spTgt spid="103"/>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checkerboard(across)">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04"/>
                                        </p:tgtEl>
                                        <p:attrNameLst>
                                          <p:attrName>style.visibility</p:attrName>
                                        </p:attrNameLst>
                                      </p:cBhvr>
                                      <p:to>
                                        <p:strVal val="visible"/>
                                      </p:to>
                                    </p:set>
                                    <p:animEffect transition="in" filter="checkerboard(across)">
                                      <p:cBhvr>
                                        <p:cTn id="47" dur="500"/>
                                        <p:tgtEl>
                                          <p:spTgt spid="104"/>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checkerboard(across)">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05"/>
                                        </p:tgtEl>
                                        <p:attrNameLst>
                                          <p:attrName>style.visibility</p:attrName>
                                        </p:attrNameLst>
                                      </p:cBhvr>
                                      <p:to>
                                        <p:strVal val="visible"/>
                                      </p:to>
                                    </p:set>
                                    <p:animEffect transition="in" filter="checkerboard(across)">
                                      <p:cBhvr>
                                        <p:cTn id="57" dur="500"/>
                                        <p:tgtEl>
                                          <p:spTgt spid="105"/>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checkerboard(across)">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106"/>
                                        </p:tgtEl>
                                        <p:attrNameLst>
                                          <p:attrName>style.visibility</p:attrName>
                                        </p:attrNameLst>
                                      </p:cBhvr>
                                      <p:to>
                                        <p:strVal val="visible"/>
                                      </p:to>
                                    </p:set>
                                    <p:animEffect transition="in" filter="checkerboard(across)">
                                      <p:cBhvr>
                                        <p:cTn id="67" dur="500"/>
                                        <p:tgtEl>
                                          <p:spTgt spid="106"/>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107"/>
                                        </p:tgtEl>
                                        <p:attrNameLst>
                                          <p:attrName>style.visibility</p:attrName>
                                        </p:attrNameLst>
                                      </p:cBhvr>
                                      <p:to>
                                        <p:strVal val="visible"/>
                                      </p:to>
                                    </p:set>
                                    <p:animEffect transition="in" filter="checkerboard(across)">
                                      <p:cBhvr>
                                        <p:cTn id="72" dur="500"/>
                                        <p:tgtEl>
                                          <p:spTgt spid="107"/>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nodeType="clickEffect">
                                  <p:stCondLst>
                                    <p:cond delay="0"/>
                                  </p:stCondLst>
                                  <p:childTnLst>
                                    <p:set>
                                      <p:cBhvr>
                                        <p:cTn id="76" dur="1" fill="hold">
                                          <p:stCondLst>
                                            <p:cond delay="0"/>
                                          </p:stCondLst>
                                        </p:cTn>
                                        <p:tgtEl>
                                          <p:spTgt spid="114">
                                            <p:txEl>
                                              <p:pRg st="0" end="0"/>
                                            </p:txEl>
                                          </p:spTgt>
                                        </p:tgtEl>
                                        <p:attrNameLst>
                                          <p:attrName>style.visibility</p:attrName>
                                        </p:attrNameLst>
                                      </p:cBhvr>
                                      <p:to>
                                        <p:strVal val="visible"/>
                                      </p:to>
                                    </p:set>
                                    <p:animEffect transition="in" filter="checkerboard(across)">
                                      <p:cBhvr>
                                        <p:cTn id="77" dur="500"/>
                                        <p:tgtEl>
                                          <p:spTgt spid="114">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115"/>
                                        </p:tgtEl>
                                        <p:attrNameLst>
                                          <p:attrName>style.visibility</p:attrName>
                                        </p:attrNameLst>
                                      </p:cBhvr>
                                      <p:to>
                                        <p:strVal val="visible"/>
                                      </p:to>
                                    </p:set>
                                    <p:animEffect transition="in" filter="checkerboard(across)">
                                      <p:cBhvr>
                                        <p:cTn id="82"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3" grpId="0" animBg="1"/>
      <p:bldP spid="24" grpId="0" animBg="1"/>
      <p:bldP spid="25" grpId="0" animBg="1"/>
      <p:bldP spid="103" grpId="0"/>
      <p:bldP spid="104" grpId="0"/>
      <p:bldP spid="105" grpId="0"/>
      <p:bldP spid="106" grpId="0"/>
      <p:bldP spid="107" grpId="0"/>
      <p:bldP spid="1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 name="Group 91"/>
          <p:cNvGrpSpPr/>
          <p:nvPr/>
        </p:nvGrpSpPr>
        <p:grpSpPr>
          <a:xfrm>
            <a:off x="5562600" y="4495799"/>
            <a:ext cx="1600201" cy="1981201"/>
            <a:chOff x="5562600" y="4495799"/>
            <a:chExt cx="1600201" cy="1981201"/>
          </a:xfrm>
        </p:grpSpPr>
        <p:sp>
          <p:nvSpPr>
            <p:cNvPr id="85" name="Rectangle 84"/>
            <p:cNvSpPr/>
            <p:nvPr/>
          </p:nvSpPr>
          <p:spPr>
            <a:xfrm>
              <a:off x="5562600" y="4998030"/>
              <a:ext cx="1600200" cy="147897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cxnSp>
          <p:nvCxnSpPr>
            <p:cNvPr id="59" name="Straight Connector 58"/>
            <p:cNvCxnSpPr/>
            <p:nvPr/>
          </p:nvCxnSpPr>
          <p:spPr>
            <a:xfrm rot="5400000" flipH="1" flipV="1">
              <a:off x="5211042" y="4847358"/>
              <a:ext cx="703117" cy="0"/>
            </a:xfrm>
            <a:prstGeom prst="line">
              <a:avLst/>
            </a:prstGeom>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562600" y="4495804"/>
              <a:ext cx="1600200" cy="401781"/>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100" dirty="0"/>
                <a:t>If a test can add to the base rate, it is worth using.</a:t>
              </a:r>
            </a:p>
          </p:txBody>
        </p:sp>
        <p:cxnSp>
          <p:nvCxnSpPr>
            <p:cNvPr id="73" name="Straight Connector 72"/>
            <p:cNvCxnSpPr/>
            <p:nvPr/>
          </p:nvCxnSpPr>
          <p:spPr>
            <a:xfrm rot="5400000" flipH="1" flipV="1">
              <a:off x="6811240" y="4847359"/>
              <a:ext cx="703120" cy="3"/>
            </a:xfrm>
            <a:prstGeom prst="line">
              <a:avLst/>
            </a:prstGeom>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5562600" y="5943600"/>
              <a:ext cx="1600200" cy="30133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cxnSp>
          <p:nvCxnSpPr>
            <p:cNvPr id="90" name="Straight Arrow Connector 89"/>
            <p:cNvCxnSpPr>
              <a:stCxn id="86" idx="1"/>
              <a:endCxn id="86" idx="3"/>
            </p:cNvCxnSpPr>
            <p:nvPr/>
          </p:nvCxnSpPr>
          <p:spPr>
            <a:xfrm rot="10800000" flipH="1">
              <a:off x="5562600" y="6094268"/>
              <a:ext cx="1600200" cy="1588"/>
            </a:xfrm>
            <a:prstGeom prst="straightConnector1">
              <a:avLst/>
            </a:prstGeom>
            <a:ln w="381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3" name="Content Placeholder 2"/>
          <p:cNvSpPr>
            <a:spLocks noGrp="1"/>
          </p:cNvSpPr>
          <p:nvPr>
            <p:ph sz="quarter" idx="1"/>
          </p:nvPr>
        </p:nvSpPr>
        <p:spPr>
          <a:xfrm>
            <a:off x="914400" y="1447800"/>
            <a:ext cx="7772400" cy="914400"/>
          </a:xfrm>
        </p:spPr>
        <p:txBody>
          <a:bodyPr>
            <a:normAutofit/>
          </a:bodyPr>
          <a:lstStyle/>
          <a:p>
            <a:pPr>
              <a:buNone/>
            </a:pPr>
            <a:r>
              <a:rPr lang="en-US" dirty="0"/>
              <a:t>Base rate is the percentage of cases in a population in which a particular characteristic occurs without the use of a test.</a:t>
            </a:r>
          </a:p>
          <a:p>
            <a:pPr>
              <a:buNone/>
            </a:pPr>
            <a:endParaRPr lang="en-US" dirty="0"/>
          </a:p>
        </p:txBody>
      </p:sp>
      <p:sp>
        <p:nvSpPr>
          <p:cNvPr id="4" name="Title 1"/>
          <p:cNvSpPr>
            <a:spLocks noGrp="1"/>
          </p:cNvSpPr>
          <p:nvPr>
            <p:ph type="title"/>
          </p:nvPr>
        </p:nvSpPr>
        <p:spPr/>
        <p:txBody>
          <a:bodyPr>
            <a:normAutofit fontScale="90000"/>
          </a:bodyPr>
          <a:lstStyle/>
          <a:p>
            <a:r>
              <a:rPr lang="en-US" dirty="0"/>
              <a:t>Personnel Psychology:  Employee Selection:  </a:t>
            </a:r>
            <a:r>
              <a:rPr lang="en-US" dirty="0">
                <a:solidFill>
                  <a:schemeClr val="tx2">
                    <a:lumMod val="60000"/>
                    <a:lumOff val="40000"/>
                  </a:schemeClr>
                </a:solidFill>
              </a:rPr>
              <a:t>BASE RATES</a:t>
            </a:r>
          </a:p>
        </p:txBody>
      </p:sp>
      <p:sp>
        <p:nvSpPr>
          <p:cNvPr id="54" name="Content Placeholder 2"/>
          <p:cNvSpPr txBox="1">
            <a:spLocks/>
          </p:cNvSpPr>
          <p:nvPr/>
        </p:nvSpPr>
        <p:spPr>
          <a:xfrm>
            <a:off x="914400" y="2286000"/>
            <a:ext cx="7772400" cy="1143000"/>
          </a:xfrm>
          <a:prstGeom prst="rect">
            <a:avLst/>
          </a:prstGeom>
        </p:spPr>
        <p:txBody>
          <a:bodyPr vert="horz">
            <a:no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If the base rate is higher than the hit rate, then</a:t>
            </a:r>
            <a:r>
              <a:rPr kumimoji="0" lang="en-US" sz="2600" b="0" i="0" u="none" strike="noStrike" kern="1200" cap="none" spc="0" normalizeH="0" noProof="0" dirty="0">
                <a:ln>
                  <a:noFill/>
                </a:ln>
                <a:solidFill>
                  <a:schemeClr val="tx1"/>
                </a:solidFill>
                <a:effectLst/>
                <a:uLnTx/>
                <a:uFillTx/>
                <a:latin typeface="+mn-lt"/>
                <a:ea typeface="+mn-ea"/>
                <a:cs typeface="+mn-cs"/>
              </a:rPr>
              <a:t> the use of a test for selection is unnecessary– unless the test is intended to make selections better than the base rate</a:t>
            </a:r>
            <a:r>
              <a:rPr kumimoji="0" lang="en-US" sz="2600" b="0" i="0" u="none" strike="noStrike" kern="1200" cap="none" spc="0" normalizeH="0" baseline="0" noProof="0" dirty="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55" name="Content Placeholder 2"/>
          <p:cNvSpPr txBox="1">
            <a:spLocks/>
          </p:cNvSpPr>
          <p:nvPr/>
        </p:nvSpPr>
        <p:spPr>
          <a:xfrm>
            <a:off x="914400" y="3505200"/>
            <a:ext cx="7772400" cy="1143000"/>
          </a:xfrm>
          <a:prstGeom prst="rect">
            <a:avLst/>
          </a:prstGeom>
        </p:spPr>
        <p:txBody>
          <a:bodyPr vert="horz">
            <a:no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The key to effective testing for selection</a:t>
            </a:r>
            <a:r>
              <a:rPr kumimoji="0" lang="en-US" sz="2600" b="0" i="0" u="none" strike="noStrike" kern="1200" cap="none" spc="0" normalizeH="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mn-lt"/>
                <a:ea typeface="+mn-ea"/>
                <a:cs typeface="+mn-cs"/>
              </a:rPr>
              <a:t>is to add</a:t>
            </a:r>
            <a:r>
              <a:rPr kumimoji="0" lang="en-US" sz="2600" b="0" i="0" u="none" strike="noStrike" kern="1200" cap="none" spc="0" normalizeH="0" noProof="0" dirty="0">
                <a:ln>
                  <a:noFill/>
                </a:ln>
                <a:solidFill>
                  <a:schemeClr val="tx1"/>
                </a:solidFill>
                <a:effectLst/>
                <a:uLnTx/>
                <a:uFillTx/>
                <a:latin typeface="+mn-lt"/>
                <a:ea typeface="+mn-ea"/>
                <a:cs typeface="+mn-cs"/>
              </a:rPr>
              <a:t> information (or features) beyond what is known from the base rate.</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56" name="Rectangle 55"/>
          <p:cNvSpPr/>
          <p:nvPr/>
        </p:nvSpPr>
        <p:spPr>
          <a:xfrm>
            <a:off x="152400" y="5029203"/>
            <a:ext cx="5410200" cy="3048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1200" b="1" dirty="0"/>
              <a:t>Base Rate: 60%  </a:t>
            </a:r>
            <a:r>
              <a:rPr lang="en-US" sz="1200" dirty="0"/>
              <a:t>[60% of applicants not taking the MCAT would succeed in medical school.]  </a:t>
            </a:r>
          </a:p>
        </p:txBody>
      </p:sp>
      <p:sp>
        <p:nvSpPr>
          <p:cNvPr id="57" name="Rectangle 56"/>
          <p:cNvSpPr/>
          <p:nvPr/>
        </p:nvSpPr>
        <p:spPr>
          <a:xfrm>
            <a:off x="152400" y="5410203"/>
            <a:ext cx="7010400" cy="3048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r>
              <a:rPr lang="en-US" sz="1400" dirty="0"/>
              <a:t>MCAT Hit Rate:  80%    [80% of applicants exceeding a score of 30 succeed in medical school]</a:t>
            </a:r>
          </a:p>
        </p:txBody>
      </p:sp>
      <p:sp>
        <p:nvSpPr>
          <p:cNvPr id="67" name="Rectangle 66"/>
          <p:cNvSpPr/>
          <p:nvPr/>
        </p:nvSpPr>
        <p:spPr>
          <a:xfrm>
            <a:off x="7162800" y="5410203"/>
            <a:ext cx="1752600" cy="3048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dirty="0"/>
              <a:t>20% with a score of 30 or above  fail in medical school.</a:t>
            </a:r>
          </a:p>
        </p:txBody>
      </p:sp>
      <p:grpSp>
        <p:nvGrpSpPr>
          <p:cNvPr id="87" name="Group 86"/>
          <p:cNvGrpSpPr/>
          <p:nvPr/>
        </p:nvGrpSpPr>
        <p:grpSpPr>
          <a:xfrm>
            <a:off x="5562600" y="4950026"/>
            <a:ext cx="3352800" cy="463154"/>
            <a:chOff x="5562600" y="5331023"/>
            <a:chExt cx="3352800" cy="463154"/>
          </a:xfrm>
        </p:grpSpPr>
        <p:sp>
          <p:nvSpPr>
            <p:cNvPr id="72" name="Rectangle 71"/>
            <p:cNvSpPr/>
            <p:nvPr/>
          </p:nvSpPr>
          <p:spPr>
            <a:xfrm>
              <a:off x="5562600" y="5410200"/>
              <a:ext cx="3352800" cy="3048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1100" dirty="0"/>
            </a:p>
          </p:txBody>
        </p:sp>
        <p:sp>
          <p:nvSpPr>
            <p:cNvPr id="74" name="TextBox 73"/>
            <p:cNvSpPr txBox="1"/>
            <p:nvPr/>
          </p:nvSpPr>
          <p:spPr>
            <a:xfrm>
              <a:off x="5562600" y="5331023"/>
              <a:ext cx="3352800" cy="307777"/>
            </a:xfrm>
            <a:prstGeom prst="rect">
              <a:avLst/>
            </a:prstGeom>
            <a:noFill/>
          </p:spPr>
          <p:txBody>
            <a:bodyPr wrap="square" rtlCol="0">
              <a:spAutoFit/>
            </a:bodyPr>
            <a:lstStyle/>
            <a:p>
              <a:r>
                <a:rPr lang="en-US" sz="1200" dirty="0"/>
                <a:t>40% of applicants not taking the MCAT would fail in </a:t>
              </a:r>
              <a:r>
                <a:rPr lang="en-US" sz="1400" dirty="0"/>
                <a:t> </a:t>
              </a:r>
            </a:p>
          </p:txBody>
        </p:sp>
        <p:sp>
          <p:nvSpPr>
            <p:cNvPr id="76" name="TextBox 75"/>
            <p:cNvSpPr txBox="1"/>
            <p:nvPr/>
          </p:nvSpPr>
          <p:spPr>
            <a:xfrm>
              <a:off x="5562600" y="5486400"/>
              <a:ext cx="1693119" cy="307777"/>
            </a:xfrm>
            <a:prstGeom prst="rect">
              <a:avLst/>
            </a:prstGeom>
            <a:noFill/>
          </p:spPr>
          <p:txBody>
            <a:bodyPr wrap="square" rtlCol="0">
              <a:spAutoFit/>
            </a:bodyPr>
            <a:lstStyle/>
            <a:p>
              <a:r>
                <a:rPr lang="en-US" sz="1200" dirty="0"/>
                <a:t>medical school</a:t>
              </a:r>
              <a:r>
                <a:rPr lang="en-US" sz="1400" dirty="0"/>
                <a:t>.</a:t>
              </a: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
                                            <p:txEl>
                                              <p:pRg st="0" end="0"/>
                                            </p:txEl>
                                          </p:spTgt>
                                        </p:tgtEl>
                                        <p:attrNameLst>
                                          <p:attrName>style.visibility</p:attrName>
                                        </p:attrNameLst>
                                      </p:cBhvr>
                                      <p:to>
                                        <p:strVal val="visible"/>
                                      </p:to>
                                    </p:set>
                                    <p:animEffect transition="in" filter="checkerboard(across)">
                                      <p:cBhvr>
                                        <p:cTn id="12" dur="500"/>
                                        <p:tgtEl>
                                          <p:spTgt spid="5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5">
                                            <p:txEl>
                                              <p:pRg st="0" end="0"/>
                                            </p:txEl>
                                          </p:spTgt>
                                        </p:tgtEl>
                                        <p:attrNameLst>
                                          <p:attrName>style.visibility</p:attrName>
                                        </p:attrNameLst>
                                      </p:cBhvr>
                                      <p:to>
                                        <p:strVal val="visible"/>
                                      </p:to>
                                    </p:set>
                                    <p:animEffect transition="in" filter="checkerboard(across)">
                                      <p:cBhvr>
                                        <p:cTn id="17" dur="500"/>
                                        <p:tgtEl>
                                          <p:spTgt spid="5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checkerboard(across)">
                                      <p:cBhvr>
                                        <p:cTn id="22" dur="500"/>
                                        <p:tgtEl>
                                          <p:spTgt spid="5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87"/>
                                        </p:tgtEl>
                                        <p:attrNameLst>
                                          <p:attrName>style.visibility</p:attrName>
                                        </p:attrNameLst>
                                      </p:cBhvr>
                                      <p:to>
                                        <p:strVal val="visible"/>
                                      </p:to>
                                    </p:set>
                                    <p:animEffect transition="in" filter="checkerboard(across)">
                                      <p:cBhvr>
                                        <p:cTn id="27" dur="500"/>
                                        <p:tgtEl>
                                          <p:spTgt spid="8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checkerboard(across)">
                                      <p:cBhvr>
                                        <p:cTn id="32" dur="500"/>
                                        <p:tgtEl>
                                          <p:spTgt spid="5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7"/>
                                        </p:tgtEl>
                                        <p:attrNameLst>
                                          <p:attrName>style.visibility</p:attrName>
                                        </p:attrNameLst>
                                      </p:cBhvr>
                                      <p:to>
                                        <p:strVal val="visible"/>
                                      </p:to>
                                    </p:set>
                                    <p:animEffect transition="in" filter="checkerboard(across)">
                                      <p:cBhvr>
                                        <p:cTn id="37" dur="500"/>
                                        <p:tgtEl>
                                          <p:spTgt spid="67"/>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92"/>
                                        </p:tgtEl>
                                        <p:attrNameLst>
                                          <p:attrName>style.visibility</p:attrName>
                                        </p:attrNameLst>
                                      </p:cBhvr>
                                      <p:to>
                                        <p:strVal val="visible"/>
                                      </p:to>
                                    </p:set>
                                    <p:animEffect transition="in" filter="diamond(in)">
                                      <p:cBhvr>
                                        <p:cTn id="42" dur="20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4" grpId="0" build="p"/>
      <p:bldP spid="55" grpId="0" build="p"/>
      <p:bldP spid="56" grpId="0" animBg="1"/>
      <p:bldP spid="57" grpId="0" animBg="1"/>
      <p:bldP spid="6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Hits and Misses:  Types of Misses</a:t>
            </a:r>
          </a:p>
        </p:txBody>
      </p:sp>
      <p:sp>
        <p:nvSpPr>
          <p:cNvPr id="3" name="Content Placeholder 2"/>
          <p:cNvSpPr>
            <a:spLocks noGrp="1"/>
          </p:cNvSpPr>
          <p:nvPr>
            <p:ph sz="quarter" idx="1"/>
          </p:nvPr>
        </p:nvSpPr>
        <p:spPr>
          <a:xfrm>
            <a:off x="914400" y="1447800"/>
            <a:ext cx="7772400" cy="5257800"/>
          </a:xfrm>
        </p:spPr>
        <p:txBody>
          <a:bodyPr>
            <a:normAutofit fontScale="85000" lnSpcReduction="20000"/>
          </a:bodyPr>
          <a:lstStyle/>
          <a:p>
            <a:r>
              <a:rPr lang="en-US" sz="2700" dirty="0"/>
              <a:t>One type of miss is a </a:t>
            </a:r>
            <a:r>
              <a:rPr lang="en-US" sz="2700" dirty="0">
                <a:solidFill>
                  <a:schemeClr val="tx2">
                    <a:lumMod val="60000"/>
                    <a:lumOff val="40000"/>
                  </a:schemeClr>
                </a:solidFill>
              </a:rPr>
              <a:t>FALSE NEGATIVE</a:t>
            </a:r>
          </a:p>
          <a:p>
            <a:pPr lvl="1"/>
            <a:r>
              <a:rPr lang="en-US" sz="2700" dirty="0"/>
              <a:t>A false negative is a miss where a test taker is rejected but would have done well.</a:t>
            </a:r>
          </a:p>
          <a:p>
            <a:r>
              <a:rPr lang="en-US" sz="2700" dirty="0"/>
              <a:t>Another type of miss is a </a:t>
            </a:r>
            <a:r>
              <a:rPr lang="en-US" sz="2700" dirty="0">
                <a:solidFill>
                  <a:schemeClr val="tx2">
                    <a:lumMod val="60000"/>
                    <a:lumOff val="40000"/>
                  </a:schemeClr>
                </a:solidFill>
              </a:rPr>
              <a:t>FALSE POSITIVE</a:t>
            </a:r>
          </a:p>
          <a:p>
            <a:pPr lvl="1"/>
            <a:r>
              <a:rPr lang="en-US" sz="2700" dirty="0"/>
              <a:t>A false positive is a miss where a test taker is accepted but ended up doing poorly.</a:t>
            </a:r>
          </a:p>
          <a:p>
            <a:r>
              <a:rPr lang="en-US" sz="2700" dirty="0"/>
              <a:t>Both types of misses are considered errors in selection.</a:t>
            </a:r>
          </a:p>
          <a:p>
            <a:r>
              <a:rPr lang="en-US" sz="2700" dirty="0"/>
              <a:t>Both types of misses must be evaluated in terms of the costs of being wrong.</a:t>
            </a:r>
          </a:p>
          <a:p>
            <a:r>
              <a:rPr lang="en-US" sz="2700" dirty="0"/>
              <a:t>For example, what is the cost of being wrong in selecting:</a:t>
            </a:r>
          </a:p>
          <a:p>
            <a:pPr lvl="1"/>
            <a:r>
              <a:rPr lang="en-US" sz="2700" dirty="0"/>
              <a:t>Medical school applicants for admission?</a:t>
            </a:r>
          </a:p>
          <a:p>
            <a:pPr lvl="1"/>
            <a:r>
              <a:rPr lang="en-US" sz="2700" dirty="0"/>
              <a:t>Psychology graduate school applicants for admission?</a:t>
            </a:r>
          </a:p>
          <a:p>
            <a:pPr lvl="1"/>
            <a:r>
              <a:rPr lang="en-US" sz="2700" dirty="0"/>
              <a:t>Suicidal adolescents for treatment?</a:t>
            </a:r>
          </a:p>
          <a:p>
            <a:pPr lvl="1"/>
            <a:r>
              <a:rPr lang="en-US" sz="2700" dirty="0"/>
              <a:t>Prisoners convicted of murder for parole?</a:t>
            </a:r>
          </a:p>
          <a:p>
            <a:pPr lvl="1"/>
            <a:r>
              <a:rPr lang="en-US" sz="2700" dirty="0"/>
              <a:t>A patient for a delicate neurological procedure to remove a tumor?</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Understanding Hits and Misses in terms of </a:t>
            </a:r>
            <a:r>
              <a:rPr lang="en-US" dirty="0">
                <a:solidFill>
                  <a:schemeClr val="tx2">
                    <a:lumMod val="60000"/>
                    <a:lumOff val="40000"/>
                  </a:schemeClr>
                </a:solidFill>
              </a:rPr>
              <a:t>ACCURACY</a:t>
            </a:r>
            <a:r>
              <a:rPr lang="en-US" dirty="0"/>
              <a:t> and </a:t>
            </a:r>
            <a:r>
              <a:rPr lang="en-US" dirty="0">
                <a:solidFill>
                  <a:schemeClr val="tx2">
                    <a:lumMod val="60000"/>
                    <a:lumOff val="40000"/>
                  </a:schemeClr>
                </a:solidFill>
              </a:rPr>
              <a:t>DETECTION</a:t>
            </a:r>
          </a:p>
        </p:txBody>
      </p:sp>
      <p:sp>
        <p:nvSpPr>
          <p:cNvPr id="3" name="Content Placeholder 2"/>
          <p:cNvSpPr>
            <a:spLocks noGrp="1"/>
          </p:cNvSpPr>
          <p:nvPr>
            <p:ph sz="quarter" idx="1"/>
          </p:nvPr>
        </p:nvSpPr>
        <p:spPr/>
        <p:txBody>
          <a:bodyPr/>
          <a:lstStyle/>
          <a:p>
            <a:r>
              <a:rPr lang="en-US" dirty="0"/>
              <a:t>Consider an expensive radiological procedure as a test.</a:t>
            </a:r>
          </a:p>
          <a:p>
            <a:r>
              <a:rPr lang="en-US" dirty="0"/>
              <a:t>The Procedure can be used to determine the presence of a brain tumor.</a:t>
            </a:r>
          </a:p>
          <a:p>
            <a:r>
              <a:rPr lang="en-US" dirty="0"/>
              <a:t>The example is the same as personnel selection:  </a:t>
            </a:r>
          </a:p>
          <a:p>
            <a:pPr lvl="1"/>
            <a:r>
              <a:rPr lang="en-US" dirty="0"/>
              <a:t>That is, who should have the procedure done on them to determine if there is a tumor there?  </a:t>
            </a:r>
          </a:p>
          <a:p>
            <a:pPr lvl="2"/>
            <a:r>
              <a:rPr lang="en-US" dirty="0"/>
              <a:t>And, what if the test misses the brain tumor?  </a:t>
            </a:r>
          </a:p>
          <a:p>
            <a:pPr lvl="2"/>
            <a:r>
              <a:rPr lang="en-US" dirty="0"/>
              <a:t>Or, what if the test says that there is a brain tumor and the patient actually does not have one?</a:t>
            </a:r>
          </a:p>
          <a:p>
            <a:r>
              <a:rPr lang="en-US" dirty="0"/>
              <a:t>Hmm….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ustom 4">
      <a:dk1>
        <a:sysClr val="windowText" lastClr="000000"/>
      </a:dk1>
      <a:lt1>
        <a:sysClr val="window" lastClr="FFFFFF"/>
      </a:lt1>
      <a:dk2>
        <a:srgbClr val="04617B"/>
      </a:dk2>
      <a:lt2>
        <a:srgbClr val="DBF5F9"/>
      </a:lt2>
      <a:accent1>
        <a:srgbClr val="089CA2"/>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665</TotalTime>
  <Words>1936</Words>
  <Application>Microsoft Office PowerPoint</Application>
  <PresentationFormat>On-screen Show (4:3)</PresentationFormat>
  <Paragraphs>299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Personnel Selection</vt:lpstr>
      <vt:lpstr>Introduction</vt:lpstr>
      <vt:lpstr>Personnel Psychology:  Employee Selection:  EMPLOYMENT INTERVIEWS</vt:lpstr>
      <vt:lpstr>Making impressions in employment interviews</vt:lpstr>
      <vt:lpstr>Personnel Psychology:  Employee Selection:  BASE RATES &amp; HIT RATES</vt:lpstr>
      <vt:lpstr>Personnel Psychology:  Employee Selection:  HIT RATES</vt:lpstr>
      <vt:lpstr>Personnel Psychology:  Employee Selection:  BASE RATES</vt:lpstr>
      <vt:lpstr>Hits and Misses:  Types of Misses</vt:lpstr>
      <vt:lpstr>Understanding Hits and Misses in terms of ACCURACY and DETECTION</vt:lpstr>
      <vt:lpstr>Understanding Hits and Misses in terms of ACCURACY and DETECTION</vt:lpstr>
      <vt:lpstr>Adding Test Validity to Selection</vt:lpstr>
      <vt:lpstr>Using Taylor-Russell Tables: Part 1 </vt:lpstr>
      <vt:lpstr>Using Taylor-Russell Tables: Part 2 </vt:lpstr>
      <vt:lpstr>Understanding Decisions Based on Validity</vt:lpstr>
      <vt:lpstr>Understanding Decisions Based on Base Rate</vt:lpstr>
      <vt:lpstr>Understanding Decisions Based on Selection Ratio</vt:lpstr>
      <vt:lpstr>Considering Base Rate, Selection Ratio, and Test Validity Together</vt:lpstr>
    </vt:vector>
  </TitlesOfParts>
  <Company>California State University, Chico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Personnel Selection</dc:title>
  <dc:creator>Schwartz, Neil</dc:creator>
  <cp:lastModifiedBy>Thomas Mitchell</cp:lastModifiedBy>
  <cp:revision>84</cp:revision>
  <dcterms:created xsi:type="dcterms:W3CDTF">2010-05-05T17:58:42Z</dcterms:created>
  <dcterms:modified xsi:type="dcterms:W3CDTF">2022-05-11T17:27:02Z</dcterms:modified>
</cp:coreProperties>
</file>