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2" r:id="rId3"/>
    <p:sldId id="286" r:id="rId4"/>
    <p:sldId id="289" r:id="rId5"/>
    <p:sldId id="288" r:id="rId6"/>
    <p:sldId id="290" r:id="rId7"/>
    <p:sldId id="260" r:id="rId8"/>
    <p:sldId id="261" r:id="rId9"/>
    <p:sldId id="258" r:id="rId10"/>
    <p:sldId id="279" r:id="rId11"/>
    <p:sldId id="259" r:id="rId12"/>
    <p:sldId id="280" r:id="rId13"/>
    <p:sldId id="281" r:id="rId14"/>
    <p:sldId id="282" r:id="rId15"/>
    <p:sldId id="283" r:id="rId16"/>
    <p:sldId id="284" r:id="rId17"/>
    <p:sldId id="285" r:id="rId18"/>
    <p:sldId id="262" r:id="rId19"/>
    <p:sldId id="263" r:id="rId20"/>
    <p:sldId id="264" r:id="rId21"/>
    <p:sldId id="265" r:id="rId22"/>
    <p:sldId id="267" r:id="rId23"/>
    <p:sldId id="268" r:id="rId24"/>
    <p:sldId id="269" r:id="rId25"/>
    <p:sldId id="271" r:id="rId26"/>
    <p:sldId id="273" r:id="rId27"/>
    <p:sldId id="274" r:id="rId28"/>
    <p:sldId id="275" r:id="rId29"/>
    <p:sldId id="278" r:id="rId30"/>
    <p:sldId id="276"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B2"/>
    <a:srgbClr val="1F497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8" autoAdjust="0"/>
  </p:normalViewPr>
  <p:slideViewPr>
    <p:cSldViewPr>
      <p:cViewPr>
        <p:scale>
          <a:sx n="89" d="100"/>
          <a:sy n="89" d="100"/>
        </p:scale>
        <p:origin x="620" y="-15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22B10-FE80-4935-B9C9-55F2DE02CE53}" type="datetimeFigureOut">
              <a:rPr lang="en-US" smtClean="0"/>
              <a:t>7/23/2018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74C31-EB4A-4B21-8134-CB5741A1DC5F}" type="slidenum">
              <a:rPr lang="en-US" smtClean="0"/>
              <a:t>‹#›</a:t>
            </a:fld>
            <a:endParaRPr lang="en-US" dirty="0"/>
          </a:p>
        </p:txBody>
      </p:sp>
    </p:spTree>
    <p:extLst>
      <p:ext uri="{BB962C8B-B14F-4D97-AF65-F5344CB8AC3E}">
        <p14:creationId xmlns:p14="http://schemas.microsoft.com/office/powerpoint/2010/main" val="211314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974C31-EB4A-4B21-8134-CB5741A1DC5F}" type="slidenum">
              <a:rPr lang="en-US" smtClean="0"/>
              <a:t>1</a:t>
            </a:fld>
            <a:endParaRPr lang="en-US" dirty="0"/>
          </a:p>
        </p:txBody>
      </p:sp>
    </p:spTree>
    <p:extLst>
      <p:ext uri="{BB962C8B-B14F-4D97-AF65-F5344CB8AC3E}">
        <p14:creationId xmlns:p14="http://schemas.microsoft.com/office/powerpoint/2010/main" val="190790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1.1: 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13</a:t>
            </a:fld>
            <a:endParaRPr lang="en-US" dirty="0"/>
          </a:p>
        </p:txBody>
      </p:sp>
    </p:spTree>
    <p:extLst>
      <p:ext uri="{BB962C8B-B14F-4D97-AF65-F5344CB8AC3E}">
        <p14:creationId xmlns:p14="http://schemas.microsoft.com/office/powerpoint/2010/main" val="130089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1.1: 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14</a:t>
            </a:fld>
            <a:endParaRPr lang="en-US" dirty="0"/>
          </a:p>
        </p:txBody>
      </p:sp>
    </p:spTree>
    <p:extLst>
      <p:ext uri="{BB962C8B-B14F-4D97-AF65-F5344CB8AC3E}">
        <p14:creationId xmlns:p14="http://schemas.microsoft.com/office/powerpoint/2010/main" val="216032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1.1: 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15</a:t>
            </a:fld>
            <a:endParaRPr lang="en-US" dirty="0"/>
          </a:p>
        </p:txBody>
      </p:sp>
    </p:spTree>
    <p:extLst>
      <p:ext uri="{BB962C8B-B14F-4D97-AF65-F5344CB8AC3E}">
        <p14:creationId xmlns:p14="http://schemas.microsoft.com/office/powerpoint/2010/main" val="1991425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1.1: 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16</a:t>
            </a:fld>
            <a:endParaRPr lang="en-US" dirty="0"/>
          </a:p>
        </p:txBody>
      </p:sp>
    </p:spTree>
    <p:extLst>
      <p:ext uri="{BB962C8B-B14F-4D97-AF65-F5344CB8AC3E}">
        <p14:creationId xmlns:p14="http://schemas.microsoft.com/office/powerpoint/2010/main" val="335552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1.1: 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17</a:t>
            </a:fld>
            <a:endParaRPr lang="en-US" dirty="0"/>
          </a:p>
        </p:txBody>
      </p:sp>
    </p:spTree>
    <p:extLst>
      <p:ext uri="{BB962C8B-B14F-4D97-AF65-F5344CB8AC3E}">
        <p14:creationId xmlns:p14="http://schemas.microsoft.com/office/powerpoint/2010/main" val="2471738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1-2: </a:t>
            </a:r>
            <a:r>
              <a:rPr lang="en-US" sz="1200" kern="1200" dirty="0">
                <a:solidFill>
                  <a:schemeClr val="tx1"/>
                </a:solidFill>
                <a:effectLst/>
                <a:latin typeface="+mn-lt"/>
                <a:ea typeface="+mn-ea"/>
                <a:cs typeface="+mn-cs"/>
              </a:rPr>
              <a:t>Define the terms </a:t>
            </a:r>
            <a:r>
              <a:rPr lang="en-US" sz="1200" i="1" kern="1200" dirty="0">
                <a:solidFill>
                  <a:schemeClr val="tx1"/>
                </a:solidFill>
                <a:effectLst/>
                <a:latin typeface="+mn-lt"/>
                <a:ea typeface="+mn-ea"/>
                <a:cs typeface="+mn-cs"/>
              </a:rPr>
              <a:t>applied psychology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talent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human resource management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personnel psychology</a:t>
            </a:r>
            <a:r>
              <a:rPr lang="en-US" sz="1200" kern="1200" dirty="0">
                <a:solidFill>
                  <a:schemeClr val="tx1"/>
                </a:solidFill>
                <a:effectLst/>
                <a:latin typeface="+mn-lt"/>
                <a:ea typeface="+mn-ea"/>
                <a:cs typeface="+mn-cs"/>
              </a:rPr>
              <a:t> and understand how they differ.</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18</a:t>
            </a:fld>
            <a:endParaRPr lang="en-US" dirty="0"/>
          </a:p>
        </p:txBody>
      </p:sp>
    </p:spTree>
    <p:extLst>
      <p:ext uri="{BB962C8B-B14F-4D97-AF65-F5344CB8AC3E}">
        <p14:creationId xmlns:p14="http://schemas.microsoft.com/office/powerpoint/2010/main" val="292864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1-2: </a:t>
            </a:r>
            <a:r>
              <a:rPr lang="en-US" sz="1200" kern="1200" dirty="0">
                <a:solidFill>
                  <a:schemeClr val="tx1"/>
                </a:solidFill>
                <a:effectLst/>
                <a:latin typeface="+mn-lt"/>
                <a:ea typeface="+mn-ea"/>
                <a:cs typeface="+mn-cs"/>
              </a:rPr>
              <a:t>Define the terms </a:t>
            </a:r>
            <a:r>
              <a:rPr lang="en-US" sz="1200" i="1" kern="1200" dirty="0">
                <a:solidFill>
                  <a:schemeClr val="tx1"/>
                </a:solidFill>
                <a:effectLst/>
                <a:latin typeface="+mn-lt"/>
                <a:ea typeface="+mn-ea"/>
                <a:cs typeface="+mn-cs"/>
              </a:rPr>
              <a:t>applied psychology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talent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human resource management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personnel psychology</a:t>
            </a:r>
            <a:r>
              <a:rPr lang="en-US" sz="1200" kern="1200" dirty="0">
                <a:solidFill>
                  <a:schemeClr val="tx1"/>
                </a:solidFill>
                <a:effectLst/>
                <a:latin typeface="+mn-lt"/>
                <a:ea typeface="+mn-ea"/>
                <a:cs typeface="+mn-cs"/>
              </a:rPr>
              <a:t> and understand how they differ.</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19</a:t>
            </a:fld>
            <a:endParaRPr lang="en-US" dirty="0"/>
          </a:p>
        </p:txBody>
      </p:sp>
    </p:spTree>
    <p:extLst>
      <p:ext uri="{BB962C8B-B14F-4D97-AF65-F5344CB8AC3E}">
        <p14:creationId xmlns:p14="http://schemas.microsoft.com/office/powerpoint/2010/main" val="891051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1-5: Illustrate how technology and globalization are changing work and organizations.</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20</a:t>
            </a:fld>
            <a:endParaRPr lang="en-US" dirty="0"/>
          </a:p>
        </p:txBody>
      </p:sp>
    </p:spTree>
    <p:extLst>
      <p:ext uri="{BB962C8B-B14F-4D97-AF65-F5344CB8AC3E}">
        <p14:creationId xmlns:p14="http://schemas.microsoft.com/office/powerpoint/2010/main" val="2294588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1-5: Illustrate how technology and globalization are changing work and organizations.</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21</a:t>
            </a:fld>
            <a:endParaRPr lang="en-US" dirty="0"/>
          </a:p>
        </p:txBody>
      </p:sp>
    </p:spTree>
    <p:extLst>
      <p:ext uri="{BB962C8B-B14F-4D97-AF65-F5344CB8AC3E}">
        <p14:creationId xmlns:p14="http://schemas.microsoft.com/office/powerpoint/2010/main" val="395391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Illustrate how technology and globalization are changing work and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1-6: Describe the difference between job security and employment security, as well as the implications of each one for individuals and organizations.</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22</a:t>
            </a:fld>
            <a:endParaRPr lang="en-US" dirty="0"/>
          </a:p>
        </p:txBody>
      </p:sp>
    </p:spTree>
    <p:extLst>
      <p:ext uri="{BB962C8B-B14F-4D97-AF65-F5344CB8AC3E}">
        <p14:creationId xmlns:p14="http://schemas.microsoft.com/office/powerpoint/2010/main" val="264362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974C31-EB4A-4B21-8134-CB5741A1DC5F}" type="slidenum">
              <a:rPr lang="en-US" smtClean="0"/>
              <a:t>2</a:t>
            </a:fld>
            <a:endParaRPr lang="en-US" dirty="0"/>
          </a:p>
        </p:txBody>
      </p:sp>
    </p:spTree>
    <p:extLst>
      <p:ext uri="{BB962C8B-B14F-4D97-AF65-F5344CB8AC3E}">
        <p14:creationId xmlns:p14="http://schemas.microsoft.com/office/powerpoint/2010/main" val="3737557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1-5: </a:t>
            </a:r>
            <a:r>
              <a:rPr lang="en-US" sz="1200" kern="1200" dirty="0">
                <a:solidFill>
                  <a:schemeClr val="tx1"/>
                </a:solidFill>
                <a:effectLst/>
                <a:latin typeface="+mn-lt"/>
                <a:ea typeface="+mn-ea"/>
                <a:cs typeface="+mn-cs"/>
              </a:rPr>
              <a:t>Illustrate how technology and globalization are changing work and organizations.</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23</a:t>
            </a:fld>
            <a:endParaRPr lang="en-US" dirty="0"/>
          </a:p>
        </p:txBody>
      </p:sp>
    </p:spTree>
    <p:extLst>
      <p:ext uri="{BB962C8B-B14F-4D97-AF65-F5344CB8AC3E}">
        <p14:creationId xmlns:p14="http://schemas.microsoft.com/office/powerpoint/2010/main" val="91379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1-5: Illustrate how technology and globalization are changing work and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24</a:t>
            </a:fld>
            <a:endParaRPr lang="en-US" dirty="0"/>
          </a:p>
        </p:txBody>
      </p:sp>
    </p:spTree>
    <p:extLst>
      <p:ext uri="{BB962C8B-B14F-4D97-AF65-F5344CB8AC3E}">
        <p14:creationId xmlns:p14="http://schemas.microsoft.com/office/powerpoint/2010/main" val="221814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1-8: </a:t>
            </a:r>
            <a:r>
              <a:rPr lang="en-US" sz="1200" kern="1200" dirty="0">
                <a:solidFill>
                  <a:schemeClr val="tx1"/>
                </a:solidFill>
                <a:effectLst/>
                <a:latin typeface="+mn-lt"/>
                <a:ea typeface="+mn-ea"/>
                <a:cs typeface="+mn-cs"/>
              </a:rPr>
              <a:t>Describe how the digital revolution will affect the workplace of the future, and identify emerging research needs in that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25</a:t>
            </a:fld>
            <a:endParaRPr lang="en-US" dirty="0"/>
          </a:p>
        </p:txBody>
      </p:sp>
    </p:spTree>
    <p:extLst>
      <p:ext uri="{BB962C8B-B14F-4D97-AF65-F5344CB8AC3E}">
        <p14:creationId xmlns:p14="http://schemas.microsoft.com/office/powerpoint/2010/main" val="2564384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1-7: Explain the changing roles of managers and workers as the structure and design of organizations continue to evolve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26</a:t>
            </a:fld>
            <a:endParaRPr lang="en-US" dirty="0"/>
          </a:p>
        </p:txBody>
      </p:sp>
    </p:spTree>
    <p:extLst>
      <p:ext uri="{BB962C8B-B14F-4D97-AF65-F5344CB8AC3E}">
        <p14:creationId xmlns:p14="http://schemas.microsoft.com/office/powerpoint/2010/main" val="2431691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1-7: Explain the changing roles of managers and workers as the structure and design of organizations continue to evolve.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27</a:t>
            </a:fld>
            <a:endParaRPr lang="en-US" dirty="0"/>
          </a:p>
        </p:txBody>
      </p:sp>
    </p:spTree>
    <p:extLst>
      <p:ext uri="{BB962C8B-B14F-4D97-AF65-F5344CB8AC3E}">
        <p14:creationId xmlns:p14="http://schemas.microsoft.com/office/powerpoint/2010/main" val="2511554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1-3: Explain how demographic changes and diversity will affect recruitment and staffing.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1-4: Understand the managerial implications of generational 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28</a:t>
            </a:fld>
            <a:endParaRPr lang="en-US" dirty="0"/>
          </a:p>
        </p:txBody>
      </p:sp>
    </p:spTree>
    <p:extLst>
      <p:ext uri="{BB962C8B-B14F-4D97-AF65-F5344CB8AC3E}">
        <p14:creationId xmlns:p14="http://schemas.microsoft.com/office/powerpoint/2010/main" val="1559201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1-3: </a:t>
            </a:r>
            <a:r>
              <a:rPr lang="en-US" sz="1200" kern="1200" dirty="0">
                <a:solidFill>
                  <a:schemeClr val="tx1"/>
                </a:solidFill>
                <a:effectLst/>
                <a:latin typeface="+mn-lt"/>
                <a:ea typeface="+mn-ea"/>
                <a:cs typeface="+mn-cs"/>
              </a:rPr>
              <a:t>Explain how demographic changes and diversity will affect recruitment and staffing.</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29</a:t>
            </a:fld>
            <a:endParaRPr lang="en-US" dirty="0"/>
          </a:p>
        </p:txBody>
      </p:sp>
    </p:spTree>
    <p:extLst>
      <p:ext uri="{BB962C8B-B14F-4D97-AF65-F5344CB8AC3E}">
        <p14:creationId xmlns:p14="http://schemas.microsoft.com/office/powerpoint/2010/main" val="924428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1-8: </a:t>
            </a:r>
            <a:r>
              <a:rPr lang="en-US" sz="1200" kern="1200" dirty="0">
                <a:solidFill>
                  <a:schemeClr val="tx1"/>
                </a:solidFill>
                <a:effectLst/>
                <a:latin typeface="+mn-lt"/>
                <a:ea typeface="+mn-ea"/>
                <a:cs typeface="+mn-cs"/>
              </a:rPr>
              <a:t>Describe how the digital revolution will affect the workplace of the future, and identify emerging research needs in that area.</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30</a:t>
            </a:fld>
            <a:endParaRPr lang="en-US" dirty="0"/>
          </a:p>
        </p:txBody>
      </p:sp>
    </p:spTree>
    <p:extLst>
      <p:ext uri="{BB962C8B-B14F-4D97-AF65-F5344CB8AC3E}">
        <p14:creationId xmlns:p14="http://schemas.microsoft.com/office/powerpoint/2010/main" val="167244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974C31-EB4A-4B21-8134-CB5741A1DC5F}" type="slidenum">
              <a:rPr lang="en-US" smtClean="0"/>
              <a:t>3</a:t>
            </a:fld>
            <a:endParaRPr lang="en-US" dirty="0"/>
          </a:p>
        </p:txBody>
      </p:sp>
    </p:spTree>
    <p:extLst>
      <p:ext uri="{BB962C8B-B14F-4D97-AF65-F5344CB8AC3E}">
        <p14:creationId xmlns:p14="http://schemas.microsoft.com/office/powerpoint/2010/main" val="244609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1-1: </a:t>
            </a:r>
            <a:r>
              <a:rPr lang="en-US" sz="1200" kern="1200" dirty="0">
                <a:solidFill>
                  <a:schemeClr val="tx1"/>
                </a:solidFill>
                <a:effectLst/>
                <a:latin typeface="+mn-lt"/>
                <a:ea typeface="+mn-ea"/>
                <a:cs typeface="+mn-cs"/>
              </a:rPr>
              <a:t>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7</a:t>
            </a:fld>
            <a:endParaRPr lang="en-US" dirty="0"/>
          </a:p>
        </p:txBody>
      </p:sp>
    </p:spTree>
    <p:extLst>
      <p:ext uri="{BB962C8B-B14F-4D97-AF65-F5344CB8AC3E}">
        <p14:creationId xmlns:p14="http://schemas.microsoft.com/office/powerpoint/2010/main" val="73627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1-1: </a:t>
            </a:r>
            <a:r>
              <a:rPr lang="en-US" sz="1200" kern="1200" dirty="0">
                <a:solidFill>
                  <a:schemeClr val="tx1"/>
                </a:solidFill>
                <a:effectLst/>
                <a:latin typeface="+mn-lt"/>
                <a:ea typeface="+mn-ea"/>
                <a:cs typeface="+mn-cs"/>
              </a:rPr>
              <a:t>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8</a:t>
            </a:fld>
            <a:endParaRPr lang="en-US" dirty="0"/>
          </a:p>
        </p:txBody>
      </p:sp>
    </p:spTree>
    <p:extLst>
      <p:ext uri="{BB962C8B-B14F-4D97-AF65-F5344CB8AC3E}">
        <p14:creationId xmlns:p14="http://schemas.microsoft.com/office/powerpoint/2010/main" val="4186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1-2: </a:t>
            </a:r>
            <a:r>
              <a:rPr lang="en-US" sz="1200" kern="1200" dirty="0">
                <a:solidFill>
                  <a:schemeClr val="tx1"/>
                </a:solidFill>
                <a:effectLst/>
                <a:latin typeface="+mn-lt"/>
                <a:ea typeface="+mn-ea"/>
                <a:cs typeface="+mn-cs"/>
              </a:rPr>
              <a:t>Define the terms </a:t>
            </a:r>
            <a:r>
              <a:rPr lang="en-US" sz="1200" i="1" kern="1200" dirty="0">
                <a:solidFill>
                  <a:schemeClr val="tx1"/>
                </a:solidFill>
                <a:effectLst/>
                <a:latin typeface="+mn-lt"/>
                <a:ea typeface="+mn-ea"/>
                <a:cs typeface="+mn-cs"/>
              </a:rPr>
              <a:t>applied psychology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talent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human resource management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personnel psychology</a:t>
            </a:r>
            <a:r>
              <a:rPr lang="en-US" sz="1200" kern="1200" dirty="0">
                <a:solidFill>
                  <a:schemeClr val="tx1"/>
                </a:solidFill>
                <a:effectLst/>
                <a:latin typeface="+mn-lt"/>
                <a:ea typeface="+mn-ea"/>
                <a:cs typeface="+mn-cs"/>
              </a:rPr>
              <a:t> and understand how they differ.</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9</a:t>
            </a:fld>
            <a:endParaRPr lang="en-US" dirty="0"/>
          </a:p>
        </p:txBody>
      </p:sp>
    </p:spTree>
    <p:extLst>
      <p:ext uri="{BB962C8B-B14F-4D97-AF65-F5344CB8AC3E}">
        <p14:creationId xmlns:p14="http://schemas.microsoft.com/office/powerpoint/2010/main" val="358571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1-2: </a:t>
            </a:r>
            <a:r>
              <a:rPr lang="en-US" sz="1200" kern="1200" dirty="0">
                <a:solidFill>
                  <a:schemeClr val="tx1"/>
                </a:solidFill>
                <a:effectLst/>
                <a:latin typeface="+mn-lt"/>
                <a:ea typeface="+mn-ea"/>
                <a:cs typeface="+mn-cs"/>
              </a:rPr>
              <a:t>Define the terms </a:t>
            </a:r>
            <a:r>
              <a:rPr lang="en-US" sz="1200" i="1" kern="1200" dirty="0">
                <a:solidFill>
                  <a:schemeClr val="tx1"/>
                </a:solidFill>
                <a:effectLst/>
                <a:latin typeface="+mn-lt"/>
                <a:ea typeface="+mn-ea"/>
                <a:cs typeface="+mn-cs"/>
              </a:rPr>
              <a:t>applied psychology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talent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human resource management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personnel psychology</a:t>
            </a:r>
            <a:r>
              <a:rPr lang="en-US" sz="1200" kern="1200" dirty="0">
                <a:solidFill>
                  <a:schemeClr val="tx1"/>
                </a:solidFill>
                <a:effectLst/>
                <a:latin typeface="+mn-lt"/>
                <a:ea typeface="+mn-ea"/>
                <a:cs typeface="+mn-cs"/>
              </a:rPr>
              <a:t> and understand how they differ.</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10</a:t>
            </a:fld>
            <a:endParaRPr lang="en-US" dirty="0"/>
          </a:p>
        </p:txBody>
      </p:sp>
    </p:spTree>
    <p:extLst>
      <p:ext uri="{BB962C8B-B14F-4D97-AF65-F5344CB8AC3E}">
        <p14:creationId xmlns:p14="http://schemas.microsoft.com/office/powerpoint/2010/main" val="314560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1-2: </a:t>
            </a:r>
            <a:r>
              <a:rPr lang="en-US" sz="1200" kern="1200" dirty="0">
                <a:solidFill>
                  <a:schemeClr val="tx1"/>
                </a:solidFill>
                <a:effectLst/>
                <a:latin typeface="+mn-lt"/>
                <a:ea typeface="+mn-ea"/>
                <a:cs typeface="+mn-cs"/>
              </a:rPr>
              <a:t>Define the terms </a:t>
            </a:r>
            <a:r>
              <a:rPr lang="en-US" sz="1200" i="1" kern="1200" dirty="0">
                <a:solidFill>
                  <a:schemeClr val="tx1"/>
                </a:solidFill>
                <a:effectLst/>
                <a:latin typeface="+mn-lt"/>
                <a:ea typeface="+mn-ea"/>
                <a:cs typeface="+mn-cs"/>
              </a:rPr>
              <a:t>applied psychology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talent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human resource management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personnel psychology</a:t>
            </a:r>
            <a:r>
              <a:rPr lang="en-US" sz="1200" kern="1200" dirty="0">
                <a:solidFill>
                  <a:schemeClr val="tx1"/>
                </a:solidFill>
                <a:effectLst/>
                <a:latin typeface="+mn-lt"/>
                <a:ea typeface="+mn-ea"/>
                <a:cs typeface="+mn-cs"/>
              </a:rPr>
              <a:t> and understand how they differ.</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11</a:t>
            </a:fld>
            <a:endParaRPr lang="en-US" dirty="0"/>
          </a:p>
        </p:txBody>
      </p:sp>
    </p:spTree>
    <p:extLst>
      <p:ext uri="{BB962C8B-B14F-4D97-AF65-F5344CB8AC3E}">
        <p14:creationId xmlns:p14="http://schemas.microsoft.com/office/powerpoint/2010/main" val="317452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1.1: Describe what an organization is and how applied psychology can help organizations make the wisest use of the people who staff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12</a:t>
            </a:fld>
            <a:endParaRPr lang="en-US" dirty="0"/>
          </a:p>
        </p:txBody>
      </p:sp>
    </p:spTree>
    <p:extLst>
      <p:ext uri="{BB962C8B-B14F-4D97-AF65-F5344CB8AC3E}">
        <p14:creationId xmlns:p14="http://schemas.microsoft.com/office/powerpoint/2010/main" val="2388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72831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IN" dirty="0"/>
              <a:t>Cascio, Applied Psychology in Talent Management, 8e. © SAGE Publishing, 2019.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p>
            <a:r>
              <a:rPr lang="en-US" dirty="0"/>
              <a:t>Click to edit Master title style</a:t>
            </a:r>
          </a:p>
        </p:txBody>
      </p:sp>
      <p:sp>
        <p:nvSpPr>
          <p:cNvPr id="3" name="Content Placeholder 2"/>
          <p:cNvSpPr>
            <a:spLocks noGrp="1"/>
          </p:cNvSpPr>
          <p:nvPr>
            <p:ph idx="1"/>
          </p:nvPr>
        </p:nvSpPr>
        <p:spPr>
          <a:xfrm>
            <a:off x="990600" y="1676400"/>
            <a:ext cx="7696200" cy="444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990600" y="6356350"/>
            <a:ext cx="7010400" cy="365125"/>
          </a:xfrm>
        </p:spPr>
        <p:txBody>
          <a:bodyPr/>
          <a:lstStyle/>
          <a:p>
            <a:r>
              <a:rPr lang="en-IN" dirty="0"/>
              <a:t>Cascio, </a:t>
            </a:r>
            <a:r>
              <a:rPr lang="en-IN" i="1" dirty="0"/>
              <a:t>Applied Psychology in Talent Management</a:t>
            </a:r>
            <a:r>
              <a:rPr lang="en-IN" dirty="0"/>
              <a:t>, 8e. © SAGE Publishing, 2019.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userDrawn="1"/>
        </p:nvSpPr>
        <p:spPr>
          <a:xfrm>
            <a:off x="0" y="0"/>
            <a:ext cx="609600" cy="6858000"/>
          </a:xfrm>
          <a:prstGeom prst="rect">
            <a:avLst/>
          </a:prstGeom>
          <a:solidFill>
            <a:srgbClr val="009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029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27238"/>
            <a:ext cx="4040188" cy="563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027238"/>
            <a:ext cx="4041775" cy="563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dirty="0"/>
              <a:t>Cascio, </a:t>
            </a:r>
            <a:r>
              <a:rPr lang="en-IN" i="1" dirty="0"/>
              <a:t>Applied Psychology in Talent Management</a:t>
            </a:r>
            <a:r>
              <a:rPr lang="en-IN" dirty="0"/>
              <a:t>, 8e. © SAGE Publishing, 2019.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3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356350"/>
            <a:ext cx="7543800" cy="365125"/>
          </a:xfrm>
          <a:prstGeom prst="rect">
            <a:avLst/>
          </a:prstGeom>
        </p:spPr>
        <p:txBody>
          <a:bodyPr vert="horz" lIns="91440" tIns="45720" rIns="91440" bIns="45720" rtlCol="0" anchor="ctr"/>
          <a:lstStyle>
            <a:lvl1pPr algn="l">
              <a:defRPr sz="1050">
                <a:solidFill>
                  <a:schemeClr val="tx1">
                    <a:tint val="75000"/>
                  </a:schemeClr>
                </a:solidFill>
                <a:latin typeface="Arial" panose="020B0604020202020204" pitchFamily="34" charset="0"/>
                <a:cs typeface="Arial" panose="020B0604020202020204" pitchFamily="34" charset="0"/>
              </a:defRPr>
            </a:lvl1pPr>
          </a:lstStyle>
          <a:p>
            <a:r>
              <a:rPr lang="en-IN" dirty="0"/>
              <a:t>Cascio, </a:t>
            </a:r>
            <a:r>
              <a:rPr lang="en-IN" i="1" dirty="0"/>
              <a:t>Applied Psychology in Talent Management</a:t>
            </a:r>
            <a:r>
              <a:rPr lang="en-IN" dirty="0"/>
              <a:t>, 8e. © SAGE Publishing, 2019.</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Rectangle 6"/>
          <p:cNvSpPr/>
          <p:nvPr userDrawn="1"/>
        </p:nvSpPr>
        <p:spPr>
          <a:xfrm>
            <a:off x="0" y="0"/>
            <a:ext cx="9144000" cy="609600"/>
          </a:xfrm>
          <a:prstGeom prst="rect">
            <a:avLst/>
          </a:prstGeom>
          <a:solidFill>
            <a:srgbClr val="009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Lst>
  <p:hf hd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500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A7A45-917A-4BD8-8E08-0C563DDADA65}"/>
              </a:ext>
            </a:extLst>
          </p:cNvPr>
          <p:cNvSpPr>
            <a:spLocks noGrp="1"/>
          </p:cNvSpPr>
          <p:nvPr>
            <p:ph type="title"/>
          </p:nvPr>
        </p:nvSpPr>
        <p:spPr/>
        <p:txBody>
          <a:bodyPr>
            <a:normAutofit fontScale="90000"/>
          </a:bodyPr>
          <a:lstStyle/>
          <a:p>
            <a:r>
              <a:rPr lang="en-US" dirty="0"/>
              <a:t>The Pervasiveness of Organizations </a:t>
            </a:r>
            <a:r>
              <a:rPr lang="en-US" sz="1800" dirty="0"/>
              <a:t>(4 of 5)</a:t>
            </a:r>
            <a:endParaRPr lang="en-US" dirty="0"/>
          </a:p>
        </p:txBody>
      </p:sp>
      <p:sp>
        <p:nvSpPr>
          <p:cNvPr id="4" name="Content Placeholder 3">
            <a:extLst>
              <a:ext uri="{FF2B5EF4-FFF2-40B4-BE49-F238E27FC236}">
                <a16:creationId xmlns:a16="http://schemas.microsoft.com/office/drawing/2014/main" id="{F37EF550-642D-4CA9-8195-117DBE1BC41F}"/>
              </a:ext>
            </a:extLst>
          </p:cNvPr>
          <p:cNvSpPr>
            <a:spLocks noGrp="1"/>
          </p:cNvSpPr>
          <p:nvPr>
            <p:ph idx="1"/>
          </p:nvPr>
        </p:nvSpPr>
        <p:spPr/>
        <p:txBody>
          <a:bodyPr/>
          <a:lstStyle/>
          <a:p>
            <a:r>
              <a:rPr lang="en-US" dirty="0"/>
              <a:t>Human resources management</a:t>
            </a:r>
          </a:p>
          <a:p>
            <a:pPr lvl="1"/>
            <a:r>
              <a:rPr lang="en-US" dirty="0"/>
              <a:t>Comprises staffing, retention, development, adjustment, and managing change</a:t>
            </a:r>
          </a:p>
        </p:txBody>
      </p:sp>
      <p:sp>
        <p:nvSpPr>
          <p:cNvPr id="5" name="Slide Number Placeholder 4">
            <a:extLst>
              <a:ext uri="{FF2B5EF4-FFF2-40B4-BE49-F238E27FC236}">
                <a16:creationId xmlns:a16="http://schemas.microsoft.com/office/drawing/2014/main" id="{6647CD63-899C-47EB-A3D4-848F6B7BCB3A}"/>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286536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Pervasiveness of Organizations </a:t>
            </a:r>
            <a:r>
              <a:rPr lang="en-US" sz="1800" dirty="0"/>
              <a:t>(5 of 5)</a:t>
            </a:r>
            <a:endParaRPr lang="en-US" dirty="0"/>
          </a:p>
        </p:txBody>
      </p:sp>
      <p:sp>
        <p:nvSpPr>
          <p:cNvPr id="4" name="Content Placeholder 3"/>
          <p:cNvSpPr>
            <a:spLocks noGrp="1"/>
          </p:cNvSpPr>
          <p:nvPr>
            <p:ph idx="1"/>
          </p:nvPr>
        </p:nvSpPr>
        <p:spPr/>
        <p:txBody>
          <a:bodyPr/>
          <a:lstStyle/>
          <a:p>
            <a:r>
              <a:rPr lang="en-US" dirty="0"/>
              <a:t>Personnel psychology</a:t>
            </a:r>
          </a:p>
          <a:p>
            <a:pPr lvl="1"/>
            <a:r>
              <a:rPr lang="en-US" dirty="0"/>
              <a:t>Individual differences in behavior and job performance</a:t>
            </a:r>
          </a:p>
          <a:p>
            <a:pPr lvl="1"/>
            <a:r>
              <a:rPr lang="en-US" dirty="0"/>
              <a:t>Methods for measuring and predicting such differences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49649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Differences in Jobs</a:t>
            </a:r>
          </a:p>
        </p:txBody>
      </p:sp>
      <p:sp>
        <p:nvSpPr>
          <p:cNvPr id="4" name="Content Placeholder 3"/>
          <p:cNvSpPr>
            <a:spLocks noGrp="1"/>
          </p:cNvSpPr>
          <p:nvPr>
            <p:ph idx="1"/>
          </p:nvPr>
        </p:nvSpPr>
        <p:spPr/>
        <p:txBody>
          <a:bodyPr/>
          <a:lstStyle/>
          <a:p>
            <a:r>
              <a:rPr lang="en-US" dirty="0"/>
              <a:t>A large variety of goods and services</a:t>
            </a:r>
          </a:p>
          <a:p>
            <a:pPr lvl="1"/>
            <a:r>
              <a:rPr lang="en-US" dirty="0"/>
              <a:t>Manufacture of tangible products</a:t>
            </a:r>
          </a:p>
          <a:p>
            <a:pPr lvl="1"/>
            <a:r>
              <a:rPr lang="en-US" dirty="0"/>
              <a:t>Provision of less tangible services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263129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Differences in Performance</a:t>
            </a:r>
          </a:p>
        </p:txBody>
      </p:sp>
      <p:sp>
        <p:nvSpPr>
          <p:cNvPr id="4" name="Content Placeholder 3"/>
          <p:cNvSpPr>
            <a:spLocks noGrp="1"/>
          </p:cNvSpPr>
          <p:nvPr>
            <p:ph idx="1"/>
          </p:nvPr>
        </p:nvSpPr>
        <p:spPr/>
        <p:txBody>
          <a:bodyPr/>
          <a:lstStyle/>
          <a:p>
            <a:r>
              <a:rPr lang="en-US" dirty="0"/>
              <a:t>People are a substantial investment</a:t>
            </a:r>
          </a:p>
          <a:p>
            <a:r>
              <a:rPr lang="en-US" dirty="0"/>
              <a:t>Differences in people include</a:t>
            </a:r>
          </a:p>
          <a:p>
            <a:pPr lvl="1"/>
            <a:r>
              <a:rPr lang="en-US" dirty="0"/>
              <a:t>Size, weight, physical dimensions</a:t>
            </a:r>
          </a:p>
          <a:p>
            <a:pPr lvl="1"/>
            <a:r>
              <a:rPr lang="en-US" dirty="0"/>
              <a:t>Aptitudes and abilities</a:t>
            </a:r>
          </a:p>
          <a:p>
            <a:pPr lvl="1"/>
            <a:r>
              <a:rPr lang="en-US" dirty="0"/>
              <a:t>Personality</a:t>
            </a:r>
          </a:p>
          <a:p>
            <a:pPr lvl="1"/>
            <a:r>
              <a:rPr lang="en-US" dirty="0"/>
              <a:t>Interests</a:t>
            </a:r>
          </a:p>
          <a:p>
            <a:pPr lvl="1"/>
            <a:r>
              <a:rPr lang="en-US" dirty="0"/>
              <a:t>Psychological dimensions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4639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Utopian Ideal</a:t>
            </a:r>
          </a:p>
        </p:txBody>
      </p:sp>
      <p:sp>
        <p:nvSpPr>
          <p:cNvPr id="4" name="Content Placeholder 3"/>
          <p:cNvSpPr>
            <a:spLocks noGrp="1"/>
          </p:cNvSpPr>
          <p:nvPr>
            <p:ph idx="1"/>
          </p:nvPr>
        </p:nvSpPr>
        <p:spPr/>
        <p:txBody>
          <a:bodyPr/>
          <a:lstStyle/>
          <a:p>
            <a:r>
              <a:rPr lang="en-US" dirty="0"/>
              <a:t>Assess each individual’s aptitudes, abilities, personality, and interests</a:t>
            </a:r>
          </a:p>
          <a:p>
            <a:r>
              <a:rPr lang="en-US" dirty="0"/>
              <a:t>Profile these characteristics</a:t>
            </a:r>
          </a:p>
          <a:p>
            <a:r>
              <a:rPr lang="en-US" dirty="0"/>
              <a:t>Place all individuals in jobs perfectly suited to them and to society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17228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Point of View </a:t>
            </a:r>
            <a:r>
              <a:rPr lang="en-US" sz="1800" dirty="0"/>
              <a:t>(1 of 3)</a:t>
            </a:r>
            <a:endParaRPr lang="en-US" dirty="0"/>
          </a:p>
        </p:txBody>
      </p:sp>
      <p:sp>
        <p:nvSpPr>
          <p:cNvPr id="4" name="Content Placeholder 3"/>
          <p:cNvSpPr>
            <a:spLocks noGrp="1"/>
          </p:cNvSpPr>
          <p:nvPr>
            <p:ph idx="1"/>
          </p:nvPr>
        </p:nvSpPr>
        <p:spPr/>
        <p:txBody>
          <a:bodyPr/>
          <a:lstStyle/>
          <a:p>
            <a:pPr lvl="0" hangingPunct="0"/>
            <a:r>
              <a:rPr lang="en-US" dirty="0"/>
              <a:t>In a free society, every individual, regardless of race, age, gender, disability, religion, national origin, or other characteristics, has a fundamental and inalienable right to compete for any job for which he or she is qualified.</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00299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Point of View </a:t>
            </a:r>
            <a:r>
              <a:rPr lang="en-US" sz="1800" dirty="0"/>
              <a:t>(2 of 3)</a:t>
            </a:r>
            <a:endParaRPr lang="en-US" dirty="0"/>
          </a:p>
        </p:txBody>
      </p:sp>
      <p:sp>
        <p:nvSpPr>
          <p:cNvPr id="4" name="Content Placeholder 3"/>
          <p:cNvSpPr>
            <a:spLocks noGrp="1"/>
          </p:cNvSpPr>
          <p:nvPr>
            <p:ph idx="1"/>
          </p:nvPr>
        </p:nvSpPr>
        <p:spPr/>
        <p:txBody>
          <a:bodyPr/>
          <a:lstStyle/>
          <a:p>
            <a:pPr lvl="0" hangingPunct="0"/>
            <a:r>
              <a:rPr lang="en-US" dirty="0"/>
              <a:t>Society can and should do a better job of making the wisest and most humane use of its human resources.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53999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Point of View </a:t>
            </a:r>
            <a:r>
              <a:rPr lang="en-US" sz="1800" dirty="0"/>
              <a:t>(3 of 3)</a:t>
            </a:r>
            <a:endParaRPr lang="en-US" dirty="0"/>
          </a:p>
        </p:txBody>
      </p:sp>
      <p:sp>
        <p:nvSpPr>
          <p:cNvPr id="4" name="Content Placeholder 3"/>
          <p:cNvSpPr>
            <a:spLocks noGrp="1"/>
          </p:cNvSpPr>
          <p:nvPr>
            <p:ph idx="1"/>
          </p:nvPr>
        </p:nvSpPr>
        <p:spPr/>
        <p:txBody>
          <a:bodyPr/>
          <a:lstStyle/>
          <a:p>
            <a:pPr lvl="0" hangingPunct="0"/>
            <a:r>
              <a:rPr lang="en-US" dirty="0"/>
              <a:t>Individuals working in the field of human resources and managers responsible for making employment decisions must be as technically competent and well informed as possible, since their decisions will materially affect the course of individual livelihoods and lives.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59163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08CC8-1ABE-4F60-AFCE-91894F982762}"/>
              </a:ext>
            </a:extLst>
          </p:cNvPr>
          <p:cNvSpPr>
            <a:spLocks noGrp="1"/>
          </p:cNvSpPr>
          <p:nvPr>
            <p:ph type="title"/>
          </p:nvPr>
        </p:nvSpPr>
        <p:spPr/>
        <p:txBody>
          <a:bodyPr>
            <a:normAutofit fontScale="90000"/>
          </a:bodyPr>
          <a:lstStyle/>
          <a:p>
            <a:r>
              <a:rPr lang="en-US" dirty="0"/>
              <a:t>Personnel Psychology and Talent Management in Perspective </a:t>
            </a:r>
            <a:r>
              <a:rPr lang="en-US" sz="1800" dirty="0"/>
              <a:t>(1 of 3)</a:t>
            </a:r>
            <a:endParaRPr lang="en-US" dirty="0"/>
          </a:p>
        </p:txBody>
      </p:sp>
      <p:sp>
        <p:nvSpPr>
          <p:cNvPr id="4" name="Content Placeholder 3">
            <a:extLst>
              <a:ext uri="{FF2B5EF4-FFF2-40B4-BE49-F238E27FC236}">
                <a16:creationId xmlns:a16="http://schemas.microsoft.com/office/drawing/2014/main" id="{57CF1A55-4936-466B-A036-E1503938B903}"/>
              </a:ext>
            </a:extLst>
          </p:cNvPr>
          <p:cNvSpPr>
            <a:spLocks noGrp="1"/>
          </p:cNvSpPr>
          <p:nvPr>
            <p:ph idx="1"/>
          </p:nvPr>
        </p:nvSpPr>
        <p:spPr/>
        <p:txBody>
          <a:bodyPr>
            <a:normAutofit/>
          </a:bodyPr>
          <a:lstStyle/>
          <a:p>
            <a:r>
              <a:rPr lang="en-US" dirty="0"/>
              <a:t>Engineering psychologist</a:t>
            </a:r>
          </a:p>
          <a:p>
            <a:pPr lvl="1"/>
            <a:r>
              <a:rPr lang="en-US" dirty="0"/>
              <a:t>Human aspects of design of tools, machines, work spaces, information systems, and aspects of the work environment </a:t>
            </a:r>
          </a:p>
          <a:p>
            <a:endParaRPr lang="en-US" dirty="0"/>
          </a:p>
        </p:txBody>
      </p:sp>
      <p:sp>
        <p:nvSpPr>
          <p:cNvPr id="5" name="Slide Number Placeholder 4">
            <a:extLst>
              <a:ext uri="{FF2B5EF4-FFF2-40B4-BE49-F238E27FC236}">
                <a16:creationId xmlns:a16="http://schemas.microsoft.com/office/drawing/2014/main" id="{521127B2-1CF0-4294-93B4-E7F2D89C4B54}"/>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33562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E8902-1CA8-4395-BC88-145BD484EB39}"/>
              </a:ext>
            </a:extLst>
          </p:cNvPr>
          <p:cNvSpPr>
            <a:spLocks noGrp="1"/>
          </p:cNvSpPr>
          <p:nvPr>
            <p:ph type="title"/>
          </p:nvPr>
        </p:nvSpPr>
        <p:spPr/>
        <p:txBody>
          <a:bodyPr>
            <a:normAutofit fontScale="90000"/>
          </a:bodyPr>
          <a:lstStyle/>
          <a:p>
            <a:r>
              <a:rPr lang="en-US" dirty="0"/>
              <a:t>Personnel Psychology and Talent Management in Perspective </a:t>
            </a:r>
            <a:r>
              <a:rPr lang="en-US" sz="1800" dirty="0"/>
              <a:t>(2 of 3)</a:t>
            </a:r>
            <a:endParaRPr lang="en-US" dirty="0"/>
          </a:p>
        </p:txBody>
      </p:sp>
      <p:sp>
        <p:nvSpPr>
          <p:cNvPr id="4" name="Content Placeholder 3">
            <a:extLst>
              <a:ext uri="{FF2B5EF4-FFF2-40B4-BE49-F238E27FC236}">
                <a16:creationId xmlns:a16="http://schemas.microsoft.com/office/drawing/2014/main" id="{E14EA6E2-0420-4E2B-94AC-26B3E2F4C384}"/>
              </a:ext>
            </a:extLst>
          </p:cNvPr>
          <p:cNvSpPr>
            <a:spLocks noGrp="1"/>
          </p:cNvSpPr>
          <p:nvPr>
            <p:ph idx="1"/>
          </p:nvPr>
        </p:nvSpPr>
        <p:spPr/>
        <p:txBody>
          <a:bodyPr/>
          <a:lstStyle/>
          <a:p>
            <a:r>
              <a:rPr lang="en-US" dirty="0"/>
              <a:t>Social psychologist</a:t>
            </a:r>
          </a:p>
          <a:p>
            <a:pPr lvl="1"/>
            <a:r>
              <a:rPr lang="en-US" dirty="0"/>
              <a:t>Studies power and influence, attitude change, communication in groups, and individual and group social behavior</a:t>
            </a:r>
          </a:p>
          <a:p>
            <a:endParaRPr lang="en-US" dirty="0"/>
          </a:p>
        </p:txBody>
      </p:sp>
      <p:sp>
        <p:nvSpPr>
          <p:cNvPr id="5" name="Slide Number Placeholder 4">
            <a:extLst>
              <a:ext uri="{FF2B5EF4-FFF2-40B4-BE49-F238E27FC236}">
                <a16:creationId xmlns:a16="http://schemas.microsoft.com/office/drawing/2014/main" id="{D96182E8-A409-4F5D-93C5-9960EB8BEB65}"/>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10544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2438400"/>
            <a:ext cx="6400800" cy="1981200"/>
          </a:xfrm>
        </p:spPr>
        <p:txBody>
          <a:bodyPr>
            <a:normAutofit/>
          </a:bodyPr>
          <a:lstStyle/>
          <a:p>
            <a:pPr hangingPunct="0"/>
            <a:r>
              <a:rPr lang="en-US" sz="4400" b="1" dirty="0">
                <a:solidFill>
                  <a:srgbClr val="1F497D"/>
                </a:solidFill>
                <a:effectLst>
                  <a:outerShdw blurRad="38100" dist="38100" dir="2700000" algn="tl">
                    <a:srgbClr val="000000">
                      <a:alpha val="43137"/>
                    </a:srgbClr>
                  </a:outerShdw>
                </a:effectLst>
              </a:rPr>
              <a:t>Chapter</a:t>
            </a:r>
            <a:r>
              <a:rPr lang="en-US" sz="4400" b="1" cap="all" dirty="0">
                <a:solidFill>
                  <a:srgbClr val="1F497D"/>
                </a:solidFill>
                <a:effectLst>
                  <a:outerShdw blurRad="38100" dist="38100" dir="2700000" algn="tl">
                    <a:srgbClr val="000000">
                      <a:alpha val="43137"/>
                    </a:srgbClr>
                  </a:outerShdw>
                </a:effectLst>
              </a:rPr>
              <a:t> 1</a:t>
            </a:r>
            <a:endParaRPr lang="en-US" sz="4400" dirty="0">
              <a:solidFill>
                <a:srgbClr val="1F497D"/>
              </a:solidFill>
              <a:effectLst>
                <a:outerShdw blurRad="38100" dist="38100" dir="2700000" algn="tl">
                  <a:srgbClr val="000000">
                    <a:alpha val="43137"/>
                  </a:srgbClr>
                </a:outerShdw>
              </a:effectLst>
            </a:endParaRPr>
          </a:p>
          <a:p>
            <a:pPr hangingPunct="0"/>
            <a:r>
              <a:rPr lang="en-US" b="1" dirty="0"/>
              <a:t>Organizations, Work, and Applied Psychology</a:t>
            </a:r>
            <a:endParaRPr lang="en-US" dirty="0"/>
          </a:p>
        </p:txBody>
      </p:sp>
    </p:spTree>
    <p:extLst>
      <p:ext uri="{BB962C8B-B14F-4D97-AF65-F5344CB8AC3E}">
        <p14:creationId xmlns:p14="http://schemas.microsoft.com/office/powerpoint/2010/main" val="19585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B1328-C4D0-4891-AB60-5AE3A04B2B77}"/>
              </a:ext>
            </a:extLst>
          </p:cNvPr>
          <p:cNvSpPr>
            <a:spLocks noGrp="1"/>
          </p:cNvSpPr>
          <p:nvPr>
            <p:ph type="title"/>
          </p:nvPr>
        </p:nvSpPr>
        <p:spPr/>
        <p:txBody>
          <a:bodyPr>
            <a:normAutofit fontScale="90000"/>
          </a:bodyPr>
          <a:lstStyle/>
          <a:p>
            <a:r>
              <a:rPr lang="en-US" dirty="0"/>
              <a:t>Personnel Psychology and Talent Management in Perspective </a:t>
            </a:r>
            <a:r>
              <a:rPr lang="en-US" sz="1800" dirty="0"/>
              <a:t>(3 of 3)</a:t>
            </a:r>
            <a:endParaRPr lang="en-US" dirty="0"/>
          </a:p>
        </p:txBody>
      </p:sp>
      <p:sp>
        <p:nvSpPr>
          <p:cNvPr id="4" name="Content Placeholder 3">
            <a:extLst>
              <a:ext uri="{FF2B5EF4-FFF2-40B4-BE49-F238E27FC236}">
                <a16:creationId xmlns:a16="http://schemas.microsoft.com/office/drawing/2014/main" id="{175B5844-1548-47FB-8450-925CA0FB8BB8}"/>
              </a:ext>
            </a:extLst>
          </p:cNvPr>
          <p:cNvSpPr>
            <a:spLocks noGrp="1"/>
          </p:cNvSpPr>
          <p:nvPr>
            <p:ph idx="1"/>
          </p:nvPr>
        </p:nvSpPr>
        <p:spPr/>
        <p:txBody>
          <a:bodyPr/>
          <a:lstStyle/>
          <a:p>
            <a:endParaRPr lang="en-US" b="1" dirty="0"/>
          </a:p>
          <a:p>
            <a:endParaRPr lang="en-US" b="1" dirty="0"/>
          </a:p>
          <a:p>
            <a:endParaRPr lang="en-US" dirty="0"/>
          </a:p>
        </p:txBody>
      </p:sp>
      <p:sp>
        <p:nvSpPr>
          <p:cNvPr id="5" name="Slide Number Placeholder 4">
            <a:extLst>
              <a:ext uri="{FF2B5EF4-FFF2-40B4-BE49-F238E27FC236}">
                <a16:creationId xmlns:a16="http://schemas.microsoft.com/office/drawing/2014/main" id="{E6CD2096-3EC3-4AD7-BACE-453C4407E3F6}"/>
              </a:ext>
            </a:extLst>
          </p:cNvPr>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097" y="2190395"/>
            <a:ext cx="4817806" cy="4088168"/>
          </a:xfrm>
          <a:prstGeom prst="rect">
            <a:avLst/>
          </a:prstGeom>
        </p:spPr>
      </p:pic>
      <p:sp>
        <p:nvSpPr>
          <p:cNvPr id="10" name="Footer Placeholder 9"/>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409702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DC37F-8B4E-4982-9D9F-4F44046D99A4}"/>
              </a:ext>
            </a:extLst>
          </p:cNvPr>
          <p:cNvSpPr>
            <a:spLocks noGrp="1"/>
          </p:cNvSpPr>
          <p:nvPr>
            <p:ph type="title"/>
          </p:nvPr>
        </p:nvSpPr>
        <p:spPr/>
        <p:txBody>
          <a:bodyPr>
            <a:normAutofit fontScale="90000"/>
          </a:bodyPr>
          <a:lstStyle/>
          <a:p>
            <a:r>
              <a:rPr lang="en-US" dirty="0"/>
              <a:t>The Globalization of Product/Services Markets </a:t>
            </a:r>
            <a:r>
              <a:rPr lang="en-US" sz="1800" dirty="0"/>
              <a:t>(1 of 2)</a:t>
            </a:r>
            <a:endParaRPr lang="en-US" dirty="0"/>
          </a:p>
        </p:txBody>
      </p:sp>
      <p:sp>
        <p:nvSpPr>
          <p:cNvPr id="4" name="Content Placeholder 3">
            <a:extLst>
              <a:ext uri="{FF2B5EF4-FFF2-40B4-BE49-F238E27FC236}">
                <a16:creationId xmlns:a16="http://schemas.microsoft.com/office/drawing/2014/main" id="{36A555EB-DAE6-4F9A-94FD-C6DC583573A8}"/>
              </a:ext>
            </a:extLst>
          </p:cNvPr>
          <p:cNvSpPr>
            <a:spLocks noGrp="1"/>
          </p:cNvSpPr>
          <p:nvPr>
            <p:ph idx="1"/>
          </p:nvPr>
        </p:nvSpPr>
        <p:spPr/>
        <p:txBody>
          <a:bodyPr/>
          <a:lstStyle/>
          <a:p>
            <a:r>
              <a:rPr lang="en-US" dirty="0"/>
              <a:t>Globalization</a:t>
            </a:r>
          </a:p>
          <a:p>
            <a:pPr lvl="1"/>
            <a:r>
              <a:rPr lang="en-US" dirty="0"/>
              <a:t>Ability of any individual or company to compete, connect, exchange, or collaborate globally</a:t>
            </a:r>
          </a:p>
          <a:p>
            <a:pPr lvl="1"/>
            <a:r>
              <a:rPr lang="en-US" dirty="0"/>
              <a:t>Increasing workforce flux </a:t>
            </a:r>
          </a:p>
          <a:p>
            <a:pPr lvl="1"/>
            <a:r>
              <a:rPr lang="en-US" dirty="0"/>
              <a:t>More diversity </a:t>
            </a:r>
          </a:p>
          <a:p>
            <a:pPr lvl="1"/>
            <a:r>
              <a:rPr lang="en-US" dirty="0"/>
              <a:t>Technical skills less defining </a:t>
            </a:r>
          </a:p>
          <a:p>
            <a:pPr lvl="1"/>
            <a:endParaRPr lang="en-US" dirty="0"/>
          </a:p>
        </p:txBody>
      </p:sp>
      <p:sp>
        <p:nvSpPr>
          <p:cNvPr id="5" name="Slide Number Placeholder 4">
            <a:extLst>
              <a:ext uri="{FF2B5EF4-FFF2-40B4-BE49-F238E27FC236}">
                <a16:creationId xmlns:a16="http://schemas.microsoft.com/office/drawing/2014/main" id="{71AB71B4-2DA1-47FB-8C4E-A8DD8AA06318}"/>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418339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AB00F-C37A-490E-80A4-2EC4B4551B58}"/>
              </a:ext>
            </a:extLst>
          </p:cNvPr>
          <p:cNvSpPr>
            <a:spLocks noGrp="1"/>
          </p:cNvSpPr>
          <p:nvPr>
            <p:ph type="title"/>
          </p:nvPr>
        </p:nvSpPr>
        <p:spPr/>
        <p:txBody>
          <a:bodyPr>
            <a:normAutofit fontScale="90000"/>
          </a:bodyPr>
          <a:lstStyle/>
          <a:p>
            <a:r>
              <a:rPr lang="en-US" dirty="0"/>
              <a:t>The Globalization of Product/Services Markets </a:t>
            </a:r>
            <a:r>
              <a:rPr lang="en-US" sz="1800" dirty="0"/>
              <a:t>(1 of 2)</a:t>
            </a:r>
            <a:endParaRPr lang="en-US" dirty="0"/>
          </a:p>
        </p:txBody>
      </p:sp>
      <p:sp>
        <p:nvSpPr>
          <p:cNvPr id="4" name="Content Placeholder 3">
            <a:extLst>
              <a:ext uri="{FF2B5EF4-FFF2-40B4-BE49-F238E27FC236}">
                <a16:creationId xmlns:a16="http://schemas.microsoft.com/office/drawing/2014/main" id="{8B7CB919-6BB6-4C31-9FB8-8BCA1AD1C927}"/>
              </a:ext>
            </a:extLst>
          </p:cNvPr>
          <p:cNvSpPr>
            <a:spLocks noGrp="1"/>
          </p:cNvSpPr>
          <p:nvPr>
            <p:ph idx="1"/>
          </p:nvPr>
        </p:nvSpPr>
        <p:spPr/>
        <p:txBody>
          <a:bodyPr>
            <a:normAutofit/>
          </a:bodyPr>
          <a:lstStyle/>
          <a:p>
            <a:r>
              <a:rPr lang="en-US" dirty="0"/>
              <a:t>White- and blue-collar jobs wiped out permanently</a:t>
            </a:r>
          </a:p>
          <a:p>
            <a:r>
              <a:rPr lang="en-US" dirty="0"/>
              <a:t>Corporate downsizing </a:t>
            </a:r>
          </a:p>
          <a:p>
            <a:r>
              <a:rPr lang="en-US" dirty="0"/>
              <a:t>Change and uncertainty new psychological contract</a:t>
            </a:r>
          </a:p>
        </p:txBody>
      </p:sp>
      <p:sp>
        <p:nvSpPr>
          <p:cNvPr id="5" name="Slide Number Placeholder 4">
            <a:extLst>
              <a:ext uri="{FF2B5EF4-FFF2-40B4-BE49-F238E27FC236}">
                <a16:creationId xmlns:a16="http://schemas.microsoft.com/office/drawing/2014/main" id="{0A14DEC9-4557-4288-892C-10F70E758640}"/>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253219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EE9BA-BC37-4EB6-8F11-845C0FE42971}"/>
              </a:ext>
            </a:extLst>
          </p:cNvPr>
          <p:cNvSpPr>
            <a:spLocks noGrp="1"/>
          </p:cNvSpPr>
          <p:nvPr>
            <p:ph type="title"/>
          </p:nvPr>
        </p:nvSpPr>
        <p:spPr/>
        <p:txBody>
          <a:bodyPr>
            <a:normAutofit/>
          </a:bodyPr>
          <a:lstStyle/>
          <a:p>
            <a:r>
              <a:rPr lang="en-US" sz="4000" dirty="0"/>
              <a:t>Effects of Technology </a:t>
            </a:r>
            <a:r>
              <a:rPr lang="en-US" sz="1800" dirty="0"/>
              <a:t>(1 of 2)</a:t>
            </a:r>
            <a:r>
              <a:rPr lang="en-US" dirty="0"/>
              <a:t> </a:t>
            </a:r>
          </a:p>
        </p:txBody>
      </p:sp>
      <p:sp>
        <p:nvSpPr>
          <p:cNvPr id="4" name="Content Placeholder 3">
            <a:extLst>
              <a:ext uri="{FF2B5EF4-FFF2-40B4-BE49-F238E27FC236}">
                <a16:creationId xmlns:a16="http://schemas.microsoft.com/office/drawing/2014/main" id="{DDA61DDA-7B4F-4810-BF50-643204FD9F5D}"/>
              </a:ext>
            </a:extLst>
          </p:cNvPr>
          <p:cNvSpPr>
            <a:spLocks noGrp="1"/>
          </p:cNvSpPr>
          <p:nvPr>
            <p:ph idx="1"/>
          </p:nvPr>
        </p:nvSpPr>
        <p:spPr/>
        <p:txBody>
          <a:bodyPr/>
          <a:lstStyle/>
          <a:p>
            <a:r>
              <a:rPr lang="en-US" dirty="0"/>
              <a:t>Cloud and mobile computing</a:t>
            </a:r>
          </a:p>
          <a:p>
            <a:r>
              <a:rPr lang="en-US" dirty="0"/>
              <a:t>Big data and machine learning</a:t>
            </a:r>
          </a:p>
          <a:p>
            <a:r>
              <a:rPr lang="en-US" dirty="0"/>
              <a:t>Sensors and intelligent manufacturing</a:t>
            </a:r>
          </a:p>
          <a:p>
            <a:r>
              <a:rPr lang="en-US" dirty="0"/>
              <a:t>Advanced robotics and drones</a:t>
            </a:r>
          </a:p>
          <a:p>
            <a:r>
              <a:rPr lang="en-US" dirty="0"/>
              <a:t>Clean-energy technologies </a:t>
            </a:r>
          </a:p>
        </p:txBody>
      </p:sp>
      <p:sp>
        <p:nvSpPr>
          <p:cNvPr id="5" name="Slide Number Placeholder 4">
            <a:extLst>
              <a:ext uri="{FF2B5EF4-FFF2-40B4-BE49-F238E27FC236}">
                <a16:creationId xmlns:a16="http://schemas.microsoft.com/office/drawing/2014/main" id="{BB3B8E5D-20DD-45FA-A311-00231A40FA19}"/>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59711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064475-7106-4C13-8F04-22436916C556}"/>
              </a:ext>
            </a:extLst>
          </p:cNvPr>
          <p:cNvSpPr>
            <a:spLocks noGrp="1"/>
          </p:cNvSpPr>
          <p:nvPr>
            <p:ph type="title"/>
          </p:nvPr>
        </p:nvSpPr>
        <p:spPr/>
        <p:txBody>
          <a:bodyPr>
            <a:normAutofit/>
          </a:bodyPr>
          <a:lstStyle/>
          <a:p>
            <a:r>
              <a:rPr lang="en-US" sz="4000" dirty="0"/>
              <a:t>Effects of Technology </a:t>
            </a:r>
            <a:r>
              <a:rPr lang="en-US" sz="1800" dirty="0"/>
              <a:t>(2 of 2)</a:t>
            </a:r>
            <a:r>
              <a:rPr lang="en-US" dirty="0"/>
              <a:t> </a:t>
            </a:r>
          </a:p>
        </p:txBody>
      </p:sp>
      <p:sp>
        <p:nvSpPr>
          <p:cNvPr id="4" name="Content Placeholder 3">
            <a:extLst>
              <a:ext uri="{FF2B5EF4-FFF2-40B4-BE49-F238E27FC236}">
                <a16:creationId xmlns:a16="http://schemas.microsoft.com/office/drawing/2014/main" id="{80E7C180-5948-4C01-9479-6473F56A026E}"/>
              </a:ext>
            </a:extLst>
          </p:cNvPr>
          <p:cNvSpPr>
            <a:spLocks noGrp="1"/>
          </p:cNvSpPr>
          <p:nvPr>
            <p:ph idx="1"/>
          </p:nvPr>
        </p:nvSpPr>
        <p:spPr/>
        <p:txBody>
          <a:bodyPr/>
          <a:lstStyle/>
          <a:p>
            <a:r>
              <a:rPr lang="en-US" dirty="0"/>
              <a:t>Ubiquitous computing</a:t>
            </a:r>
          </a:p>
          <a:p>
            <a:pPr lvl="1"/>
            <a:r>
              <a:rPr lang="en-US" dirty="0"/>
              <a:t>Computational technology permeates almost everything, enabling new ways of connecting people, computers, and objects </a:t>
            </a:r>
          </a:p>
          <a:p>
            <a:pPr lvl="1"/>
            <a:r>
              <a:rPr lang="en-US" dirty="0"/>
              <a:t>Process of creative destruction</a:t>
            </a:r>
          </a:p>
          <a:p>
            <a:pPr lvl="1"/>
            <a:r>
              <a:rPr lang="en-US" dirty="0"/>
              <a:t>Used to enable or to constrain people at work </a:t>
            </a:r>
          </a:p>
          <a:p>
            <a:pPr lvl="1"/>
            <a:r>
              <a:rPr lang="en-US" dirty="0"/>
              <a:t>Changing nature of competition, work, and employment </a:t>
            </a:r>
          </a:p>
          <a:p>
            <a:pPr lvl="1"/>
            <a:endParaRPr lang="en-US" dirty="0"/>
          </a:p>
        </p:txBody>
      </p:sp>
      <p:sp>
        <p:nvSpPr>
          <p:cNvPr id="5" name="Slide Number Placeholder 4">
            <a:extLst>
              <a:ext uri="{FF2B5EF4-FFF2-40B4-BE49-F238E27FC236}">
                <a16:creationId xmlns:a16="http://schemas.microsoft.com/office/drawing/2014/main" id="{07AAA681-7A40-4469-96FD-133F98E504E5}"/>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245067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10F4A-B67A-4CCB-8F23-2A9F94A0F7FC}"/>
              </a:ext>
            </a:extLst>
          </p:cNvPr>
          <p:cNvSpPr>
            <a:spLocks noGrp="1"/>
          </p:cNvSpPr>
          <p:nvPr>
            <p:ph type="title"/>
          </p:nvPr>
        </p:nvSpPr>
        <p:spPr/>
        <p:txBody>
          <a:bodyPr>
            <a:normAutofit fontScale="90000"/>
          </a:bodyPr>
          <a:lstStyle/>
          <a:p>
            <a:r>
              <a:rPr lang="en-US" dirty="0"/>
              <a:t>Changes in Structure and Design </a:t>
            </a:r>
          </a:p>
        </p:txBody>
      </p:sp>
      <p:sp>
        <p:nvSpPr>
          <p:cNvPr id="4" name="Content Placeholder 3">
            <a:extLst>
              <a:ext uri="{FF2B5EF4-FFF2-40B4-BE49-F238E27FC236}">
                <a16:creationId xmlns:a16="http://schemas.microsoft.com/office/drawing/2014/main" id="{746CDDEC-DA45-40E3-8AC7-93B9A18FC21B}"/>
              </a:ext>
            </a:extLst>
          </p:cNvPr>
          <p:cNvSpPr>
            <a:spLocks noGrp="1"/>
          </p:cNvSpPr>
          <p:nvPr>
            <p:ph idx="1"/>
          </p:nvPr>
        </p:nvSpPr>
        <p:spPr/>
        <p:txBody>
          <a:bodyPr>
            <a:normAutofit/>
          </a:bodyPr>
          <a:lstStyle/>
          <a:p>
            <a:r>
              <a:rPr lang="en-US" dirty="0"/>
              <a:t>Premised on constant change, not stability</a:t>
            </a:r>
          </a:p>
          <a:p>
            <a:r>
              <a:rPr lang="en-US" dirty="0"/>
              <a:t>Organized around networks, not rigid hierarchies</a:t>
            </a:r>
          </a:p>
          <a:p>
            <a:r>
              <a:rPr lang="en-US" dirty="0"/>
              <a:t>Built on shifting partnerships and alliances, not self-sufficiency</a:t>
            </a:r>
          </a:p>
          <a:p>
            <a:r>
              <a:rPr lang="en-US" dirty="0"/>
              <a:t>Constructed on technological advantages, not bricks and mortar </a:t>
            </a:r>
          </a:p>
          <a:p>
            <a:endParaRPr lang="en-US" dirty="0"/>
          </a:p>
        </p:txBody>
      </p:sp>
      <p:sp>
        <p:nvSpPr>
          <p:cNvPr id="5" name="Slide Number Placeholder 4">
            <a:extLst>
              <a:ext uri="{FF2B5EF4-FFF2-40B4-BE49-F238E27FC236}">
                <a16:creationId xmlns:a16="http://schemas.microsoft.com/office/drawing/2014/main" id="{630CDB94-75D8-48E2-998C-A920B904FEFE}"/>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74108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4DC07-19B8-4B00-96C4-41C879E02449}"/>
              </a:ext>
            </a:extLst>
          </p:cNvPr>
          <p:cNvSpPr>
            <a:spLocks noGrp="1"/>
          </p:cNvSpPr>
          <p:nvPr>
            <p:ph type="title"/>
          </p:nvPr>
        </p:nvSpPr>
        <p:spPr/>
        <p:txBody>
          <a:bodyPr>
            <a:normAutofit fontScale="90000"/>
          </a:bodyPr>
          <a:lstStyle/>
          <a:p>
            <a:r>
              <a:rPr lang="en-US" dirty="0"/>
              <a:t>Changing Roles of Managers and Workers </a:t>
            </a:r>
            <a:r>
              <a:rPr lang="en-US" sz="1800" dirty="0"/>
              <a:t>(1 of 2)</a:t>
            </a:r>
            <a:endParaRPr lang="en-US" dirty="0"/>
          </a:p>
        </p:txBody>
      </p:sp>
      <p:sp>
        <p:nvSpPr>
          <p:cNvPr id="4" name="Content Placeholder 3">
            <a:extLst>
              <a:ext uri="{FF2B5EF4-FFF2-40B4-BE49-F238E27FC236}">
                <a16:creationId xmlns:a16="http://schemas.microsoft.com/office/drawing/2014/main" id="{4BF5FD34-8005-46E9-82A2-B48E5363ABFB}"/>
              </a:ext>
            </a:extLst>
          </p:cNvPr>
          <p:cNvSpPr>
            <a:spLocks noGrp="1"/>
          </p:cNvSpPr>
          <p:nvPr>
            <p:ph idx="1"/>
          </p:nvPr>
        </p:nvSpPr>
        <p:spPr/>
        <p:txBody>
          <a:bodyPr/>
          <a:lstStyle/>
          <a:p>
            <a:r>
              <a:rPr lang="en-US" dirty="0"/>
              <a:t>Managers explain and communicate how their organizations create value </a:t>
            </a:r>
          </a:p>
          <a:p>
            <a:r>
              <a:rPr lang="en-US" dirty="0"/>
              <a:t>Leadership in digital age not about control, but comfort with uncertainty</a:t>
            </a:r>
          </a:p>
        </p:txBody>
      </p:sp>
      <p:sp>
        <p:nvSpPr>
          <p:cNvPr id="5" name="Slide Number Placeholder 4">
            <a:extLst>
              <a:ext uri="{FF2B5EF4-FFF2-40B4-BE49-F238E27FC236}">
                <a16:creationId xmlns:a16="http://schemas.microsoft.com/office/drawing/2014/main" id="{1822D2BD-2BD2-4B22-AA41-2D9B384717B4}"/>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427915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61FF42-49AF-46D8-9234-4775B5044C48}"/>
              </a:ext>
            </a:extLst>
          </p:cNvPr>
          <p:cNvSpPr>
            <a:spLocks noGrp="1"/>
          </p:cNvSpPr>
          <p:nvPr>
            <p:ph type="title"/>
          </p:nvPr>
        </p:nvSpPr>
        <p:spPr/>
        <p:txBody>
          <a:bodyPr>
            <a:normAutofit fontScale="90000"/>
          </a:bodyPr>
          <a:lstStyle/>
          <a:p>
            <a:r>
              <a:rPr lang="en-US" dirty="0"/>
              <a:t>Changing Roles of Managers and Workers </a:t>
            </a:r>
            <a:r>
              <a:rPr lang="en-US" sz="1800" dirty="0"/>
              <a:t>(2 of 2)</a:t>
            </a:r>
            <a:endParaRPr lang="en-US" dirty="0"/>
          </a:p>
        </p:txBody>
      </p:sp>
      <p:sp>
        <p:nvSpPr>
          <p:cNvPr id="4" name="Content Placeholder 3">
            <a:extLst>
              <a:ext uri="{FF2B5EF4-FFF2-40B4-BE49-F238E27FC236}">
                <a16:creationId xmlns:a16="http://schemas.microsoft.com/office/drawing/2014/main" id="{82E1A3C1-1379-4613-8D4B-12BB81B90F2B}"/>
              </a:ext>
            </a:extLst>
          </p:cNvPr>
          <p:cNvSpPr>
            <a:spLocks noGrp="1"/>
          </p:cNvSpPr>
          <p:nvPr>
            <p:ph idx="1"/>
          </p:nvPr>
        </p:nvSpPr>
        <p:spPr/>
        <p:txBody>
          <a:bodyPr/>
          <a:lstStyle/>
          <a:p>
            <a:r>
              <a:rPr lang="en-US" dirty="0"/>
              <a:t>Agility: collaborative innovation to solve unstructured problems </a:t>
            </a:r>
          </a:p>
          <a:p>
            <a:r>
              <a:rPr lang="en-US" dirty="0"/>
              <a:t>Talent-on-demand: central feature of “gig” economy</a:t>
            </a:r>
          </a:p>
        </p:txBody>
      </p:sp>
      <p:sp>
        <p:nvSpPr>
          <p:cNvPr id="5" name="Slide Number Placeholder 4">
            <a:extLst>
              <a:ext uri="{FF2B5EF4-FFF2-40B4-BE49-F238E27FC236}">
                <a16:creationId xmlns:a16="http://schemas.microsoft.com/office/drawing/2014/main" id="{4EEB691E-6DC0-4589-9AE7-79ED834C771F}"/>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890272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DB53AD-3590-46E2-9886-2D4B55588A9C}"/>
              </a:ext>
            </a:extLst>
          </p:cNvPr>
          <p:cNvSpPr>
            <a:spLocks noGrp="1"/>
          </p:cNvSpPr>
          <p:nvPr>
            <p:ph type="title"/>
          </p:nvPr>
        </p:nvSpPr>
        <p:spPr/>
        <p:txBody>
          <a:bodyPr>
            <a:normAutofit/>
          </a:bodyPr>
          <a:lstStyle/>
          <a:p>
            <a:r>
              <a:rPr lang="en-US" dirty="0"/>
              <a:t>Changing Demographics </a:t>
            </a:r>
            <a:r>
              <a:rPr lang="en-US" sz="1800" dirty="0"/>
              <a:t>(1 of 2)</a:t>
            </a:r>
            <a:endParaRPr lang="en-US" dirty="0"/>
          </a:p>
        </p:txBody>
      </p:sp>
      <p:sp>
        <p:nvSpPr>
          <p:cNvPr id="4" name="Content Placeholder 3">
            <a:extLst>
              <a:ext uri="{FF2B5EF4-FFF2-40B4-BE49-F238E27FC236}">
                <a16:creationId xmlns:a16="http://schemas.microsoft.com/office/drawing/2014/main" id="{23192756-1057-455E-9066-EBD07265B946}"/>
              </a:ext>
            </a:extLst>
          </p:cNvPr>
          <p:cNvSpPr>
            <a:spLocks noGrp="1"/>
          </p:cNvSpPr>
          <p:nvPr>
            <p:ph idx="1"/>
          </p:nvPr>
        </p:nvSpPr>
        <p:spPr/>
        <p:txBody>
          <a:bodyPr>
            <a:normAutofit/>
          </a:bodyPr>
          <a:lstStyle/>
          <a:p>
            <a:r>
              <a:rPr lang="en-US" dirty="0"/>
              <a:t>Women at all levels</a:t>
            </a:r>
          </a:p>
          <a:p>
            <a:r>
              <a:rPr lang="en-US" dirty="0"/>
              <a:t>More multiethnic, multicultural workers</a:t>
            </a:r>
          </a:p>
          <a:p>
            <a:r>
              <a:rPr lang="en-US" dirty="0"/>
              <a:t>Older and younger workers</a:t>
            </a:r>
          </a:p>
          <a:p>
            <a:r>
              <a:rPr lang="en-US" dirty="0"/>
              <a:t>More workers with disabilities</a:t>
            </a:r>
          </a:p>
          <a:p>
            <a:r>
              <a:rPr lang="en-US" dirty="0"/>
              <a:t>Robots</a:t>
            </a:r>
          </a:p>
          <a:p>
            <a:r>
              <a:rPr lang="en-US" dirty="0"/>
              <a:t>Contingent workers </a:t>
            </a:r>
          </a:p>
          <a:p>
            <a:endParaRPr lang="en-US" dirty="0"/>
          </a:p>
        </p:txBody>
      </p:sp>
      <p:sp>
        <p:nvSpPr>
          <p:cNvPr id="5" name="Slide Number Placeholder 4">
            <a:extLst>
              <a:ext uri="{FF2B5EF4-FFF2-40B4-BE49-F238E27FC236}">
                <a16:creationId xmlns:a16="http://schemas.microsoft.com/office/drawing/2014/main" id="{C7043A35-7712-479F-8BA8-A99C2C81D5DB}"/>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610974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4A98B-9D27-4630-BF29-9023E059B300}"/>
              </a:ext>
            </a:extLst>
          </p:cNvPr>
          <p:cNvSpPr>
            <a:spLocks noGrp="1"/>
          </p:cNvSpPr>
          <p:nvPr>
            <p:ph type="title"/>
          </p:nvPr>
        </p:nvSpPr>
        <p:spPr/>
        <p:txBody>
          <a:bodyPr>
            <a:normAutofit/>
          </a:bodyPr>
          <a:lstStyle/>
          <a:p>
            <a:r>
              <a:rPr lang="en-US" sz="4000" dirty="0"/>
              <a:t>Changing Demographics </a:t>
            </a:r>
            <a:r>
              <a:rPr lang="en-US" sz="1800" dirty="0"/>
              <a:t>(2 of 2)</a:t>
            </a:r>
            <a:endParaRPr lang="en-US" dirty="0"/>
          </a:p>
        </p:txBody>
      </p:sp>
      <p:sp>
        <p:nvSpPr>
          <p:cNvPr id="4" name="Content Placeholder 3">
            <a:extLst>
              <a:ext uri="{FF2B5EF4-FFF2-40B4-BE49-F238E27FC236}">
                <a16:creationId xmlns:a16="http://schemas.microsoft.com/office/drawing/2014/main" id="{D0B622BA-9A52-4B7F-8FD3-7A2F6CE4BF0E}"/>
              </a:ext>
            </a:extLst>
          </p:cNvPr>
          <p:cNvSpPr>
            <a:spLocks noGrp="1"/>
          </p:cNvSpPr>
          <p:nvPr>
            <p:ph idx="1"/>
          </p:nvPr>
        </p:nvSpPr>
        <p:spPr/>
        <p:txBody>
          <a:bodyPr/>
          <a:lstStyle/>
          <a:p>
            <a:endParaRPr lang="en-US" b="1" dirty="0"/>
          </a:p>
          <a:p>
            <a:endParaRPr lang="en-US" b="1" dirty="0"/>
          </a:p>
          <a:p>
            <a:endParaRPr lang="en-US" dirty="0"/>
          </a:p>
        </p:txBody>
      </p:sp>
      <p:sp>
        <p:nvSpPr>
          <p:cNvPr id="5" name="Slide Number Placeholder 4">
            <a:extLst>
              <a:ext uri="{FF2B5EF4-FFF2-40B4-BE49-F238E27FC236}">
                <a16:creationId xmlns:a16="http://schemas.microsoft.com/office/drawing/2014/main" id="{6FB58460-3FB4-4D14-BE71-79C725D2963A}"/>
              </a:ext>
            </a:extLst>
          </p:cNvPr>
          <p:cNvSpPr>
            <a:spLocks noGrp="1"/>
          </p:cNvSpPr>
          <p:nvPr>
            <p:ph type="sldNum" sz="quarter" idx="12"/>
          </p:nvPr>
        </p:nvSpPr>
        <p:spPr/>
        <p:txBody>
          <a:bodyPr/>
          <a:lstStyle/>
          <a:p>
            <a:fld id="{B6F15528-21DE-4FAA-801E-634DDDAF4B2B}" type="slidenum">
              <a:rPr lang="en-US" smtClean="0"/>
              <a:pPr/>
              <a:t>29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55" y="1981200"/>
            <a:ext cx="7708490" cy="3903870"/>
          </a:xfrm>
          <a:prstGeom prst="rect">
            <a:avLst/>
          </a:prstGeom>
        </p:spPr>
      </p:pic>
      <p:sp>
        <p:nvSpPr>
          <p:cNvPr id="10" name="Footer Placeholder 9"/>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54843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Learning Goals </a:t>
            </a:r>
            <a:r>
              <a:rPr lang="en-US" sz="1800" dirty="0"/>
              <a:t>(1 of 4)</a:t>
            </a:r>
          </a:p>
        </p:txBody>
      </p:sp>
      <p:sp>
        <p:nvSpPr>
          <p:cNvPr id="4" name="Content Placeholder 3"/>
          <p:cNvSpPr>
            <a:spLocks noGrp="1"/>
          </p:cNvSpPr>
          <p:nvPr>
            <p:ph idx="1"/>
          </p:nvPr>
        </p:nvSpPr>
        <p:spPr/>
        <p:txBody>
          <a:bodyPr>
            <a:normAutofit lnSpcReduction="10000"/>
          </a:bodyPr>
          <a:lstStyle/>
          <a:p>
            <a:pPr lvl="0" hangingPunct="0"/>
            <a:r>
              <a:rPr lang="en-US" dirty="0"/>
              <a:t>1-1: Describe what an organization is and how applied psychology can help organizations make the wisest use of the people who staff them.</a:t>
            </a:r>
          </a:p>
          <a:p>
            <a:pPr lvl="0" hangingPunct="0"/>
            <a:r>
              <a:rPr lang="en-US" dirty="0"/>
              <a:t>1-2: Define the terms </a:t>
            </a:r>
            <a:r>
              <a:rPr lang="en-US" i="1" dirty="0"/>
              <a:t>applied psychology</a:t>
            </a:r>
            <a:r>
              <a:rPr lang="en-US" dirty="0"/>
              <a:t>, </a:t>
            </a:r>
            <a:r>
              <a:rPr lang="en-US" i="1" dirty="0"/>
              <a:t>talent management</a:t>
            </a:r>
            <a:r>
              <a:rPr lang="en-US" dirty="0"/>
              <a:t>, </a:t>
            </a:r>
            <a:r>
              <a:rPr lang="en-US" i="1" dirty="0"/>
              <a:t>human resource management</a:t>
            </a:r>
            <a:r>
              <a:rPr lang="en-US" dirty="0"/>
              <a:t>, and </a:t>
            </a:r>
            <a:r>
              <a:rPr lang="en-US" i="1" dirty="0"/>
              <a:t>personnel psychology</a:t>
            </a:r>
            <a:r>
              <a:rPr lang="en-US" dirty="0"/>
              <a:t> and understand how they differ.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52397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E33745-6A97-46EA-B374-8D18665D16AD}"/>
              </a:ext>
            </a:extLst>
          </p:cNvPr>
          <p:cNvSpPr>
            <a:spLocks noGrp="1"/>
          </p:cNvSpPr>
          <p:nvPr>
            <p:ph type="title"/>
          </p:nvPr>
        </p:nvSpPr>
        <p:spPr/>
        <p:txBody>
          <a:bodyPr>
            <a:normAutofit fontScale="90000"/>
          </a:bodyPr>
          <a:lstStyle/>
          <a:p>
            <a:r>
              <a:rPr lang="en-US" dirty="0"/>
              <a:t>Implications for Organizations </a:t>
            </a:r>
            <a:br>
              <a:rPr lang="en-US" dirty="0"/>
            </a:br>
            <a:r>
              <a:rPr lang="en-US" dirty="0"/>
              <a:t>and Their People</a:t>
            </a:r>
          </a:p>
        </p:txBody>
      </p:sp>
      <p:sp>
        <p:nvSpPr>
          <p:cNvPr id="4" name="Content Placeholder 3">
            <a:extLst>
              <a:ext uri="{FF2B5EF4-FFF2-40B4-BE49-F238E27FC236}">
                <a16:creationId xmlns:a16="http://schemas.microsoft.com/office/drawing/2014/main" id="{48383B12-37AD-40BB-BC4D-B295DAD224FF}"/>
              </a:ext>
            </a:extLst>
          </p:cNvPr>
          <p:cNvSpPr>
            <a:spLocks noGrp="1"/>
          </p:cNvSpPr>
          <p:nvPr>
            <p:ph idx="1"/>
          </p:nvPr>
        </p:nvSpPr>
        <p:spPr/>
        <p:txBody>
          <a:bodyPr>
            <a:normAutofit/>
          </a:bodyPr>
          <a:lstStyle/>
          <a:p>
            <a:r>
              <a:rPr lang="en-US" dirty="0"/>
              <a:t>Add positive economic benefits to producing goods or delivering services</a:t>
            </a:r>
          </a:p>
          <a:p>
            <a:r>
              <a:rPr lang="en-US" dirty="0"/>
              <a:t>Skills of workforce distinguishable from  competitors </a:t>
            </a:r>
          </a:p>
          <a:p>
            <a:r>
              <a:rPr lang="en-US" dirty="0"/>
              <a:t>Skills not easily duplicated </a:t>
            </a:r>
          </a:p>
        </p:txBody>
      </p:sp>
      <p:sp>
        <p:nvSpPr>
          <p:cNvPr id="5" name="Slide Number Placeholder 4">
            <a:extLst>
              <a:ext uri="{FF2B5EF4-FFF2-40B4-BE49-F238E27FC236}">
                <a16:creationId xmlns:a16="http://schemas.microsoft.com/office/drawing/2014/main" id="{9F623CE4-93E0-413C-9842-F24C23170E3C}"/>
              </a:ext>
            </a:extLst>
          </p:cNvPr>
          <p:cNvSpPr>
            <a:spLocks noGrp="1"/>
          </p:cNvSpPr>
          <p:nvPr>
            <p:ph type="sldNum" sz="quarter" idx="12"/>
          </p:nvPr>
        </p:nvSpPr>
        <p:spPr/>
        <p:txBody>
          <a:bodyPr/>
          <a:lstStyle/>
          <a:p>
            <a:fld id="{B6F15528-21DE-4FAA-801E-634DDDAF4B2B}" type="slidenum">
              <a:rPr lang="en-US" smtClean="0"/>
              <a:pPr/>
              <a:t>30</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36275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dirty="0"/>
          </a:p>
        </p:txBody>
      </p:sp>
      <p:sp>
        <p:nvSpPr>
          <p:cNvPr id="3" name="Title 2"/>
          <p:cNvSpPr>
            <a:spLocks noGrp="1"/>
          </p:cNvSpPr>
          <p:nvPr>
            <p:ph type="title" idx="4294967295"/>
          </p:nvPr>
        </p:nvSpPr>
        <p:spPr>
          <a:xfrm>
            <a:off x="0" y="3175"/>
            <a:ext cx="9163050" cy="758825"/>
          </a:xfrm>
        </p:spPr>
        <p:txBody>
          <a:bodyPr>
            <a:normAutofit/>
          </a:bodyPr>
          <a:lstStyle/>
          <a:p>
            <a:r>
              <a:rPr lang="en-US" sz="3600" dirty="0"/>
              <a:t>Evidence-Based Implications for Practice </a:t>
            </a:r>
          </a:p>
        </p:txBody>
      </p:sp>
      <p:pic>
        <p:nvPicPr>
          <p:cNvPr id="7" name="Content Placeholder 6"/>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1755"/>
          <a:stretch/>
        </p:blipFill>
        <p:spPr>
          <a:xfrm>
            <a:off x="0" y="914400"/>
            <a:ext cx="9067801" cy="4267200"/>
          </a:xfrm>
        </p:spPr>
      </p:pic>
      <p:sp>
        <p:nvSpPr>
          <p:cNvPr id="8" name="Footer Placeholder 7"/>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222783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Learning Goals </a:t>
            </a:r>
            <a:r>
              <a:rPr lang="en-US" sz="1800" dirty="0"/>
              <a:t>(2 of 4)</a:t>
            </a:r>
          </a:p>
        </p:txBody>
      </p:sp>
      <p:sp>
        <p:nvSpPr>
          <p:cNvPr id="4" name="Content Placeholder 3"/>
          <p:cNvSpPr>
            <a:spLocks noGrp="1"/>
          </p:cNvSpPr>
          <p:nvPr>
            <p:ph idx="1"/>
          </p:nvPr>
        </p:nvSpPr>
        <p:spPr/>
        <p:txBody>
          <a:bodyPr>
            <a:normAutofit/>
          </a:bodyPr>
          <a:lstStyle/>
          <a:p>
            <a:pPr lvl="0" hangingPunct="0"/>
            <a:r>
              <a:rPr lang="en-US" dirty="0"/>
              <a:t>1-3: Explain how demographic changes and diversity will affect recruitment and staffing.</a:t>
            </a:r>
          </a:p>
          <a:p>
            <a:r>
              <a:rPr lang="en-US" dirty="0"/>
              <a:t>1-4: Understand the managerial implications of generational diversity.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1196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Learning Goals </a:t>
            </a:r>
            <a:r>
              <a:rPr lang="en-US" sz="1800" dirty="0"/>
              <a:t>(3 of 4)</a:t>
            </a:r>
          </a:p>
        </p:txBody>
      </p:sp>
      <p:sp>
        <p:nvSpPr>
          <p:cNvPr id="4" name="Content Placeholder 3"/>
          <p:cNvSpPr>
            <a:spLocks noGrp="1"/>
          </p:cNvSpPr>
          <p:nvPr>
            <p:ph idx="1"/>
          </p:nvPr>
        </p:nvSpPr>
        <p:spPr/>
        <p:txBody>
          <a:bodyPr>
            <a:normAutofit/>
          </a:bodyPr>
          <a:lstStyle/>
          <a:p>
            <a:pPr lvl="0" hangingPunct="0"/>
            <a:r>
              <a:rPr lang="en-US" dirty="0"/>
              <a:t>1-5: Illustrate how technology and globalization are changing work and organizations.</a:t>
            </a:r>
          </a:p>
          <a:p>
            <a:pPr lvl="0" hangingPunct="0"/>
            <a:r>
              <a:rPr lang="en-US" dirty="0"/>
              <a:t>1-6: Describe the difference between job security and employment security, as well as the implications of each one for individuals and organizations.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279681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Learning Goals </a:t>
            </a:r>
            <a:r>
              <a:rPr lang="en-US" sz="1800" dirty="0"/>
              <a:t>(4 of 4)</a:t>
            </a:r>
          </a:p>
        </p:txBody>
      </p:sp>
      <p:sp>
        <p:nvSpPr>
          <p:cNvPr id="4" name="Content Placeholder 3"/>
          <p:cNvSpPr>
            <a:spLocks noGrp="1"/>
          </p:cNvSpPr>
          <p:nvPr>
            <p:ph idx="1"/>
          </p:nvPr>
        </p:nvSpPr>
        <p:spPr/>
        <p:txBody>
          <a:bodyPr>
            <a:normAutofit lnSpcReduction="10000"/>
          </a:bodyPr>
          <a:lstStyle/>
          <a:p>
            <a:pPr lvl="0" hangingPunct="0"/>
            <a:r>
              <a:rPr lang="en-US" dirty="0"/>
              <a:t>1-7: Explain the changing roles of managers and workers as the structure and design of organizations continue to evolve.</a:t>
            </a:r>
          </a:p>
          <a:p>
            <a:pPr lvl="0" hangingPunct="0"/>
            <a:r>
              <a:rPr lang="en-US" dirty="0"/>
              <a:t>1-8: Describe how the digital revolution will affect the workplace of the future, and identify emerging research needs in that area.</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40132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CE5B1-B753-4830-AEB1-B771C91BD879}"/>
              </a:ext>
            </a:extLst>
          </p:cNvPr>
          <p:cNvSpPr>
            <a:spLocks noGrp="1"/>
          </p:cNvSpPr>
          <p:nvPr>
            <p:ph type="title"/>
          </p:nvPr>
        </p:nvSpPr>
        <p:spPr/>
        <p:txBody>
          <a:bodyPr>
            <a:normAutofit fontScale="90000"/>
          </a:bodyPr>
          <a:lstStyle/>
          <a:p>
            <a:r>
              <a:rPr lang="en-US" dirty="0"/>
              <a:t>The Pervasiveness of Organizations </a:t>
            </a:r>
            <a:r>
              <a:rPr lang="en-US" sz="1800" dirty="0"/>
              <a:t>(1 of 5)</a:t>
            </a:r>
            <a:endParaRPr lang="en-US" dirty="0"/>
          </a:p>
        </p:txBody>
      </p:sp>
      <p:sp>
        <p:nvSpPr>
          <p:cNvPr id="4" name="Content Placeholder 3">
            <a:extLst>
              <a:ext uri="{FF2B5EF4-FFF2-40B4-BE49-F238E27FC236}">
                <a16:creationId xmlns:a16="http://schemas.microsoft.com/office/drawing/2014/main" id="{2EC8A390-BA87-4AAF-89B1-9F183E275BEE}"/>
              </a:ext>
            </a:extLst>
          </p:cNvPr>
          <p:cNvSpPr>
            <a:spLocks noGrp="1"/>
          </p:cNvSpPr>
          <p:nvPr>
            <p:ph idx="1"/>
          </p:nvPr>
        </p:nvSpPr>
        <p:spPr/>
        <p:txBody>
          <a:bodyPr>
            <a:normAutofit/>
          </a:bodyPr>
          <a:lstStyle/>
          <a:p>
            <a:r>
              <a:rPr lang="en-US" dirty="0"/>
              <a:t>Organization</a:t>
            </a:r>
          </a:p>
          <a:p>
            <a:pPr lvl="1"/>
            <a:r>
              <a:rPr lang="en-US" dirty="0"/>
              <a:t>Collection of people working together in a division of labor to achieve common purpose</a:t>
            </a:r>
          </a:p>
          <a:p>
            <a:pPr lvl="1"/>
            <a:r>
              <a:rPr lang="en-US" dirty="0"/>
              <a:t>System of inputs, throughputs, and outputs</a:t>
            </a:r>
          </a:p>
          <a:p>
            <a:pPr lvl="1"/>
            <a:r>
              <a:rPr lang="en-US" dirty="0"/>
              <a:t>People basic ingredients of all organizations</a:t>
            </a:r>
          </a:p>
        </p:txBody>
      </p:sp>
      <p:sp>
        <p:nvSpPr>
          <p:cNvPr id="5" name="Slide Number Placeholder 4">
            <a:extLst>
              <a:ext uri="{FF2B5EF4-FFF2-40B4-BE49-F238E27FC236}">
                <a16:creationId xmlns:a16="http://schemas.microsoft.com/office/drawing/2014/main" id="{4696079A-0254-49D0-B94A-610D4490F4A3}"/>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298180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ED980-06B1-4249-9A09-4666DE1C56D2}"/>
              </a:ext>
            </a:extLst>
          </p:cNvPr>
          <p:cNvSpPr>
            <a:spLocks noGrp="1"/>
          </p:cNvSpPr>
          <p:nvPr>
            <p:ph type="title"/>
          </p:nvPr>
        </p:nvSpPr>
        <p:spPr/>
        <p:txBody>
          <a:bodyPr>
            <a:normAutofit fontScale="90000"/>
          </a:bodyPr>
          <a:lstStyle/>
          <a:p>
            <a:r>
              <a:rPr lang="en-US" dirty="0"/>
              <a:t>The Pervasiveness of Organizations </a:t>
            </a:r>
            <a:r>
              <a:rPr lang="en-US" sz="1800" dirty="0"/>
              <a:t>(2 of 5)</a:t>
            </a:r>
            <a:endParaRPr lang="en-US" dirty="0"/>
          </a:p>
        </p:txBody>
      </p:sp>
      <p:sp>
        <p:nvSpPr>
          <p:cNvPr id="4" name="Content Placeholder 3">
            <a:extLst>
              <a:ext uri="{FF2B5EF4-FFF2-40B4-BE49-F238E27FC236}">
                <a16:creationId xmlns:a16="http://schemas.microsoft.com/office/drawing/2014/main" id="{8238AA93-68B6-4137-8A30-F758A1CD7D95}"/>
              </a:ext>
            </a:extLst>
          </p:cNvPr>
          <p:cNvSpPr>
            <a:spLocks noGrp="1"/>
          </p:cNvSpPr>
          <p:nvPr>
            <p:ph idx="1"/>
          </p:nvPr>
        </p:nvSpPr>
        <p:spPr/>
        <p:txBody>
          <a:bodyPr/>
          <a:lstStyle/>
          <a:p>
            <a:pPr marL="0" indent="0" algn="ctr">
              <a:buNone/>
            </a:pPr>
            <a:endParaRPr lang="en-US" dirty="0"/>
          </a:p>
          <a:p>
            <a:pPr marL="0" indent="0" algn="ctr">
              <a:buNone/>
            </a:pPr>
            <a:endParaRPr lang="en-US" dirty="0"/>
          </a:p>
        </p:txBody>
      </p:sp>
      <p:sp>
        <p:nvSpPr>
          <p:cNvPr id="5" name="Slide Number Placeholder 4">
            <a:extLst>
              <a:ext uri="{FF2B5EF4-FFF2-40B4-BE49-F238E27FC236}">
                <a16:creationId xmlns:a16="http://schemas.microsoft.com/office/drawing/2014/main" id="{8F5315A3-9AE1-4D8B-9750-BA13C429CCB4}"/>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0" y="2366050"/>
            <a:ext cx="4470400" cy="3527662"/>
          </a:xfrm>
          <a:prstGeom prst="rect">
            <a:avLst/>
          </a:prstGeom>
        </p:spPr>
      </p:pic>
      <p:sp>
        <p:nvSpPr>
          <p:cNvPr id="10" name="Footer Placeholder 9"/>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96138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Pervasiveness of Organizations  </a:t>
            </a:r>
            <a:r>
              <a:rPr lang="en-US" sz="1800" dirty="0"/>
              <a:t>(3 of 5)</a:t>
            </a:r>
            <a:endParaRPr lang="en-US" dirty="0"/>
          </a:p>
        </p:txBody>
      </p:sp>
      <p:sp>
        <p:nvSpPr>
          <p:cNvPr id="4" name="Content Placeholder 3"/>
          <p:cNvSpPr>
            <a:spLocks noGrp="1"/>
          </p:cNvSpPr>
          <p:nvPr>
            <p:ph idx="1"/>
          </p:nvPr>
        </p:nvSpPr>
        <p:spPr/>
        <p:txBody>
          <a:bodyPr>
            <a:normAutofit/>
          </a:bodyPr>
          <a:lstStyle/>
          <a:p>
            <a:r>
              <a:rPr lang="en-US" dirty="0"/>
              <a:t>Applied psychology</a:t>
            </a:r>
          </a:p>
          <a:p>
            <a:pPr lvl="1"/>
            <a:r>
              <a:rPr lang="en-US" dirty="0"/>
              <a:t>Applying psychological principles to practical problems in organizations</a:t>
            </a:r>
          </a:p>
          <a:p>
            <a:r>
              <a:rPr lang="en-US" dirty="0"/>
              <a:t>Talent management</a:t>
            </a:r>
          </a:p>
          <a:p>
            <a:pPr lvl="1"/>
            <a:r>
              <a:rPr lang="en-US" dirty="0"/>
              <a:t>Organizations anticipate and meet needs for talent in strategic jobs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9" name="Footer Placeholder 8"/>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1429498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2090</Words>
  <Application>Microsoft Office PowerPoint</Application>
  <PresentationFormat>화면 슬라이드 쇼(4:3)</PresentationFormat>
  <Paragraphs>222</Paragraphs>
  <Slides>31</Slides>
  <Notes>27</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31</vt:i4>
      </vt:variant>
    </vt:vector>
  </HeadingPairs>
  <TitlesOfParts>
    <vt:vector size="34" baseType="lpstr">
      <vt:lpstr>Arial</vt:lpstr>
      <vt:lpstr>Calibri</vt:lpstr>
      <vt:lpstr>Office Theme</vt:lpstr>
      <vt:lpstr>PowerPoint 프레젠테이션</vt:lpstr>
      <vt:lpstr>PowerPoint 프레젠테이션</vt:lpstr>
      <vt:lpstr>Learning Goals (1 of 4)</vt:lpstr>
      <vt:lpstr>Learning Goals (2 of 4)</vt:lpstr>
      <vt:lpstr>Learning Goals (3 of 4)</vt:lpstr>
      <vt:lpstr>Learning Goals (4 of 4)</vt:lpstr>
      <vt:lpstr>The Pervasiveness of Organizations (1 of 5)</vt:lpstr>
      <vt:lpstr>The Pervasiveness of Organizations (2 of 5)</vt:lpstr>
      <vt:lpstr>The Pervasiveness of Organizations  (3 of 5)</vt:lpstr>
      <vt:lpstr>The Pervasiveness of Organizations (4 of 5)</vt:lpstr>
      <vt:lpstr>The Pervasiveness of Organizations (5 of 5)</vt:lpstr>
      <vt:lpstr>Differences in Jobs</vt:lpstr>
      <vt:lpstr>Differences in Performance</vt:lpstr>
      <vt:lpstr>A Utopian Ideal</vt:lpstr>
      <vt:lpstr>Point of View (1 of 3)</vt:lpstr>
      <vt:lpstr>Point of View (2 of 3)</vt:lpstr>
      <vt:lpstr>Point of View (3 of 3)</vt:lpstr>
      <vt:lpstr>Personnel Psychology and Talent Management in Perspective (1 of 3)</vt:lpstr>
      <vt:lpstr>Personnel Psychology and Talent Management in Perspective (2 of 3)</vt:lpstr>
      <vt:lpstr>Personnel Psychology and Talent Management in Perspective (3 of 3)</vt:lpstr>
      <vt:lpstr>The Globalization of Product/Services Markets (1 of 2)</vt:lpstr>
      <vt:lpstr>The Globalization of Product/Services Markets (1 of 2)</vt:lpstr>
      <vt:lpstr>Effects of Technology (1 of 2) </vt:lpstr>
      <vt:lpstr>Effects of Technology (2 of 2) </vt:lpstr>
      <vt:lpstr>Changes in Structure and Design </vt:lpstr>
      <vt:lpstr>Changing Roles of Managers and Workers (1 of 2)</vt:lpstr>
      <vt:lpstr>Changing Roles of Managers and Workers (2 of 2)</vt:lpstr>
      <vt:lpstr>Changing Demographics (1 of 2)</vt:lpstr>
      <vt:lpstr>Changing Demographics (2 of 2)</vt:lpstr>
      <vt:lpstr>Implications for Organizations  and Their People</vt:lpstr>
      <vt:lpstr>Evidence-Based Implications for Practice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Ancheta, Katie</dc:creator>
  <cp:lastModifiedBy>Lee, Joo Won</cp:lastModifiedBy>
  <cp:revision>45</cp:revision>
  <dcterms:created xsi:type="dcterms:W3CDTF">2006-08-16T00:00:00Z</dcterms:created>
  <dcterms:modified xsi:type="dcterms:W3CDTF">2018-07-23T13:17:29Z</dcterms:modified>
</cp:coreProperties>
</file>