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92" r:id="rId3"/>
    <p:sldId id="286" r:id="rId4"/>
    <p:sldId id="289" r:id="rId5"/>
    <p:sldId id="288" r:id="rId6"/>
    <p:sldId id="290" r:id="rId7"/>
    <p:sldId id="260" r:id="rId8"/>
    <p:sldId id="261" r:id="rId9"/>
    <p:sldId id="258" r:id="rId10"/>
    <p:sldId id="279" r:id="rId11"/>
    <p:sldId id="259" r:id="rId12"/>
    <p:sldId id="280" r:id="rId13"/>
    <p:sldId id="281" r:id="rId14"/>
    <p:sldId id="282" r:id="rId15"/>
    <p:sldId id="283" r:id="rId16"/>
    <p:sldId id="284" r:id="rId17"/>
    <p:sldId id="262" r:id="rId18"/>
    <p:sldId id="263" r:id="rId19"/>
    <p:sldId id="285" r:id="rId20"/>
    <p:sldId id="264" r:id="rId21"/>
    <p:sldId id="269" r:id="rId22"/>
    <p:sldId id="274" r:id="rId23"/>
    <p:sldId id="275" r:id="rId24"/>
    <p:sldId id="278" r:id="rId25"/>
    <p:sldId id="276" r:id="rId26"/>
    <p:sldId id="29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7B2"/>
    <a:srgbClr val="1F497D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77558" autoAdjust="0"/>
  </p:normalViewPr>
  <p:slideViewPr>
    <p:cSldViewPr>
      <p:cViewPr varScale="1">
        <p:scale>
          <a:sx n="42" d="100"/>
          <a:sy n="42" d="100"/>
        </p:scale>
        <p:origin x="1635" y="31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22B10-FE80-4935-B9C9-55F2DE02CE53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74C31-EB4A-4B21-8134-CB5741A1DC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143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9032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608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5256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571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8970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3215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4251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5298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6451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0512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738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5576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5881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1422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5546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2019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4281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4445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313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094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233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257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050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272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1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711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3008313" cy="7283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38200"/>
            <a:ext cx="5111750" cy="5287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3008313" cy="4449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Applied Psychology in Talent Management, 8e. © SAGE Publishing, 2019.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61999"/>
            <a:ext cx="5486400" cy="3965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6962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76400"/>
            <a:ext cx="7696200" cy="44497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90600" y="6356350"/>
            <a:ext cx="7010400" cy="365125"/>
          </a:xfrm>
        </p:spPr>
        <p:txBody>
          <a:bodyPr/>
          <a:lstStyle/>
          <a:p>
            <a:r>
              <a:rPr lang="en-IN" dirty="0"/>
              <a:t>Cascio,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9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290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27238"/>
            <a:ext cx="4040188" cy="5635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90799"/>
            <a:ext cx="4040188" cy="3535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27238"/>
            <a:ext cx="4041775" cy="5635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90799"/>
            <a:ext cx="4041775" cy="3535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36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IN" dirty="0"/>
              <a:t>Cascio,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rgbClr val="009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1" r:id="rId9"/>
    <p:sldLayoutId id="2147483656" r:id="rId10"/>
    <p:sldLayoutId id="2147483657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008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8A7A45-917A-4BD8-8E08-0C563DDAD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Pervasiveness of Organizations </a:t>
            </a:r>
            <a:r>
              <a:rPr lang="en-US" sz="1800" dirty="0"/>
              <a:t>(4 of 5)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7EF550-642D-4CA9-8195-117DBE1BC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Human resources management</a:t>
            </a:r>
          </a:p>
          <a:p>
            <a:pPr lvl="1"/>
            <a:r>
              <a:rPr lang="en-US" b="1" i="1" dirty="0"/>
              <a:t>Generalists functions (nuts and bolts)</a:t>
            </a:r>
          </a:p>
          <a:p>
            <a:pPr lvl="1"/>
            <a:r>
              <a:rPr lang="en-US" dirty="0"/>
              <a:t> staffing, </a:t>
            </a:r>
          </a:p>
          <a:p>
            <a:pPr lvl="1"/>
            <a:r>
              <a:rPr lang="en-US" dirty="0"/>
              <a:t>retention, </a:t>
            </a:r>
          </a:p>
          <a:p>
            <a:pPr lvl="1"/>
            <a:r>
              <a:rPr lang="en-US" dirty="0"/>
              <a:t>development, </a:t>
            </a:r>
          </a:p>
          <a:p>
            <a:pPr lvl="1"/>
            <a:r>
              <a:rPr lang="en-US" dirty="0"/>
              <a:t>adjustment, and </a:t>
            </a:r>
          </a:p>
          <a:p>
            <a:pPr lvl="1"/>
            <a:r>
              <a:rPr lang="en-US" dirty="0"/>
              <a:t>managing change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47CD63-899C-47EB-A3D4-848F6B7BC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36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The Pervasiveness of Organizations </a:t>
            </a:r>
            <a:r>
              <a:rPr lang="en-US" sz="1800" dirty="0"/>
              <a:t>(5 of 5)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/>
          <a:p>
            <a:r>
              <a:rPr lang="en-US" dirty="0"/>
              <a:t>Personnel psychology </a:t>
            </a:r>
          </a:p>
          <a:p>
            <a:pPr lvl="1"/>
            <a:r>
              <a:rPr lang="en-US" b="1" i="1" dirty="0"/>
              <a:t>Problem solving (with psychology science)</a:t>
            </a:r>
          </a:p>
          <a:p>
            <a:pPr lvl="1"/>
            <a:r>
              <a:rPr lang="en-US" dirty="0"/>
              <a:t>Individual differences in 	</a:t>
            </a:r>
          </a:p>
          <a:p>
            <a:pPr lvl="2"/>
            <a:r>
              <a:rPr lang="en-US" dirty="0"/>
              <a:t>behavior and job performance</a:t>
            </a:r>
          </a:p>
          <a:p>
            <a:pPr lvl="1"/>
            <a:r>
              <a:rPr lang="en-US" dirty="0"/>
              <a:t>Methods for </a:t>
            </a:r>
          </a:p>
          <a:p>
            <a:pPr lvl="2"/>
            <a:r>
              <a:rPr lang="en-US" dirty="0"/>
              <a:t>measuring and predicting such differences</a:t>
            </a:r>
          </a:p>
          <a:p>
            <a:pPr lvl="1"/>
            <a:r>
              <a:rPr lang="en-US" b="1" i="1" dirty="0">
                <a:solidFill>
                  <a:srgbClr val="00B050"/>
                </a:solidFill>
              </a:rPr>
              <a:t>How do each of the interface with “O” side?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49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31838"/>
            <a:ext cx="8229600" cy="638176"/>
          </a:xfrm>
        </p:spPr>
        <p:txBody>
          <a:bodyPr>
            <a:normAutofit/>
          </a:bodyPr>
          <a:lstStyle/>
          <a:p>
            <a:r>
              <a:rPr lang="en-US" sz="3200" dirty="0"/>
              <a:t>Differences in Jobs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/>
              <a:t>Work brings about large variety of goods and services…</a:t>
            </a:r>
          </a:p>
          <a:p>
            <a:pPr marL="457200" lvl="1" indent="0">
              <a:buNone/>
            </a:pPr>
            <a:r>
              <a:rPr lang="en-US" i="1" dirty="0"/>
              <a:t>Some jobs we don’t think about</a:t>
            </a:r>
          </a:p>
          <a:p>
            <a:pPr lvl="1"/>
            <a:r>
              <a:rPr lang="en-US" dirty="0"/>
              <a:t>Sports</a:t>
            </a:r>
          </a:p>
          <a:p>
            <a:pPr lvl="1"/>
            <a:r>
              <a:rPr lang="en-US" dirty="0"/>
              <a:t>Entertainers</a:t>
            </a:r>
          </a:p>
          <a:p>
            <a:pPr lvl="1"/>
            <a:r>
              <a:rPr lang="en-US" dirty="0"/>
              <a:t>Politicians</a:t>
            </a:r>
          </a:p>
          <a:p>
            <a:pPr lvl="1"/>
            <a:r>
              <a:rPr lang="en-US" dirty="0"/>
              <a:t>Illegal drug dealers </a:t>
            </a:r>
            <a:r>
              <a:rPr lang="en-US" i="1" dirty="0"/>
              <a:t>(“Breaking Bad”)</a:t>
            </a:r>
          </a:p>
          <a:p>
            <a:pPr lvl="1"/>
            <a:r>
              <a:rPr lang="en-US" b="1" i="1" dirty="0">
                <a:solidFill>
                  <a:srgbClr val="00B050"/>
                </a:solidFill>
              </a:rPr>
              <a:t>Some others? (hint: Lillian Gilbreth)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9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Differences in </a:t>
            </a:r>
            <a:r>
              <a:rPr lang="en-US" sz="3200" b="1" i="1" dirty="0"/>
              <a:t>Performance Outcomes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People are a substantial investment</a:t>
            </a:r>
          </a:p>
          <a:p>
            <a:r>
              <a:rPr lang="en-US" dirty="0"/>
              <a:t> employee attributes</a:t>
            </a:r>
          </a:p>
          <a:p>
            <a:pPr lvl="1"/>
            <a:r>
              <a:rPr lang="en-US" dirty="0"/>
              <a:t>Size, weight, physical dimensions</a:t>
            </a:r>
          </a:p>
          <a:p>
            <a:pPr lvl="1"/>
            <a:r>
              <a:rPr lang="en-US" dirty="0"/>
              <a:t>Aptitudes and abilities</a:t>
            </a:r>
          </a:p>
          <a:p>
            <a:pPr lvl="1"/>
            <a:r>
              <a:rPr lang="en-US" dirty="0"/>
              <a:t>Personality</a:t>
            </a:r>
          </a:p>
          <a:p>
            <a:pPr lvl="1"/>
            <a:r>
              <a:rPr lang="en-US" dirty="0"/>
              <a:t>Interests</a:t>
            </a:r>
          </a:p>
          <a:p>
            <a:pPr lvl="1"/>
            <a:r>
              <a:rPr lang="en-US" dirty="0"/>
              <a:t>Psychological dimensions 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Which side of Lewin’s equation?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Which are  variable / constant / enduring?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9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 Utopian Ideal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Assess each individual’s attributes</a:t>
            </a:r>
          </a:p>
          <a:p>
            <a:r>
              <a:rPr lang="en-US" dirty="0"/>
              <a:t>Profile them</a:t>
            </a:r>
          </a:p>
          <a:p>
            <a:r>
              <a:rPr lang="en-US" dirty="0"/>
              <a:t>Place each in the perfect org/job fit  </a:t>
            </a:r>
          </a:p>
          <a:p>
            <a:endParaRPr lang="en-US" dirty="0"/>
          </a:p>
          <a:p>
            <a:r>
              <a:rPr lang="en-US" b="1" dirty="0"/>
              <a:t>Selection vs. Placement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i="1" dirty="0">
                <a:solidFill>
                  <a:srgbClr val="00B050"/>
                </a:solidFill>
              </a:rPr>
              <a:t>Should we select for the </a:t>
            </a:r>
          </a:p>
          <a:p>
            <a:pPr lvl="1"/>
            <a:r>
              <a:rPr lang="en-US" b="1" i="1" dirty="0">
                <a:solidFill>
                  <a:srgbClr val="00B050"/>
                </a:solidFill>
              </a:rPr>
              <a:t>    Person or the job?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28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3048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Point of View</a:t>
            </a:r>
            <a:r>
              <a:rPr lang="en-US" sz="4000" dirty="0"/>
              <a:t> </a:t>
            </a:r>
            <a:r>
              <a:rPr lang="en-US" sz="1800" dirty="0"/>
              <a:t>(1 of 3)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lvl="0" hangingPunct="0"/>
            <a:r>
              <a:rPr lang="en-US" dirty="0"/>
              <a:t>In a </a:t>
            </a:r>
            <a:r>
              <a:rPr lang="en-US" b="1" dirty="0"/>
              <a:t>free society</a:t>
            </a:r>
            <a:r>
              <a:rPr lang="en-US" dirty="0"/>
              <a:t>, every individual, regardless of race, etc. or other characteristics, has a</a:t>
            </a:r>
          </a:p>
          <a:p>
            <a:pPr lvl="0" hangingPunct="0"/>
            <a:r>
              <a:rPr lang="en-US" b="1" i="1" dirty="0"/>
              <a:t> fundamental and inalienable</a:t>
            </a:r>
            <a:r>
              <a:rPr lang="en-US" dirty="0"/>
              <a:t> right to compete for any job for which he or she is qualified.</a:t>
            </a:r>
          </a:p>
          <a:p>
            <a:pPr lvl="1"/>
            <a:r>
              <a:rPr lang="en-US" b="1" i="1" dirty="0">
                <a:solidFill>
                  <a:srgbClr val="00B050"/>
                </a:solidFill>
              </a:rPr>
              <a:t>Who says? Where does this come from? </a:t>
            </a:r>
          </a:p>
          <a:p>
            <a:pPr lvl="1"/>
            <a:r>
              <a:rPr lang="en-US" sz="3200" b="1" dirty="0">
                <a:solidFill>
                  <a:srgbClr val="FF0000"/>
                </a:solidFill>
              </a:rPr>
              <a:t>Civil rights acts and 14th Amendment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99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Point of View </a:t>
            </a:r>
            <a:r>
              <a:rPr lang="en-US" sz="1800" dirty="0"/>
              <a:t>(2 of 3)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hangingPunct="0"/>
            <a:r>
              <a:rPr lang="en-US" dirty="0"/>
              <a:t>Society can and should do a better job of making the </a:t>
            </a:r>
            <a:r>
              <a:rPr lang="en-US" b="1" i="1" dirty="0"/>
              <a:t>wisest and most humane </a:t>
            </a:r>
            <a:r>
              <a:rPr lang="en-US" dirty="0"/>
              <a:t>use of its human resources.</a:t>
            </a:r>
          </a:p>
          <a:p>
            <a:pPr lvl="0" hangingPunct="0"/>
            <a:r>
              <a:rPr lang="en-US" sz="2800" b="1" i="1" dirty="0">
                <a:solidFill>
                  <a:srgbClr val="00B050"/>
                </a:solidFill>
              </a:rPr>
              <a:t>What are some </a:t>
            </a:r>
          </a:p>
          <a:p>
            <a:pPr lvl="1" hangingPunct="0"/>
            <a:r>
              <a:rPr lang="en-US" b="1" i="1" dirty="0">
                <a:solidFill>
                  <a:srgbClr val="00B050"/>
                </a:solidFill>
              </a:rPr>
              <a:t>“wise” choices?</a:t>
            </a:r>
          </a:p>
          <a:p>
            <a:pPr lvl="1" hangingPunct="0"/>
            <a:r>
              <a:rPr lang="en-US" b="1" i="1" dirty="0">
                <a:solidFill>
                  <a:srgbClr val="00B050"/>
                </a:solidFill>
              </a:rPr>
              <a:t>“humane choices”</a:t>
            </a:r>
          </a:p>
          <a:p>
            <a:pPr lvl="0" hangingPunct="0"/>
            <a:r>
              <a:rPr lang="en-US" b="1" i="1" dirty="0">
                <a:solidFill>
                  <a:srgbClr val="00B050"/>
                </a:solidFill>
              </a:rPr>
              <a:t>Ways and mechanisms to make it happen?</a:t>
            </a:r>
          </a:p>
          <a:p>
            <a:pPr lvl="0" hangingPunct="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99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D08CC8-1ABE-4F60-AFCE-91894F982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0413"/>
            <a:ext cx="8229600" cy="839787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Personnel Psychology and Talent Management in Perspective </a:t>
            </a:r>
            <a:r>
              <a:rPr lang="en-US" sz="1800" dirty="0"/>
              <a:t>(1 of 3)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CF1A55-4936-466B-A036-E1503938B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/>
          <a:p>
            <a:r>
              <a:rPr lang="en-US" dirty="0"/>
              <a:t>Engineering psychologist </a:t>
            </a:r>
          </a:p>
          <a:p>
            <a:r>
              <a:rPr lang="en-US" dirty="0"/>
              <a:t>-Human aspects of </a:t>
            </a:r>
          </a:p>
          <a:p>
            <a:pPr lvl="1"/>
            <a:r>
              <a:rPr lang="en-US" dirty="0"/>
              <a:t>design of tools, machines, work spaces, information systems, and aspects of the work environment </a:t>
            </a:r>
          </a:p>
          <a:p>
            <a:r>
              <a:rPr lang="en-US" b="1" i="1" dirty="0">
                <a:solidFill>
                  <a:srgbClr val="00B050"/>
                </a:solidFill>
              </a:rPr>
              <a:t>What are some other terms for </a:t>
            </a:r>
            <a:r>
              <a:rPr lang="en-US" b="1" dirty="0"/>
              <a:t>Engineering Psychologist?</a:t>
            </a:r>
          </a:p>
          <a:p>
            <a:r>
              <a:rPr lang="en-US" b="1" i="1" dirty="0">
                <a:solidFill>
                  <a:srgbClr val="00B050"/>
                </a:solidFill>
              </a:rPr>
              <a:t>Whose names comes to mind?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1127B2-1CF0-4294-93B4-E7F2D89C4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62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4E8902-1CA8-4395-BC88-145BD484E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Personnel Psychology and Talent Management in Perspective </a:t>
            </a:r>
            <a:r>
              <a:rPr lang="en-US" sz="1800" dirty="0"/>
              <a:t>(2 of 3)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4EA6E2-0420-4E2B-94AC-26B3E2F4C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Social psychologist</a:t>
            </a:r>
          </a:p>
          <a:p>
            <a:pPr lvl="1"/>
            <a:r>
              <a:rPr lang="en-US" dirty="0"/>
              <a:t>Studies power and influence, </a:t>
            </a:r>
          </a:p>
          <a:p>
            <a:pPr lvl="1"/>
            <a:r>
              <a:rPr lang="en-US" dirty="0"/>
              <a:t>attitude change, </a:t>
            </a:r>
          </a:p>
          <a:p>
            <a:pPr lvl="1"/>
            <a:r>
              <a:rPr lang="en-US" dirty="0"/>
              <a:t>communication in groups, and </a:t>
            </a:r>
          </a:p>
          <a:p>
            <a:pPr lvl="1"/>
            <a:r>
              <a:rPr lang="en-US" dirty="0"/>
              <a:t>individual and group social behavior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6182E8-A409-4F5D-93C5-9960EB8BE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44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Point of View </a:t>
            </a:r>
            <a:r>
              <a:rPr lang="en-US" sz="1800" dirty="0"/>
              <a:t>(3 of 3)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/>
          <a:p>
            <a:pPr lvl="0" hangingPunct="0"/>
            <a:r>
              <a:rPr lang="en-US" b="1" i="1" dirty="0"/>
              <a:t>Thought questions on the</a:t>
            </a:r>
            <a:r>
              <a:rPr lang="en-US" b="1" i="1" dirty="0">
                <a:solidFill>
                  <a:srgbClr val="00B050"/>
                </a:solidFill>
              </a:rPr>
              <a:t>: </a:t>
            </a:r>
          </a:p>
          <a:p>
            <a:pPr lvl="1" hangingPunct="0"/>
            <a:r>
              <a:rPr lang="en-US" i="1" dirty="0"/>
              <a:t> </a:t>
            </a:r>
            <a:r>
              <a:rPr lang="en-US" b="1" i="1" dirty="0">
                <a:solidFill>
                  <a:srgbClr val="C00000"/>
                </a:solidFill>
              </a:rPr>
              <a:t>Psychological Contract”</a:t>
            </a:r>
          </a:p>
          <a:p>
            <a:pPr marL="457200" lvl="1" indent="0" hangingPunct="0">
              <a:buNone/>
            </a:pPr>
            <a:endParaRPr lang="en-US" b="1" i="1" dirty="0">
              <a:solidFill>
                <a:srgbClr val="C00000"/>
              </a:solidFill>
            </a:endParaRPr>
          </a:p>
          <a:p>
            <a:pPr lvl="0" hangingPunct="0"/>
            <a:r>
              <a:rPr lang="en-US" b="1" i="1" dirty="0">
                <a:solidFill>
                  <a:srgbClr val="00B050"/>
                </a:solidFill>
              </a:rPr>
              <a:t>What IS it and how has it changed over the past few decades?</a:t>
            </a:r>
          </a:p>
          <a:p>
            <a:pPr marL="0" lvl="0" indent="0" hangingPunct="0">
              <a:buNone/>
            </a:pPr>
            <a:endParaRPr lang="en-US" b="1" i="1" dirty="0">
              <a:solidFill>
                <a:srgbClr val="00B050"/>
              </a:solidFill>
            </a:endParaRPr>
          </a:p>
          <a:p>
            <a:pPr lvl="0" hangingPunct="0"/>
            <a:r>
              <a:rPr lang="en-US" b="1" i="1" dirty="0">
                <a:solidFill>
                  <a:srgbClr val="00B050"/>
                </a:solidFill>
              </a:rPr>
              <a:t>What are some things that make it “fair for both employers and workers?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63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2438400"/>
            <a:ext cx="6400800" cy="1981200"/>
          </a:xfrm>
        </p:spPr>
        <p:txBody>
          <a:bodyPr>
            <a:normAutofit/>
          </a:bodyPr>
          <a:lstStyle/>
          <a:p>
            <a:pPr hangingPunct="0"/>
            <a:r>
              <a:rPr lang="en-US" sz="44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</a:t>
            </a:r>
            <a:r>
              <a:rPr lang="en-US" sz="4400" b="1" cap="all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endParaRPr lang="en-US" sz="44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hangingPunct="0"/>
            <a:r>
              <a:rPr lang="en-US" b="1" dirty="0"/>
              <a:t>Organizations, Work, and Applied Psychology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555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5B1328-C4D0-4891-AB60-5AE3A04B2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Personnel Psychology and Talent Management in Perspective </a:t>
            </a:r>
            <a:r>
              <a:rPr lang="en-US" sz="1800" dirty="0"/>
              <a:t>(3 of 3)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5B5844-1548-47FB-8450-925CA0FB8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CD2096-3EC3-4AD7-BACE-453C4407E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097" y="2190395"/>
            <a:ext cx="4817806" cy="4088168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0261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F064475-7106-4C13-8F04-22436916C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Changing Global Work Environment </a:t>
            </a:r>
            <a:r>
              <a:rPr lang="en-US" sz="1800" dirty="0"/>
              <a:t>2 of 2)</a:t>
            </a:r>
            <a:r>
              <a:rPr lang="en-US" dirty="0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E7C180-5948-4C01-9479-6473F56A0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Technology </a:t>
            </a:r>
          </a:p>
          <a:p>
            <a:pPr lvl="1"/>
            <a:r>
              <a:rPr lang="en-US" dirty="0"/>
              <a:t>Ubiquitous computing</a:t>
            </a:r>
          </a:p>
          <a:p>
            <a:r>
              <a:rPr lang="en-US" dirty="0"/>
              <a:t>Organizational structure and design</a:t>
            </a:r>
          </a:p>
          <a:p>
            <a:pPr lvl="1"/>
            <a:r>
              <a:rPr lang="en-US" dirty="0"/>
              <a:t>Managers – subordinates roles</a:t>
            </a:r>
          </a:p>
          <a:p>
            <a:pPr lvl="1"/>
            <a:r>
              <a:rPr lang="en-US" b="1" i="1" dirty="0">
                <a:solidFill>
                  <a:srgbClr val="00B050"/>
                </a:solidFill>
              </a:rPr>
              <a:t>Some ways </a:t>
            </a:r>
            <a:r>
              <a:rPr lang="en-US" b="1" i="1" dirty="0" err="1">
                <a:solidFill>
                  <a:srgbClr val="00B050"/>
                </a:solidFill>
              </a:rPr>
              <a:t>Covid</a:t>
            </a:r>
            <a:r>
              <a:rPr lang="en-US" b="1" i="1" dirty="0">
                <a:solidFill>
                  <a:srgbClr val="00B050"/>
                </a:solidFill>
              </a:rPr>
              <a:t> has affected structure and design?</a:t>
            </a:r>
          </a:p>
          <a:p>
            <a:r>
              <a:rPr lang="en-US" dirty="0"/>
              <a:t>Workforce demographics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AAA681-7A40-4469-96FD-133F98E50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67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61FF42-49AF-46D8-9234-4775B5044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Changing Roles of Managers and Workers </a:t>
            </a:r>
            <a:r>
              <a:rPr lang="en-US" sz="1800" dirty="0"/>
              <a:t>(2 of 2)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E1A3C1-1379-4613-8D4B-12BB81B90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Agility: collaborative innovation to solve unstructured problems </a:t>
            </a:r>
          </a:p>
          <a:p>
            <a:r>
              <a:rPr lang="en-US" dirty="0"/>
              <a:t>Talent-on-demand: central feature of “gig” economy</a:t>
            </a:r>
          </a:p>
          <a:p>
            <a:r>
              <a:rPr lang="en-US" dirty="0"/>
              <a:t>Remote v. on site?</a:t>
            </a:r>
          </a:p>
          <a:p>
            <a:r>
              <a:rPr lang="en-US" b="1" i="1" dirty="0">
                <a:solidFill>
                  <a:srgbClr val="00B050"/>
                </a:solidFill>
              </a:rPr>
              <a:t>Some examples of how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EB691E-6DC0-4589-9AE7-79ED834C7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27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DB53AD-3590-46E2-9886-2D4B55588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Changing Demographics </a:t>
            </a:r>
            <a:r>
              <a:rPr lang="en-US" sz="1800" dirty="0"/>
              <a:t>(1 of 2)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192756-1057-455E-9066-EBD07265B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Women at all levels</a:t>
            </a:r>
          </a:p>
          <a:p>
            <a:r>
              <a:rPr lang="en-US" dirty="0"/>
              <a:t>More multiethnic, multicultural workers</a:t>
            </a:r>
          </a:p>
          <a:p>
            <a:r>
              <a:rPr lang="en-US" dirty="0"/>
              <a:t>Older and younger workers</a:t>
            </a:r>
          </a:p>
          <a:p>
            <a:r>
              <a:rPr lang="en-US" dirty="0"/>
              <a:t>More workers with disabilities</a:t>
            </a:r>
          </a:p>
          <a:p>
            <a:r>
              <a:rPr lang="en-US" dirty="0"/>
              <a:t>Robots</a:t>
            </a:r>
          </a:p>
          <a:p>
            <a:r>
              <a:rPr lang="en-US" dirty="0"/>
              <a:t>Contingent workers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043A35-7712-479F-8BA8-A99C2C81D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9747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934A98B-9D27-4630-BF29-9023E059B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Changing Demographics </a:t>
            </a:r>
            <a:r>
              <a:rPr lang="en-US" sz="1800" dirty="0"/>
              <a:t>(2 of 2)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B622BA-9A52-4B7F-8FD3-7A2F6CE4B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B58460-3FB4-4D14-BE71-79C725D29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55" y="1981200"/>
            <a:ext cx="7708490" cy="3903870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4326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E33745-6A97-46EA-B374-8D18665D1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676400"/>
          </a:xfrm>
        </p:spPr>
        <p:txBody>
          <a:bodyPr>
            <a:normAutofit fontScale="90000"/>
          </a:bodyPr>
          <a:lstStyle/>
          <a:p>
            <a:r>
              <a:rPr lang="en-US" dirty="0"/>
              <a:t>Implications for Organizational </a:t>
            </a:r>
            <a:r>
              <a:rPr lang="en-US" i="1" dirty="0"/>
              <a:t>Change 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383B12-37AD-40BB-BC4D-B295DAD22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For </a:t>
            </a:r>
          </a:p>
          <a:p>
            <a:r>
              <a:rPr lang="en-US" dirty="0"/>
              <a:t>People </a:t>
            </a:r>
          </a:p>
          <a:p>
            <a:r>
              <a:rPr lang="en-US" dirty="0"/>
              <a:t>Processes</a:t>
            </a:r>
          </a:p>
          <a:p>
            <a:r>
              <a:rPr lang="en-US" dirty="0"/>
              <a:t>Technology</a:t>
            </a:r>
          </a:p>
          <a:p>
            <a:endParaRPr lang="en-US" dirty="0"/>
          </a:p>
          <a:p>
            <a:r>
              <a:rPr lang="en-US" dirty="0"/>
              <a:t>A new world of work -</a:t>
            </a:r>
          </a:p>
          <a:p>
            <a:pPr lvl="1"/>
            <a:r>
              <a:rPr lang="en-US" sz="3600" b="1" i="1" dirty="0">
                <a:solidFill>
                  <a:srgbClr val="FF0000"/>
                </a:solidFill>
              </a:rPr>
              <a:t>How exciting is this for IOs!  </a:t>
            </a:r>
            <a:r>
              <a:rPr lang="en-US" sz="3600" b="1" i="1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623CE4-93E0-413C-9842-F24C23170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75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3175"/>
            <a:ext cx="9163050" cy="758825"/>
          </a:xfrm>
        </p:spPr>
        <p:txBody>
          <a:bodyPr>
            <a:normAutofit/>
          </a:bodyPr>
          <a:lstStyle/>
          <a:p>
            <a:r>
              <a:rPr lang="en-US" sz="3600" dirty="0"/>
              <a:t>Evidence-Based Implications for Practice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5"/>
          <a:stretch/>
        </p:blipFill>
        <p:spPr>
          <a:xfrm>
            <a:off x="0" y="914399"/>
            <a:ext cx="9209487" cy="4953001"/>
          </a:xfr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834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8 Learning Goals </a:t>
            </a:r>
            <a:r>
              <a:rPr lang="en-US" sz="1800" dirty="0"/>
              <a:t>(1 of 4)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hangingPunct="0"/>
            <a:r>
              <a:rPr lang="en-US" dirty="0"/>
              <a:t>1-1: Define Organization and </a:t>
            </a:r>
          </a:p>
          <a:p>
            <a:pPr lvl="1" hangingPunct="0"/>
            <a:r>
              <a:rPr lang="en-US" dirty="0"/>
              <a:t>How applied psychology helps management make good decisions about people</a:t>
            </a:r>
          </a:p>
          <a:p>
            <a:pPr lvl="2" hangingPunct="0"/>
            <a:r>
              <a:rPr lang="en-US" b="1" dirty="0">
                <a:solidFill>
                  <a:srgbClr val="FF0000"/>
                </a:solidFill>
              </a:rPr>
              <a:t>people</a:t>
            </a:r>
            <a:r>
              <a:rPr lang="en-US" dirty="0"/>
              <a:t>/ process/ technology</a:t>
            </a:r>
          </a:p>
          <a:p>
            <a:pPr lvl="0" hangingPunct="0"/>
            <a:r>
              <a:rPr lang="en-US" dirty="0"/>
              <a:t>1-2: Define &amp; compare differences:</a:t>
            </a:r>
            <a:endParaRPr lang="en-US" i="1" dirty="0"/>
          </a:p>
          <a:p>
            <a:pPr lvl="0" hangingPunct="0"/>
            <a:r>
              <a:rPr lang="en-US" i="1" dirty="0"/>
              <a:t>talent management</a:t>
            </a:r>
            <a:r>
              <a:rPr lang="en-US" dirty="0"/>
              <a:t> </a:t>
            </a:r>
          </a:p>
          <a:p>
            <a:pPr lvl="0" hangingPunct="0"/>
            <a:r>
              <a:rPr lang="en-US" i="1" dirty="0"/>
              <a:t>human resource management</a:t>
            </a:r>
            <a:r>
              <a:rPr lang="en-US" dirty="0"/>
              <a:t> </a:t>
            </a:r>
          </a:p>
          <a:p>
            <a:pPr lvl="0" hangingPunct="0"/>
            <a:r>
              <a:rPr lang="en-US" i="1" dirty="0"/>
              <a:t>personnel psychology</a:t>
            </a:r>
            <a:r>
              <a:rPr lang="en-US" dirty="0"/>
              <a:t>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97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Learning Goals </a:t>
            </a:r>
            <a:r>
              <a:rPr lang="en-US" sz="1800" dirty="0"/>
              <a:t>(2 of 4)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hangingPunct="0"/>
            <a:r>
              <a:rPr lang="en-US" dirty="0"/>
              <a:t>1-3: How </a:t>
            </a:r>
            <a:r>
              <a:rPr lang="en-US" b="1" dirty="0"/>
              <a:t>demographic changes</a:t>
            </a:r>
            <a:r>
              <a:rPr lang="en-US" dirty="0"/>
              <a:t> and </a:t>
            </a:r>
            <a:r>
              <a:rPr lang="en-US" b="1" dirty="0"/>
              <a:t>diversity</a:t>
            </a:r>
            <a:r>
              <a:rPr lang="en-US" dirty="0"/>
              <a:t> will affect recruitment and staffing.</a:t>
            </a:r>
          </a:p>
          <a:p>
            <a:r>
              <a:rPr lang="en-US" dirty="0"/>
              <a:t>1-4:  managerial implications of </a:t>
            </a:r>
            <a:r>
              <a:rPr lang="en-US" b="1" dirty="0"/>
              <a:t>generational</a:t>
            </a:r>
            <a:r>
              <a:rPr lang="en-US" dirty="0"/>
              <a:t> </a:t>
            </a:r>
            <a:r>
              <a:rPr lang="en-US" b="1" dirty="0"/>
              <a:t>diversity</a:t>
            </a:r>
            <a:r>
              <a:rPr lang="en-US" dirty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6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Learning Goals </a:t>
            </a:r>
            <a:r>
              <a:rPr lang="en-US" sz="1800" dirty="0"/>
              <a:t>(3 of 4)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hangingPunct="0"/>
            <a:r>
              <a:rPr lang="en-US" dirty="0"/>
              <a:t>1-5:   How </a:t>
            </a:r>
            <a:r>
              <a:rPr lang="en-US" b="1" dirty="0"/>
              <a:t>technology</a:t>
            </a:r>
            <a:r>
              <a:rPr lang="en-US" dirty="0"/>
              <a:t> and </a:t>
            </a:r>
            <a:r>
              <a:rPr lang="en-US" b="1" dirty="0"/>
              <a:t>globalization</a:t>
            </a:r>
            <a:r>
              <a:rPr lang="en-US" dirty="0"/>
              <a:t> are changing work and organizations.</a:t>
            </a:r>
          </a:p>
          <a:p>
            <a:pPr marL="0" lvl="0" indent="0" hangingPunct="0">
              <a:buNone/>
            </a:pPr>
            <a:endParaRPr lang="en-US" dirty="0"/>
          </a:p>
          <a:p>
            <a:pPr lvl="0" hangingPunct="0"/>
            <a:r>
              <a:rPr lang="en-US" dirty="0"/>
              <a:t>1-6: </a:t>
            </a:r>
            <a:r>
              <a:rPr lang="en-US" b="1" dirty="0"/>
              <a:t>Job</a:t>
            </a:r>
            <a:r>
              <a:rPr lang="en-US" dirty="0"/>
              <a:t> security v. </a:t>
            </a:r>
            <a:r>
              <a:rPr lang="en-US" b="1" dirty="0"/>
              <a:t>employment</a:t>
            </a:r>
            <a:r>
              <a:rPr lang="en-US" dirty="0"/>
              <a:t> security, and implications of each for employees and organizations.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81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Learning Goals </a:t>
            </a:r>
            <a:r>
              <a:rPr lang="en-US" sz="1800" dirty="0"/>
              <a:t>(4 of 4)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hangingPunct="0"/>
            <a:r>
              <a:rPr lang="en-US" dirty="0"/>
              <a:t>1-7 </a:t>
            </a:r>
            <a:r>
              <a:rPr lang="en-US" b="1" dirty="0"/>
              <a:t>changing roles </a:t>
            </a:r>
            <a:r>
              <a:rPr lang="en-US" dirty="0"/>
              <a:t>of managers and workers with changing</a:t>
            </a:r>
          </a:p>
          <a:p>
            <a:pPr lvl="1" hangingPunct="0"/>
            <a:r>
              <a:rPr lang="en-US" dirty="0"/>
              <a:t>  </a:t>
            </a:r>
            <a:r>
              <a:rPr lang="en-US" b="1" dirty="0"/>
              <a:t>structure</a:t>
            </a:r>
            <a:r>
              <a:rPr lang="en-US" dirty="0"/>
              <a:t> and </a:t>
            </a:r>
            <a:r>
              <a:rPr lang="en-US" b="1" dirty="0"/>
              <a:t>design</a:t>
            </a:r>
            <a:r>
              <a:rPr lang="en-US" dirty="0"/>
              <a:t> of organizations  </a:t>
            </a:r>
          </a:p>
          <a:p>
            <a:pPr lvl="0" hangingPunct="0"/>
            <a:endParaRPr lang="en-US" dirty="0"/>
          </a:p>
          <a:p>
            <a:pPr lvl="0" hangingPunct="0"/>
            <a:r>
              <a:rPr lang="en-US" dirty="0"/>
              <a:t>1-8:  digital revolution effects on work and…</a:t>
            </a:r>
          </a:p>
          <a:p>
            <a:pPr lvl="1" hangingPunct="0"/>
            <a:r>
              <a:rPr lang="en-US" dirty="0"/>
              <a:t> emerging </a:t>
            </a:r>
            <a:r>
              <a:rPr lang="en-US" i="1" dirty="0">
                <a:solidFill>
                  <a:srgbClr val="FF0000"/>
                </a:solidFill>
              </a:rPr>
              <a:t>research needs </a:t>
            </a:r>
            <a:r>
              <a:rPr lang="en-US" dirty="0"/>
              <a:t>in that area.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32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FCE5B1-B753-4830-AEB1-B771C91BD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6613"/>
          </a:xfrm>
        </p:spPr>
        <p:txBody>
          <a:bodyPr>
            <a:normAutofit/>
          </a:bodyPr>
          <a:lstStyle/>
          <a:p>
            <a:r>
              <a:rPr lang="en-US" sz="2800" dirty="0"/>
              <a:t>The Pervasiveness of Organizations </a:t>
            </a:r>
            <a:r>
              <a:rPr lang="en-US" sz="1800" dirty="0"/>
              <a:t>(1 of 5)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C8A390-BA87-4AAF-89B1-9F183E275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en-US" dirty="0"/>
              <a:t>Organization </a:t>
            </a:r>
            <a:r>
              <a:rPr lang="en-US" i="1" dirty="0"/>
              <a:t>(PPT)</a:t>
            </a:r>
          </a:p>
          <a:p>
            <a:pPr lvl="1"/>
            <a:r>
              <a:rPr lang="en-US" dirty="0"/>
              <a:t>“Collection of people working together</a:t>
            </a:r>
          </a:p>
          <a:p>
            <a:pPr lvl="1"/>
            <a:r>
              <a:rPr lang="en-US" dirty="0"/>
              <a:t> in a division of labor </a:t>
            </a:r>
          </a:p>
          <a:p>
            <a:pPr lvl="1"/>
            <a:r>
              <a:rPr lang="en-US" dirty="0"/>
              <a:t>to achieve common purpose</a:t>
            </a:r>
          </a:p>
          <a:p>
            <a:pPr lvl="1"/>
            <a:r>
              <a:rPr lang="en-US" dirty="0"/>
              <a:t>System of inputs, throughputs, and outputs</a:t>
            </a:r>
          </a:p>
          <a:p>
            <a:pPr lvl="1"/>
            <a:r>
              <a:rPr lang="en-US" dirty="0"/>
              <a:t>People - basic ingredients along with…</a:t>
            </a:r>
          </a:p>
          <a:p>
            <a:pPr lvl="2"/>
            <a:r>
              <a:rPr lang="en-US" dirty="0"/>
              <a:t>Process  </a:t>
            </a:r>
          </a:p>
          <a:p>
            <a:pPr lvl="2"/>
            <a:r>
              <a:rPr lang="en-US" dirty="0"/>
              <a:t>Technology</a:t>
            </a:r>
          </a:p>
          <a:p>
            <a:pPr lvl="1"/>
            <a:r>
              <a:rPr lang="en-US" i="1" dirty="0">
                <a:solidFill>
                  <a:srgbClr val="00B050"/>
                </a:solidFill>
              </a:rPr>
              <a:t>What are some examples of organizations</a:t>
            </a:r>
            <a:r>
              <a:rPr lang="en-US" b="1" i="1" dirty="0">
                <a:solidFill>
                  <a:srgbClr val="00B050"/>
                </a:solidFill>
              </a:rPr>
              <a:t>?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96079A-0254-49D0-B94A-610D4490F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80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BED980-06B1-4249-9A09-4666DE1C5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Pervasiveness of Organizations </a:t>
            </a:r>
            <a:r>
              <a:rPr lang="en-US" sz="1800" dirty="0"/>
              <a:t>(2 of 5)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38AA93-68B6-4137-8A30-F758A1CD7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5315A3-9AE1-4D8B-9750-BA13C429C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00" y="2366050"/>
            <a:ext cx="4470400" cy="3527662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380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5213"/>
          </a:xfrm>
        </p:spPr>
        <p:txBody>
          <a:bodyPr>
            <a:normAutofit/>
          </a:bodyPr>
          <a:lstStyle/>
          <a:p>
            <a:r>
              <a:rPr lang="en-US" sz="3600" dirty="0"/>
              <a:t>The Pervasiveness of Organizations  </a:t>
            </a:r>
            <a:r>
              <a:rPr lang="en-US" sz="1800" dirty="0"/>
              <a:t>(3 of 5)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Applied psychology</a:t>
            </a:r>
          </a:p>
          <a:p>
            <a:pPr lvl="1"/>
            <a:r>
              <a:rPr lang="en-US" dirty="0"/>
              <a:t>Applying psychological principles to practical problems in organizations</a:t>
            </a:r>
          </a:p>
          <a:p>
            <a:r>
              <a:rPr lang="en-US" dirty="0"/>
              <a:t>Talent management</a:t>
            </a:r>
          </a:p>
          <a:p>
            <a:pPr lvl="1"/>
            <a:r>
              <a:rPr lang="en-US" dirty="0"/>
              <a:t>Organizations anticipate and meet needs for talent in strategic jobs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498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2028</TotalTime>
  <Words>1321</Words>
  <Application>Microsoft Office PowerPoint</Application>
  <PresentationFormat>On-screen Show (4:3)</PresentationFormat>
  <Paragraphs>239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8 Learning Goals (1 of 4)</vt:lpstr>
      <vt:lpstr>Learning Goals (2 of 4)</vt:lpstr>
      <vt:lpstr>Learning Goals (3 of 4)</vt:lpstr>
      <vt:lpstr>Learning Goals (4 of 4)</vt:lpstr>
      <vt:lpstr>The Pervasiveness of Organizations (1 of 5)</vt:lpstr>
      <vt:lpstr>The Pervasiveness of Organizations (2 of 5)</vt:lpstr>
      <vt:lpstr>The Pervasiveness of Organizations  (3 of 5)</vt:lpstr>
      <vt:lpstr>The Pervasiveness of Organizations (4 of 5)</vt:lpstr>
      <vt:lpstr>The Pervasiveness of Organizations (5 of 5)</vt:lpstr>
      <vt:lpstr>Differences in Jobs</vt:lpstr>
      <vt:lpstr>Differences in Performance Outcomes</vt:lpstr>
      <vt:lpstr>A Utopian Ideal</vt:lpstr>
      <vt:lpstr>Point of View (1 of 3)</vt:lpstr>
      <vt:lpstr>Point of View (2 of 3)</vt:lpstr>
      <vt:lpstr>Personnel Psychology and Talent Management in Perspective (1 of 3)</vt:lpstr>
      <vt:lpstr>Personnel Psychology and Talent Management in Perspective (2 of 3)</vt:lpstr>
      <vt:lpstr>Point of View (3 of 3)</vt:lpstr>
      <vt:lpstr>Personnel Psychology and Talent Management in Perspective (3 of 3)</vt:lpstr>
      <vt:lpstr>Changing Global Work Environment 2 of 2) </vt:lpstr>
      <vt:lpstr>Changing Roles of Managers and Workers (2 of 2)</vt:lpstr>
      <vt:lpstr>Changing Demographics (1 of 2)</vt:lpstr>
      <vt:lpstr>Changing Demographics (2 of 2)</vt:lpstr>
      <vt:lpstr>Implications for Organizational Change   </vt:lpstr>
      <vt:lpstr>Evidence-Based Implications for Practice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Ancheta, Katie</dc:creator>
  <cp:lastModifiedBy>Thomas Mitchell</cp:lastModifiedBy>
  <cp:revision>103</cp:revision>
  <dcterms:created xsi:type="dcterms:W3CDTF">2006-08-16T00:00:00Z</dcterms:created>
  <dcterms:modified xsi:type="dcterms:W3CDTF">2021-02-10T18:19:18Z</dcterms:modified>
</cp:coreProperties>
</file>