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6" r:id="rId3"/>
    <p:sldId id="313" r:id="rId4"/>
    <p:sldId id="312" r:id="rId5"/>
    <p:sldId id="314" r:id="rId6"/>
    <p:sldId id="277" r:id="rId7"/>
    <p:sldId id="278" r:id="rId8"/>
    <p:sldId id="279" r:id="rId9"/>
    <p:sldId id="280" r:id="rId10"/>
    <p:sldId id="281" r:id="rId11"/>
    <p:sldId id="301" r:id="rId12"/>
    <p:sldId id="282" r:id="rId13"/>
    <p:sldId id="283" r:id="rId14"/>
    <p:sldId id="284" r:id="rId15"/>
    <p:sldId id="285" r:id="rId16"/>
    <p:sldId id="302" r:id="rId17"/>
    <p:sldId id="303" r:id="rId18"/>
    <p:sldId id="304" r:id="rId19"/>
    <p:sldId id="305" r:id="rId20"/>
    <p:sldId id="306" r:id="rId21"/>
    <p:sldId id="286" r:id="rId22"/>
    <p:sldId id="307" r:id="rId23"/>
    <p:sldId id="308" r:id="rId24"/>
    <p:sldId id="309" r:id="rId25"/>
    <p:sldId id="310" r:id="rId26"/>
    <p:sldId id="311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64" autoAdjust="0"/>
  </p:normalViewPr>
  <p:slideViewPr>
    <p:cSldViewPr>
      <p:cViewPr>
        <p:scale>
          <a:sx n="60" d="100"/>
          <a:sy n="60" d="100"/>
        </p:scale>
        <p:origin x="14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7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6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2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8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5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50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97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2-5: Identify the six exemptions to Title VII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13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2-8: Understand how to prevent age-discrimination claims when downsizing or terminating workers for cause.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0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framework of the U.S. legal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55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3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7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2-4: Understand the major legal principles that define key civil rights laws.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32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alternative legal routes for complaints against an employer’s employment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8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2-3: Explain the two major legal theories of unfair employment discrimination.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2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2-6: Define </a:t>
            </a:r>
            <a:r>
              <a:rPr lang="en-US" i="1" dirty="0"/>
              <a:t>sexual harassment</a:t>
            </a:r>
            <a:r>
              <a:rPr lang="en-US" dirty="0"/>
              <a:t> and identify preventive steps employers should take.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39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2-6: Define </a:t>
            </a:r>
            <a:r>
              <a:rPr lang="en-US" i="1" dirty="0"/>
              <a:t>sexual harassment</a:t>
            </a:r>
            <a:r>
              <a:rPr lang="en-US" dirty="0"/>
              <a:t> and identify preventive steps employers should take.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95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2-6: Define </a:t>
            </a:r>
            <a:r>
              <a:rPr lang="en-US" i="1" dirty="0"/>
              <a:t>sexual harassment</a:t>
            </a:r>
            <a:r>
              <a:rPr lang="en-US" dirty="0"/>
              <a:t> and identify preventive steps employers should take.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16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2-6: Define </a:t>
            </a:r>
            <a:r>
              <a:rPr lang="en-US" i="1" dirty="0"/>
              <a:t>sexual harassment</a:t>
            </a:r>
            <a:r>
              <a:rPr lang="en-US" dirty="0"/>
              <a:t> and identify preventive steps employers should take.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8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how to prevent age-discrimination claims when downsizing or terminating workers for cause.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framework of the U.S. legal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41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2-7: Know when you can and cannot justify “English-only” rules in the workplace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65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2-3: Explain the two major legal theories of unfair employment discrimination.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24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8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alternative legal routes for complaints against an employer’s employment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alternative legal routes for complaints against an employer’s employment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2-3: Explain the two major legal theories of unfair employment discrimination.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9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2-3: Explain the two major legal theories of unfair employment discrimination.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5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2-3: Explain the two major legal theories of unfair employment discrimination.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8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2-4: Understand the major legal principles that define key civil rights laws.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3C0843-3548-4393-B005-9F02DB56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Unfair Discrimination: What Is It? </a:t>
            </a:r>
            <a:br>
              <a:rPr lang="en-US" dirty="0"/>
            </a:b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AEE7-EE7E-443E-95C8-D8B1F534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Discrimination</a:t>
            </a:r>
          </a:p>
          <a:p>
            <a:pPr lvl="1"/>
            <a:r>
              <a:rPr lang="en-US" dirty="0"/>
              <a:t>Unfair advantage (or disadvantage) to a particular group in comparison to other groups</a:t>
            </a:r>
          </a:p>
          <a:p>
            <a:pPr lvl="1"/>
            <a:r>
              <a:rPr lang="en-US" dirty="0"/>
              <a:t>Unequal (disparate) treatment based on intention to discriminate</a:t>
            </a:r>
          </a:p>
          <a:p>
            <a:pPr lvl="1"/>
            <a:r>
              <a:rPr lang="en-US" dirty="0"/>
              <a:t>Adverse impact (unintentional) discrimination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26E0D-4FA7-4065-9D23-875A73CF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133867-5C06-4EDA-84CE-BFB4B31C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Unfair Discrimination: What Is It? </a:t>
            </a:r>
            <a:br>
              <a:rPr lang="en-US" dirty="0"/>
            </a:br>
            <a:r>
              <a:rPr lang="en-US" sz="2000" dirty="0"/>
              <a:t>(2 of 3)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C11EF-13BE-4871-B34F-3E153CEC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Disparate treatment theory</a:t>
            </a:r>
          </a:p>
          <a:p>
            <a:pPr lvl="1"/>
            <a:r>
              <a:rPr lang="en-US" dirty="0"/>
              <a:t>Direct evidence of intention to discriminate</a:t>
            </a:r>
          </a:p>
          <a:p>
            <a:pPr lvl="1"/>
            <a:r>
              <a:rPr lang="en-US" dirty="0"/>
              <a:t>Circumstantial evidence of intention to discriminate </a:t>
            </a:r>
          </a:p>
          <a:p>
            <a:pPr lvl="1"/>
            <a:r>
              <a:rPr lang="en-US" dirty="0"/>
              <a:t>Mixed-motive cases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38FA7-ECAB-4219-A764-F6058075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E7FE68-0CF3-41E6-B7E4-01E20E4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Unfair Discrimination: What Is It?</a:t>
            </a:r>
            <a:br>
              <a:rPr lang="en-US" dirty="0"/>
            </a:br>
            <a:r>
              <a:rPr lang="en-US" sz="2000" dirty="0"/>
              <a:t>(3 of 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2F266-AFCA-49B0-843C-FBEA10F7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2514600"/>
            <a:ext cx="4898572" cy="293586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D0AB0-F494-42DA-9EB5-EA614451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Framework for Civil Rights Requirements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3B466-A542-4E79-AC97-5198C849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Nondiscrimination laws</a:t>
            </a:r>
          </a:p>
          <a:p>
            <a:pPr lvl="1"/>
            <a:r>
              <a:rPr lang="en-US" dirty="0"/>
              <a:t>Public and private sectors</a:t>
            </a:r>
          </a:p>
          <a:p>
            <a:pPr lvl="1"/>
            <a:r>
              <a:rPr lang="en-US" dirty="0"/>
              <a:t>Employment agencies</a:t>
            </a:r>
          </a:p>
          <a:p>
            <a:pPr lvl="1"/>
            <a:r>
              <a:rPr lang="en-US" dirty="0"/>
              <a:t>Unions</a:t>
            </a:r>
          </a:p>
          <a:p>
            <a:pPr lvl="1"/>
            <a:r>
              <a:rPr lang="en-US" dirty="0"/>
              <a:t>Joint labor–management committees</a:t>
            </a:r>
          </a:p>
          <a:p>
            <a:r>
              <a:rPr lang="en-US" dirty="0"/>
              <a:t>Executive orders</a:t>
            </a:r>
          </a:p>
          <a:p>
            <a:pPr lvl="1"/>
            <a:r>
              <a:rPr lang="en-US" dirty="0"/>
              <a:t>Government contractors and subcontractors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DB92E-951C-460C-BB5E-70F45D77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4CD5CC-3FB0-4AF3-B86E-37263B62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Framework for Civil Rights Requirements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49467-0FCF-44B7-9A1B-8B464E6D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Federal laws</a:t>
            </a:r>
          </a:p>
          <a:p>
            <a:pPr lvl="1" hangingPunct="0"/>
            <a:r>
              <a:rPr lang="en-US" dirty="0"/>
              <a:t>U.S. Constitution--Thirteenth and Fourteenth Amendments</a:t>
            </a:r>
          </a:p>
          <a:p>
            <a:pPr lvl="1" hangingPunct="0"/>
            <a:r>
              <a:rPr lang="en-US" dirty="0"/>
              <a:t>Civil Rights Acts of 1866 and 1871</a:t>
            </a:r>
          </a:p>
          <a:p>
            <a:pPr lvl="1" hangingPunct="0"/>
            <a:r>
              <a:rPr lang="en-US" dirty="0"/>
              <a:t>Equal Pay Act of 1963</a:t>
            </a:r>
          </a:p>
          <a:p>
            <a:pPr lvl="1" hangingPunct="0"/>
            <a:r>
              <a:rPr lang="en-US" dirty="0"/>
              <a:t>Title VII of the Civil Rights Act of 1964 </a:t>
            </a:r>
          </a:p>
          <a:p>
            <a:pPr lvl="1" hangingPunct="0"/>
            <a:r>
              <a:rPr lang="en-US" dirty="0"/>
              <a:t>Age Discrimination in Employment Act of 1967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61CA0-DAD2-4D81-A635-9E0D901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3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D0244-D527-46C7-A839-CA8A7C7C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Framework for Civil Rights Requirements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E5CE8-3785-4515-BD9B-D6CFA23FA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laws</a:t>
            </a:r>
          </a:p>
          <a:p>
            <a:pPr lvl="1" hangingPunct="0"/>
            <a:r>
              <a:rPr lang="en-US" dirty="0"/>
              <a:t>Immigration Reform and Control Act of 1986</a:t>
            </a:r>
          </a:p>
          <a:p>
            <a:pPr lvl="1" hangingPunct="0"/>
            <a:r>
              <a:rPr lang="en-US" dirty="0"/>
              <a:t>Americans with Disabilities Act of 1990</a:t>
            </a:r>
          </a:p>
          <a:p>
            <a:pPr lvl="1" hangingPunct="0"/>
            <a:r>
              <a:rPr lang="en-US" dirty="0"/>
              <a:t>Civil Rights Act of 1991</a:t>
            </a:r>
          </a:p>
          <a:p>
            <a:pPr lvl="1" hangingPunct="0"/>
            <a:r>
              <a:rPr lang="en-US" dirty="0"/>
              <a:t>Family and Medical Leave Act of 1993</a:t>
            </a:r>
          </a:p>
          <a:p>
            <a:pPr lvl="1" hangingPunct="0"/>
            <a:r>
              <a:rPr lang="en-US" dirty="0"/>
              <a:t>Uniformed Services Employment and Reemployment Rights Act of 1994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1FA16-59F5-4E73-8D7B-AF696ECC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1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U.S. Constitution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Thirteenth Amendment</a:t>
            </a:r>
          </a:p>
          <a:p>
            <a:pPr lvl="1"/>
            <a:r>
              <a:rPr lang="en-US" dirty="0"/>
              <a:t>Prohibits slavery and involuntary servitude</a:t>
            </a:r>
          </a:p>
          <a:p>
            <a:r>
              <a:rPr lang="en-US" dirty="0"/>
              <a:t>Fourteenth Amendment</a:t>
            </a:r>
          </a:p>
          <a:p>
            <a:pPr lvl="1"/>
            <a:r>
              <a:rPr lang="en-US" dirty="0"/>
              <a:t>Guarantees equal protection of the law for all citizens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5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Civil Rights Acts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Act of 1866</a:t>
            </a:r>
          </a:p>
          <a:p>
            <a:pPr lvl="1"/>
            <a:r>
              <a:rPr lang="en-US" dirty="0"/>
              <a:t>Right to make and enforce contracts for employment </a:t>
            </a:r>
          </a:p>
          <a:p>
            <a:r>
              <a:rPr lang="en-US" dirty="0"/>
              <a:t>Act of 1871</a:t>
            </a:r>
          </a:p>
          <a:p>
            <a:pPr lvl="1"/>
            <a:r>
              <a:rPr lang="en-US" dirty="0"/>
              <a:t>Right to sue in federal court if deprived of rights or privileges</a:t>
            </a:r>
          </a:p>
          <a:p>
            <a:r>
              <a:rPr lang="en-US" dirty="0"/>
              <a:t>Act of 1991</a:t>
            </a:r>
          </a:p>
          <a:p>
            <a:pPr lvl="1"/>
            <a:r>
              <a:rPr lang="en-US" dirty="0"/>
              <a:t>Protection of workers in all aspects of 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1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Equal Pay for Equal Work Regardless of Sex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 Pay Act of 1963</a:t>
            </a:r>
          </a:p>
          <a:p>
            <a:pPr lvl="1"/>
            <a:r>
              <a:rPr lang="en-US" dirty="0"/>
              <a:t>Men and women should be paid the same for doing the same type of work</a:t>
            </a:r>
          </a:p>
          <a:p>
            <a:pPr lvl="1"/>
            <a:r>
              <a:rPr lang="en-US" dirty="0"/>
              <a:t>Differentials in pay can be based upon any factor other than sex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Equal Pay for Jobs </a:t>
            </a:r>
            <a:br>
              <a:rPr lang="en-US" dirty="0"/>
            </a:br>
            <a:r>
              <a:rPr lang="en-US" dirty="0"/>
              <a:t>of Comparable Worth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of pay in a female dominated field tends to be lower than rate of pay in male dominated field</a:t>
            </a:r>
          </a:p>
          <a:p>
            <a:r>
              <a:rPr lang="en-US" dirty="0"/>
              <a:t>Is there a bias in jobs held by women? </a:t>
            </a:r>
          </a:p>
          <a:p>
            <a:r>
              <a:rPr lang="en-US" dirty="0"/>
              <a:t>Should pay be equal based upon comparable work?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676400"/>
          </a:xfrm>
        </p:spPr>
        <p:txBody>
          <a:bodyPr>
            <a:noAutofit/>
          </a:bodyPr>
          <a:lstStyle/>
          <a:p>
            <a:pPr hangingPunct="0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en-US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  <a:p>
            <a:pPr hangingPunct="0"/>
            <a:r>
              <a:rPr lang="en-US" sz="4400" b="1" dirty="0"/>
              <a:t>The Law and Talent Management</a:t>
            </a:r>
            <a:endParaRPr lang="en-US" sz="4400" dirty="0"/>
          </a:p>
          <a:p>
            <a:pPr hangingPunct="0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366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Equal Employment Opportunity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VII of the Civil Rights Act of 1964</a:t>
            </a:r>
          </a:p>
          <a:p>
            <a:pPr lvl="1"/>
            <a:r>
              <a:rPr lang="en-US" dirty="0"/>
              <a:t>Established EEOC</a:t>
            </a:r>
          </a:p>
          <a:p>
            <a:pPr lvl="1"/>
            <a:r>
              <a:rPr lang="en-US" dirty="0"/>
              <a:t>Nondiscrimination on the basis of race, color, religion, sex, or national origin</a:t>
            </a:r>
          </a:p>
          <a:p>
            <a:pPr lvl="1"/>
            <a:r>
              <a:rPr lang="en-US" dirty="0"/>
              <a:t>Retaliation and employment advertising </a:t>
            </a:r>
          </a:p>
          <a:p>
            <a:pPr lvl="1"/>
            <a:r>
              <a:rPr lang="en-US" dirty="0"/>
              <a:t>Suspension of government contracts and back-pay awards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3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0E6B1E-12C5-4C5C-BF3B-8BDC611E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VII Exemptions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E9E92-B370-4BEF-8470-42C789D9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Bona Fide Occupational Qualifications</a:t>
            </a:r>
          </a:p>
          <a:p>
            <a:r>
              <a:rPr lang="en-US" dirty="0"/>
              <a:t>Seniority Systems</a:t>
            </a:r>
          </a:p>
          <a:p>
            <a:r>
              <a:rPr lang="en-US" dirty="0"/>
              <a:t>Preemployment Inquiries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Preferential Treatment</a:t>
            </a:r>
          </a:p>
          <a:p>
            <a:r>
              <a:rPr lang="en-US" dirty="0"/>
              <a:t>Veterans’ Preference Rights</a:t>
            </a:r>
          </a:p>
          <a:p>
            <a:r>
              <a:rPr lang="en-US" dirty="0"/>
              <a:t>National Security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38C1B-6667-4006-B525-55FE85EA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4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 Discrimination in Employment Act of 1967 (1986)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Specifically proscribes discrimination on the basis of age for employees age 40 and over unless the employer can demonstrate that age is a BFOQ for the job in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Immigration Reform and Control Act of 1986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hire or employ persons not authorized to work in the United States</a:t>
            </a:r>
          </a:p>
          <a:p>
            <a:r>
              <a:rPr lang="en-US" dirty="0"/>
              <a:t>Requires verification of identity and work authorization within 3 days of hire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2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Americans With Disabilities Act 1990 (2008)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Prohibits discrimination of qualified individual with disability</a:t>
            </a:r>
          </a:p>
          <a:p>
            <a:r>
              <a:rPr lang="en-US" dirty="0"/>
              <a:t>Ability to perform essential functions without accommodation</a:t>
            </a:r>
          </a:p>
          <a:p>
            <a:r>
              <a:rPr lang="en-US" dirty="0"/>
              <a:t>Prohibits mitigating measures in determining impairment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1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Civil Rights Act of 1991 </a:t>
            </a:r>
            <a:r>
              <a:rPr lang="en-US" sz="1800" dirty="0"/>
              <a:t>(1 of 2)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Provisions</a:t>
            </a:r>
          </a:p>
          <a:p>
            <a:pPr lvl="1"/>
            <a:r>
              <a:rPr lang="en-US" dirty="0"/>
              <a:t>Monetary damages and jury trials</a:t>
            </a:r>
          </a:p>
          <a:p>
            <a:pPr lvl="1"/>
            <a:r>
              <a:rPr lang="en-US" dirty="0"/>
              <a:t>Adverse impact (unintentional discrimination) cases</a:t>
            </a:r>
          </a:p>
          <a:p>
            <a:pPr lvl="1"/>
            <a:r>
              <a:rPr lang="en-US" dirty="0"/>
              <a:t>Protection in foreign countries</a:t>
            </a:r>
          </a:p>
          <a:p>
            <a:pPr lvl="1"/>
            <a:r>
              <a:rPr lang="en-US" dirty="0"/>
              <a:t>Racial harassment</a:t>
            </a:r>
          </a:p>
          <a:p>
            <a:pPr lvl="1"/>
            <a:r>
              <a:rPr lang="en-US" dirty="0"/>
              <a:t>Challenges of consent decrees</a:t>
            </a:r>
          </a:p>
          <a:p>
            <a:pPr lvl="1"/>
            <a:r>
              <a:rPr lang="en-US" dirty="0"/>
              <a:t>Mixed-motive cases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33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Civil Rights Act of 1991 </a:t>
            </a:r>
            <a:r>
              <a:rPr lang="en-US" sz="1800" dirty="0"/>
              <a:t>(2 of 2)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Provisions</a:t>
            </a:r>
          </a:p>
          <a:p>
            <a:pPr lvl="1"/>
            <a:r>
              <a:rPr lang="en-US" dirty="0"/>
              <a:t>Seniority systems</a:t>
            </a:r>
          </a:p>
          <a:p>
            <a:pPr lvl="1"/>
            <a:r>
              <a:rPr lang="en-US" dirty="0"/>
              <a:t>Race-norming</a:t>
            </a:r>
          </a:p>
          <a:p>
            <a:pPr lvl="1"/>
            <a:r>
              <a:rPr lang="en-US" dirty="0"/>
              <a:t>Extension to U.S. Senate and appointed officials</a:t>
            </a:r>
          </a:p>
          <a:p>
            <a:pPr lvl="1"/>
            <a:r>
              <a:rPr lang="en-US" dirty="0"/>
              <a:t>The Family and Medical Leave Act</a:t>
            </a:r>
          </a:p>
          <a:p>
            <a:pPr lvl="1"/>
            <a:r>
              <a:rPr lang="en-US" dirty="0"/>
              <a:t>Uniformed Services Employment and Reemployment Rights 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16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4A14A-968C-4EB8-86E6-AF775349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Enforcement of the Laws: Regulatory Agencies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4710E-5F99-420F-81B0-6DA6EEAE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 agencies</a:t>
            </a:r>
          </a:p>
          <a:p>
            <a:pPr lvl="1"/>
            <a:r>
              <a:rPr lang="en-US" dirty="0"/>
              <a:t>State Fair Employment Practices Commissions</a:t>
            </a:r>
          </a:p>
          <a:p>
            <a:pPr lvl="1"/>
            <a:r>
              <a:rPr lang="en-US" dirty="0"/>
              <a:t>Equal Employment Opportunity Commission (EEOC)</a:t>
            </a:r>
          </a:p>
          <a:p>
            <a:pPr lvl="1"/>
            <a:r>
              <a:rPr lang="en-US" dirty="0"/>
              <a:t>Office of Federal Contract Compliance Programs (OFCCP)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8D8C5-68C4-4325-AE0E-E0F90B91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3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C2459-3D2A-4D20-A797-60E004B8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(1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DD055-FF60-4969-A782-468042C04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Judicial branch interprets laws and determines enforcement</a:t>
            </a:r>
          </a:p>
          <a:p>
            <a:pPr lvl="1"/>
            <a:r>
              <a:rPr lang="en-US" dirty="0"/>
              <a:t>1964 Civil Rights Act: ability tests</a:t>
            </a:r>
          </a:p>
          <a:p>
            <a:pPr lvl="1"/>
            <a:r>
              <a:rPr lang="en-US" dirty="0"/>
              <a:t>Personal background information</a:t>
            </a:r>
          </a:p>
          <a:p>
            <a:pPr lvl="1"/>
            <a:r>
              <a:rPr lang="en-US" dirty="0"/>
              <a:t>Employment history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F5BAA-9C48-46DF-A9FA-C0F89F46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8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3C76F-A0AB-4692-A98A-77BF8EF1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(2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A3580-10BE-4069-9F38-7A85DC5B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discrimination</a:t>
            </a:r>
          </a:p>
          <a:p>
            <a:pPr lvl="1"/>
            <a:r>
              <a:rPr lang="en-US" dirty="0"/>
              <a:t>Title VII: both sexes equal opportunity to compete for jobs </a:t>
            </a:r>
          </a:p>
          <a:p>
            <a:pPr lvl="1"/>
            <a:r>
              <a:rPr lang="en-US" dirty="0"/>
              <a:t>Sexual orientation</a:t>
            </a:r>
          </a:p>
          <a:p>
            <a:pPr lvl="1"/>
            <a:r>
              <a:rPr lang="en-US" dirty="0"/>
              <a:t>Pregnancy discrimination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B5D89-A36C-4E1A-A363-3ECFDB61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7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2-1: Describe the framework of the U.S. legal system.</a:t>
            </a:r>
          </a:p>
          <a:p>
            <a:pPr lvl="0" hangingPunct="0"/>
            <a:r>
              <a:rPr lang="en-US" dirty="0"/>
              <a:t>2-2: Describe alternative legal routes for complaints against an employer’s employment practices.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6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6F93DF-4748-4B99-A561-046992E9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(3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7E1CD-9074-41EC-A8AB-9D1BEBC6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discrimination</a:t>
            </a:r>
          </a:p>
          <a:p>
            <a:pPr lvl="1"/>
            <a:r>
              <a:rPr lang="en-US" dirty="0"/>
              <a:t>Sexual harassment </a:t>
            </a:r>
          </a:p>
          <a:p>
            <a:pPr lvl="2" hangingPunct="0"/>
            <a:r>
              <a:rPr lang="en-US" dirty="0"/>
              <a:t>Quid pro quo (you give me this; I’ll give you that)</a:t>
            </a:r>
          </a:p>
          <a:p>
            <a:pPr lvl="2" hangingPunct="0"/>
            <a:r>
              <a:rPr lang="en-US" dirty="0"/>
              <a:t>Hostile work environment (intimidating, hostile, or offensive atmosphere)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3C4E7-765C-49A1-A6C9-70F1FA7B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17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69B4B-14C4-4161-8836-CCE24FE1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(4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B68C9-9484-4F14-83FA-535FB220E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Preventive actions by employers</a:t>
            </a:r>
          </a:p>
          <a:p>
            <a:pPr lvl="1"/>
            <a:r>
              <a:rPr lang="en-US" dirty="0"/>
              <a:t>Statement from CEO sexual harassment not tolerated</a:t>
            </a:r>
          </a:p>
          <a:p>
            <a:pPr lvl="1"/>
            <a:r>
              <a:rPr lang="en-US" dirty="0"/>
              <a:t>Publicized definition of sexual harassment</a:t>
            </a:r>
          </a:p>
          <a:p>
            <a:pPr lvl="1"/>
            <a:r>
              <a:rPr lang="en-US" dirty="0"/>
              <a:t>Effective complaint procedure </a:t>
            </a:r>
          </a:p>
          <a:p>
            <a:pPr lvl="1"/>
            <a:r>
              <a:rPr lang="en-US" dirty="0"/>
              <a:t>Statement of sanctions for violators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E17A1-39C2-4197-A36C-6722E02C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0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9CB644-12E3-4938-A324-43DB9B91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(5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41B7-D81E-4D85-A33E-CAC632F3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Preventive actions by employers</a:t>
            </a:r>
          </a:p>
          <a:p>
            <a:pPr lvl="1"/>
            <a:r>
              <a:rPr lang="en-US" dirty="0"/>
              <a:t>Protection for those who make charges</a:t>
            </a:r>
          </a:p>
          <a:p>
            <a:pPr lvl="1"/>
            <a:r>
              <a:rPr lang="en-US" dirty="0"/>
              <a:t>Investigate every claim of harassment </a:t>
            </a:r>
          </a:p>
          <a:p>
            <a:pPr lvl="1"/>
            <a:r>
              <a:rPr lang="en-US" dirty="0"/>
              <a:t>Preserve investigative information </a:t>
            </a:r>
          </a:p>
          <a:p>
            <a:pPr lvl="1"/>
            <a:r>
              <a:rPr lang="en-US" dirty="0"/>
              <a:t>Train managers and supervisors</a:t>
            </a:r>
          </a:p>
          <a:p>
            <a:pPr lvl="1"/>
            <a:r>
              <a:rPr lang="en-US" dirty="0"/>
              <a:t>Follow-up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C066-424C-49F6-B5AA-89AB29A7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32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1C6E90-BFC9-4245-B1CE-6A60672C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(6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0D277-667C-46E6-8F82-6555B3E5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 discrimination</a:t>
            </a:r>
          </a:p>
          <a:p>
            <a:pPr lvl="1" hangingPunct="0"/>
            <a:r>
              <a:rPr lang="en-US" dirty="0"/>
              <a:t>Within protected age group (over 40 years of age)</a:t>
            </a:r>
          </a:p>
          <a:p>
            <a:pPr lvl="1" hangingPunct="0"/>
            <a:r>
              <a:rPr lang="en-US" dirty="0"/>
              <a:t>Doing satisfactory work</a:t>
            </a:r>
          </a:p>
          <a:p>
            <a:pPr lvl="1" hangingPunct="0"/>
            <a:r>
              <a:rPr lang="en-US" dirty="0"/>
              <a:t>Discharged despite satisfactory work performance</a:t>
            </a:r>
          </a:p>
          <a:p>
            <a:pPr lvl="1"/>
            <a:r>
              <a:rPr lang="en-US" dirty="0"/>
              <a:t>Younger person filled position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F3B69-E8D5-4032-9A5F-19A98D80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72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E7236-3F2C-4C59-9D8C-C422CE9F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(7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61FAC-627E-4EB9-98E1-33B7AB21F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“English only” rules</a:t>
            </a:r>
          </a:p>
          <a:p>
            <a:pPr lvl="1"/>
            <a:r>
              <a:rPr lang="en-US" dirty="0"/>
              <a:t>EEOC: blanket English-only rules that lack business justification amount to unlawful national-origin discrimination</a:t>
            </a:r>
          </a:p>
          <a:p>
            <a:pPr lvl="1"/>
            <a:r>
              <a:rPr lang="en-US" dirty="0"/>
              <a:t>Employer must show legitimate business need for English-only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8FEF-57E5-4A92-9E12-8014589C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8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8818D9-B5AF-4FBD-9A12-061BA998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Case Law: General Principles </a:t>
            </a:r>
            <a:r>
              <a:rPr lang="en-US" sz="2000" dirty="0"/>
              <a:t>(8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D372-EDC2-423B-A815-CDCCBF6BF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Seniority</a:t>
            </a:r>
          </a:p>
          <a:p>
            <a:pPr lvl="1"/>
            <a:r>
              <a:rPr lang="en-US" dirty="0"/>
              <a:t>Legitimate seniority systems take precedence over affirmative action</a:t>
            </a:r>
          </a:p>
          <a:p>
            <a:r>
              <a:rPr lang="en-US" dirty="0"/>
              <a:t>Preferential selection</a:t>
            </a:r>
          </a:p>
          <a:p>
            <a:pPr lvl="1"/>
            <a:r>
              <a:rPr lang="en-US" dirty="0"/>
              <a:t>Diversity efforts are good; quotas are not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1A78-45D4-48E2-8B51-80EF83DD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14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89535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1336"/>
          <a:stretch/>
        </p:blipFill>
        <p:spPr>
          <a:xfrm>
            <a:off x="152400" y="895350"/>
            <a:ext cx="8882743" cy="5418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5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(2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2-3: Explain the two major legal theories of unfair employment discrimination.</a:t>
            </a:r>
          </a:p>
          <a:p>
            <a:pPr lvl="0" hangingPunct="0"/>
            <a:r>
              <a:rPr lang="en-US" dirty="0"/>
              <a:t>2-4: Understand the major legal principles that define key civil rights laws.</a:t>
            </a:r>
          </a:p>
          <a:p>
            <a:r>
              <a:rPr lang="en-US" dirty="0"/>
              <a:t>2-5: Identify the six exemptions to Title VII coverage.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0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/>
              <a:t>2-6: Define </a:t>
            </a:r>
            <a:r>
              <a:rPr lang="en-US" i="1" dirty="0"/>
              <a:t>sexual harassment</a:t>
            </a:r>
            <a:r>
              <a:rPr lang="en-US" dirty="0"/>
              <a:t> and identify preventive steps employers should take.</a:t>
            </a:r>
          </a:p>
          <a:p>
            <a:pPr lvl="0" hangingPunct="0"/>
            <a:r>
              <a:rPr lang="en-US" dirty="0"/>
              <a:t>2-7: Know when you can and cannot justify “English-only” rules in the workplace.</a:t>
            </a:r>
          </a:p>
          <a:p>
            <a:pPr lvl="0" hangingPunct="0"/>
            <a:r>
              <a:rPr lang="en-US" dirty="0"/>
              <a:t>2-8: Understand how to prevent age-discrimination claims when downsizing or terminating workers for cause.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3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7DC6A-A5F8-4E6F-A8C1-CEE86DFF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United States Legal System </a:t>
            </a:r>
            <a:br>
              <a:rPr lang="en-US" sz="4000" dirty="0"/>
            </a:br>
            <a:r>
              <a:rPr lang="en-US" sz="2000" dirty="0"/>
              <a:t>(1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C6F60-D176-4F0E-99D0-EC3D732C5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States Constitution supreme law</a:t>
            </a:r>
          </a:p>
          <a:p>
            <a:r>
              <a:rPr lang="en-US" dirty="0"/>
              <a:t>Powers not given to federal government reserved for the states</a:t>
            </a:r>
          </a:p>
          <a:p>
            <a:r>
              <a:rPr lang="en-US" dirty="0"/>
              <a:t>Legislative branch (Congress) enacts laws (statutes) considered primary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5DF5-9046-4A7B-8FF9-E5591BA5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8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CFF811-0418-4E02-B25B-72CB0DEA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United States Legal System</a:t>
            </a:r>
            <a:br>
              <a:rPr lang="en-US" sz="4000" dirty="0"/>
            </a:br>
            <a:r>
              <a:rPr lang="en-US" sz="2000" dirty="0"/>
              <a:t>(2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9FEA6-2376-4EEC-BDDA-71D30DF6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Judicial power of United States</a:t>
            </a:r>
          </a:p>
          <a:p>
            <a:pPr lvl="1"/>
            <a:r>
              <a:rPr lang="en-US" dirty="0"/>
              <a:t>Supreme Court </a:t>
            </a:r>
          </a:p>
          <a:p>
            <a:pPr lvl="1"/>
            <a:r>
              <a:rPr lang="en-US" dirty="0"/>
              <a:t>Lower courts: U.S. District Courts</a:t>
            </a:r>
          </a:p>
          <a:p>
            <a:pPr lvl="1"/>
            <a:r>
              <a:rPr lang="en-US" dirty="0"/>
              <a:t>12 U.S. Courts of Appeals</a:t>
            </a:r>
          </a:p>
          <a:p>
            <a:pPr lvl="1"/>
            <a:r>
              <a:rPr lang="en-US" dirty="0"/>
              <a:t>State court structure parallels federal court 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506F0-8612-4C74-9848-ECFF0BB1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88CC33-3E3F-4201-8237-B57FAB2A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United States Legal System</a:t>
            </a:r>
            <a:br>
              <a:rPr lang="en-US" sz="4000" dirty="0"/>
            </a:br>
            <a:r>
              <a:rPr lang="en-US" sz="2000" dirty="0"/>
              <a:t>(3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36C61-5029-4B64-B460-287A4238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EEO complaints </a:t>
            </a:r>
          </a:p>
          <a:p>
            <a:pPr lvl="1"/>
            <a:r>
              <a:rPr lang="en-US" dirty="0"/>
              <a:t>Informal, out-of-court settlement with employer</a:t>
            </a:r>
          </a:p>
          <a:p>
            <a:pPr lvl="1"/>
            <a:r>
              <a:rPr lang="en-US" dirty="0"/>
              <a:t>State and local fair employment practice commissions</a:t>
            </a:r>
          </a:p>
          <a:p>
            <a:pPr lvl="1"/>
            <a:r>
              <a:rPr lang="en-US" dirty="0"/>
              <a:t>Federal regulatory agencies </a:t>
            </a:r>
          </a:p>
          <a:p>
            <a:pPr lvl="1"/>
            <a:r>
              <a:rPr lang="en-US" dirty="0"/>
              <a:t>Federal and state district courts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C56ED-73A4-4498-B232-57E2BD70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0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1C78BD-7982-4151-B639-61A1C3E2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United States Legal System</a:t>
            </a:r>
            <a:br>
              <a:rPr lang="en-US" sz="4000" dirty="0"/>
            </a:br>
            <a:r>
              <a:rPr lang="en-US" sz="2000" dirty="0"/>
              <a:t>(4 of 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28A9C-39DB-40B8-AEF6-1143684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8" y="1700241"/>
            <a:ext cx="3091544" cy="462345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9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2295</Words>
  <Application>Microsoft Office PowerPoint</Application>
  <PresentationFormat>화면 슬라이드 쇼(4:3)</PresentationFormat>
  <Paragraphs>301</Paragraphs>
  <Slides>36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프레젠테이션</vt:lpstr>
      <vt:lpstr>PowerPoint 프레젠테이션</vt:lpstr>
      <vt:lpstr>Learning Goals (1 of 3)</vt:lpstr>
      <vt:lpstr>Learning Goals (2 of 3)</vt:lpstr>
      <vt:lpstr>Learning Goals (3 of 3)</vt:lpstr>
      <vt:lpstr>The United States Legal System  (1 of 4)</vt:lpstr>
      <vt:lpstr>The United States Legal System (2 of 4)</vt:lpstr>
      <vt:lpstr>The United States Legal System (3 of 4)</vt:lpstr>
      <vt:lpstr>The United States Legal System (4 of 4)</vt:lpstr>
      <vt:lpstr>Unfair Discrimination: What Is It?  (1 of 3)</vt:lpstr>
      <vt:lpstr>Unfair Discrimination: What Is It?  (2 of 3)</vt:lpstr>
      <vt:lpstr>Unfair Discrimination: What Is It? (3 of 3)</vt:lpstr>
      <vt:lpstr>Legal Framework for Civil Rights Requirements (1 of 3)</vt:lpstr>
      <vt:lpstr>Legal Framework for Civil Rights Requirements (2 of 3)</vt:lpstr>
      <vt:lpstr>Legal Framework for Civil Rights Requirements (3 of 3)</vt:lpstr>
      <vt:lpstr>The U.S. Constitution</vt:lpstr>
      <vt:lpstr>The Civil Rights Acts </vt:lpstr>
      <vt:lpstr>Equal Pay for Equal Work Regardless of Sex</vt:lpstr>
      <vt:lpstr>Equal Pay for Jobs  of Comparable Worth </vt:lpstr>
      <vt:lpstr>Equal Employment Opportunity</vt:lpstr>
      <vt:lpstr>Title VII Exemptions</vt:lpstr>
      <vt:lpstr>Age Discrimination in Employment Act of 1967 (1986)</vt:lpstr>
      <vt:lpstr>Immigration Reform and Control Act of 1986</vt:lpstr>
      <vt:lpstr>Americans With Disabilities Act 1990 (2008) </vt:lpstr>
      <vt:lpstr>Civil Rights Act of 1991 (1 of 2)</vt:lpstr>
      <vt:lpstr>Civil Rights Act of 1991 (2 of 2)</vt:lpstr>
      <vt:lpstr>Enforcement of the Laws: Regulatory Agencies</vt:lpstr>
      <vt:lpstr>Employment Case Law: General Principles (1 of 8)</vt:lpstr>
      <vt:lpstr>Employment Case Law: General Principles (2 of 8)</vt:lpstr>
      <vt:lpstr>Employment Case Law: General Principles (3 of 8)</vt:lpstr>
      <vt:lpstr>Employment Case Law: General Principles (4 of 8)</vt:lpstr>
      <vt:lpstr>Employment Case Law: General Principles (5 of 8)</vt:lpstr>
      <vt:lpstr>Employment Case Law: General Principles (6 of 8)</vt:lpstr>
      <vt:lpstr>Employment Case Law: General Principles (7 of 8)</vt:lpstr>
      <vt:lpstr>Employment Case Law: General Principles (8 of 8)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61</cp:revision>
  <dcterms:created xsi:type="dcterms:W3CDTF">2006-08-16T00:00:00Z</dcterms:created>
  <dcterms:modified xsi:type="dcterms:W3CDTF">2018-07-23T13:26:46Z</dcterms:modified>
</cp:coreProperties>
</file>