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16" r:id="rId3"/>
    <p:sldId id="312" r:id="rId4"/>
    <p:sldId id="314" r:id="rId5"/>
    <p:sldId id="277" r:id="rId6"/>
    <p:sldId id="278" r:id="rId7"/>
    <p:sldId id="279" r:id="rId8"/>
    <p:sldId id="280" r:id="rId9"/>
    <p:sldId id="281" r:id="rId10"/>
    <p:sldId id="282" r:id="rId11"/>
    <p:sldId id="301" r:id="rId12"/>
    <p:sldId id="318" r:id="rId13"/>
    <p:sldId id="283" r:id="rId14"/>
    <p:sldId id="284" r:id="rId15"/>
    <p:sldId id="319" r:id="rId16"/>
    <p:sldId id="285" r:id="rId17"/>
    <p:sldId id="302" r:id="rId18"/>
    <p:sldId id="303" r:id="rId19"/>
    <p:sldId id="304" r:id="rId20"/>
    <p:sldId id="305" r:id="rId21"/>
    <p:sldId id="306" r:id="rId22"/>
    <p:sldId id="286" r:id="rId23"/>
    <p:sldId id="307" r:id="rId24"/>
    <p:sldId id="308" r:id="rId25"/>
    <p:sldId id="309" r:id="rId26"/>
    <p:sldId id="310" r:id="rId27"/>
    <p:sldId id="311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317" r:id="rId38"/>
    <p:sldId id="31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B2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83571" autoAdjust="0"/>
  </p:normalViewPr>
  <p:slideViewPr>
    <p:cSldViewPr>
      <p:cViewPr varScale="1">
        <p:scale>
          <a:sx n="45" d="100"/>
          <a:sy n="45" d="100"/>
        </p:scale>
        <p:origin x="1505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22B10-FE80-4935-B9C9-55F2DE02CE53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4C31-EB4A-4B21-8134-CB5741A1D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57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b="1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19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7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63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9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24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08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54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5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3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97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13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08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805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3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47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32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681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2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3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700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959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162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483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5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658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243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345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8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5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4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61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92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“</a:t>
            </a:r>
            <a:r>
              <a:rPr lang="en-US" sz="1400" b="1" dirty="0"/>
              <a:t> </a:t>
            </a:r>
            <a:endParaRPr lang="en-US" sz="14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97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8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7283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696200" cy="444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010400" cy="365125"/>
          </a:xfrm>
        </p:spPr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9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041775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ivil_Rights_Act_of_1964#Title_VI%E2%80%94nondiscrimination_in_federally_assisted_programs" TargetMode="External"/><Relationship Id="rId13" Type="http://schemas.openxmlformats.org/officeDocument/2006/relationships/hyperlink" Target="https://en.wikipedia.org/wiki/Civil_Rights_Act_of_1964#Title_XI%E2%80%94miscellaneous" TargetMode="External"/><Relationship Id="rId3" Type="http://schemas.openxmlformats.org/officeDocument/2006/relationships/hyperlink" Target="https://en.wikipedia.org/wiki/Civil_Rights_Act_of_1964#Title_I%E2%80%94voting_rights" TargetMode="External"/><Relationship Id="rId7" Type="http://schemas.openxmlformats.org/officeDocument/2006/relationships/hyperlink" Target="https://en.wikipedia.org/wiki/Civil_Rights_Act_of_1964#Title_V%E2%80%94Commission_on_Civil_Rights" TargetMode="External"/><Relationship Id="rId12" Type="http://schemas.openxmlformats.org/officeDocument/2006/relationships/hyperlink" Target="https://en.wikipedia.org/wiki/Civil_Rights_Act_of_1964#Title_X%E2%80%94Community_Relations_Servic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ivil_Rights_Act_of_1964#Title_IV%E2%80%94desegregation_of_public_education" TargetMode="External"/><Relationship Id="rId11" Type="http://schemas.openxmlformats.org/officeDocument/2006/relationships/hyperlink" Target="https://en.wikipedia.org/wiki/Civil_Rights_Act_of_1964#Title_IX%E2%80%94intervention_and_removal_of_cases" TargetMode="External"/><Relationship Id="rId5" Type="http://schemas.openxmlformats.org/officeDocument/2006/relationships/hyperlink" Target="https://en.wikipedia.org/wiki/Civil_Rights_Act_of_1964#Title_III%E2%80%94desegregation_of_public_facilities" TargetMode="External"/><Relationship Id="rId10" Type="http://schemas.openxmlformats.org/officeDocument/2006/relationships/hyperlink" Target="https://en.wikipedia.org/wiki/Civil_Rights_Act_of_1964#Title_VIII%E2%80%94registration_and_voting_statistics" TargetMode="External"/><Relationship Id="rId4" Type="http://schemas.openxmlformats.org/officeDocument/2006/relationships/hyperlink" Target="https://en.wikipedia.org/wiki/Civil_Rights_Act_of_1964#Title_II%E2%80%94public_accommodations" TargetMode="External"/><Relationship Id="rId9" Type="http://schemas.openxmlformats.org/officeDocument/2006/relationships/hyperlink" Target="https://en.wikipedia.org/wiki/Civil_Rights_Act_of_1964#Title_VII%E2%80%94equal_employment_opportunity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E7FE68-0CF3-41E6-B7E4-01E20E47E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/>
              <a:t>Unfair Discrimination:  </a:t>
            </a:r>
            <a:r>
              <a:rPr lang="en-US" sz="2000" dirty="0"/>
              <a:t>(3 of 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2F266-AFCA-49B0-843C-FBEA10F7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6335486" cy="346926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7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133867-5C06-4EDA-84CE-BFB4B31C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Unfair</a:t>
            </a:r>
            <a:r>
              <a:rPr lang="en-US" dirty="0"/>
              <a:t> Discrimination:  </a:t>
            </a:r>
            <a:br>
              <a:rPr lang="en-US" dirty="0"/>
            </a:br>
            <a:r>
              <a:rPr lang="en-US" sz="2000" dirty="0"/>
              <a:t>(2 of 3)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C11EF-13BE-4871-B34F-3E153CEC6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Disparate </a:t>
            </a:r>
            <a:r>
              <a:rPr lang="en-US" b="1" i="1" dirty="0"/>
              <a:t>treatment theory</a:t>
            </a:r>
          </a:p>
          <a:p>
            <a:pPr lvl="1"/>
            <a:r>
              <a:rPr lang="en-US" b="1" i="1" dirty="0"/>
              <a:t>Direct evidence </a:t>
            </a:r>
            <a:r>
              <a:rPr lang="en-US" dirty="0"/>
              <a:t>of </a:t>
            </a:r>
            <a:r>
              <a:rPr lang="en-US" dirty="0">
                <a:solidFill>
                  <a:srgbClr val="C00000"/>
                </a:solidFill>
              </a:rPr>
              <a:t>intention</a:t>
            </a:r>
            <a:r>
              <a:rPr lang="en-US" dirty="0"/>
              <a:t> to discriminate</a:t>
            </a:r>
          </a:p>
          <a:p>
            <a:pPr lvl="1"/>
            <a:r>
              <a:rPr lang="en-US" dirty="0"/>
              <a:t>Just need -</a:t>
            </a:r>
          </a:p>
          <a:p>
            <a:pPr lvl="2"/>
            <a:r>
              <a:rPr lang="en-US" dirty="0"/>
              <a:t>Circumstantial evidence of  Intent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Give an example of circumstantial evidence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38FA7-ECAB-4219-A764-F6058075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A65178-2AC4-4469-9E3C-FF94C38F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</a:t>
            </a:r>
            <a:r>
              <a:rPr lang="en-IN" i="1"/>
              <a:t>Applied Psychology in Talent Management</a:t>
            </a:r>
            <a:r>
              <a:rPr lang="en-IN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7B4E56-94A7-4245-A541-1ACCCF94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1142999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Mixed-motive cases (hybrid)</a:t>
            </a:r>
            <a:br>
              <a:rPr lang="en-US" sz="4000" dirty="0"/>
            </a:br>
            <a:r>
              <a:rPr lang="en-US" sz="4000" b="1" i="1" dirty="0"/>
              <a:t>Combination of job-related factors</a:t>
            </a:r>
            <a:br>
              <a:rPr lang="en-US" b="1" i="1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5FFEE-BAAA-4314-BED0-B6C24EE2F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fontScale="92500" lnSpcReduction="10000"/>
          </a:bodyPr>
          <a:lstStyle/>
          <a:p>
            <a:r>
              <a:rPr lang="en-US" sz="4300" dirty="0">
                <a:solidFill>
                  <a:srgbClr val="FF0000"/>
                </a:solidFill>
              </a:rPr>
              <a:t>“guilty!!!” –</a:t>
            </a:r>
          </a:p>
          <a:p>
            <a:pPr lvl="1"/>
            <a:r>
              <a:rPr lang="en-US" dirty="0"/>
              <a:t>If a prohibited factor was a motivation-</a:t>
            </a:r>
          </a:p>
          <a:p>
            <a:pPr lvl="1"/>
            <a:r>
              <a:rPr lang="en-US" sz="2800" i="1" dirty="0"/>
              <a:t>even though other factors were legal</a:t>
            </a:r>
          </a:p>
          <a:p>
            <a:pPr marL="914400" lvl="2" indent="0">
              <a:buNone/>
            </a:pPr>
            <a:r>
              <a:rPr lang="en-US" sz="2800" b="1" i="1" dirty="0">
                <a:solidFill>
                  <a:srgbClr val="00B050"/>
                </a:solidFill>
              </a:rPr>
              <a:t>Give an example using age</a:t>
            </a:r>
          </a:p>
          <a:p>
            <a:r>
              <a:rPr lang="en-US" b="1" i="1" dirty="0">
                <a:solidFill>
                  <a:srgbClr val="00B0F0"/>
                </a:solidFill>
              </a:rPr>
              <a:t>However…</a:t>
            </a:r>
          </a:p>
          <a:p>
            <a:pPr lvl="1"/>
            <a:r>
              <a:rPr lang="en-US" b="1" dirty="0">
                <a:solidFill>
                  <a:srgbClr val="1F497D"/>
                </a:solidFill>
              </a:rPr>
              <a:t>Plaintiff must prove that ….but for “age”</a:t>
            </a:r>
          </a:p>
          <a:p>
            <a:pPr lvl="1"/>
            <a:r>
              <a:rPr lang="en-US" b="1" dirty="0">
                <a:solidFill>
                  <a:srgbClr val="1F497D"/>
                </a:solidFill>
              </a:rPr>
              <a:t>The action would not have occurred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Think of an example using race &amp; and promotion</a:t>
            </a:r>
          </a:p>
          <a:p>
            <a:pPr lvl="1"/>
            <a:endParaRPr lang="en-US" sz="3200" b="1" i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09007-1C1A-4590-8B09-FC05528F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ED0AB0-F494-42DA-9EB5-EA614451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Legal Framework for Civil Rights Requirements (1 o</a:t>
            </a:r>
            <a:r>
              <a:rPr lang="en-US" sz="2000" dirty="0"/>
              <a:t>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3B466-A542-4E79-AC97-5198C849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Nondiscrimination laws</a:t>
            </a:r>
          </a:p>
          <a:p>
            <a:pPr lvl="1"/>
            <a:r>
              <a:rPr lang="en-US" dirty="0"/>
              <a:t>Public and private sectors</a:t>
            </a:r>
          </a:p>
          <a:p>
            <a:pPr lvl="1"/>
            <a:r>
              <a:rPr lang="en-US" dirty="0"/>
              <a:t>Employment agencies</a:t>
            </a:r>
          </a:p>
          <a:p>
            <a:pPr lvl="1"/>
            <a:r>
              <a:rPr lang="en-US" dirty="0"/>
              <a:t>Unions</a:t>
            </a:r>
          </a:p>
          <a:p>
            <a:pPr lvl="1"/>
            <a:r>
              <a:rPr lang="en-US" dirty="0"/>
              <a:t>Joint labor–management committees</a:t>
            </a:r>
          </a:p>
          <a:p>
            <a:r>
              <a:rPr lang="en-US" dirty="0"/>
              <a:t>Executive orders</a:t>
            </a:r>
          </a:p>
          <a:p>
            <a:pPr lvl="1"/>
            <a:r>
              <a:rPr lang="en-US" dirty="0"/>
              <a:t>Government contractors and subcontractors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DB92E-951C-460C-BB5E-70F45D77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4CD5CC-3FB0-4AF3-B86E-37263B628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Legal Framework for Civil Rights Requirements </a:t>
            </a:r>
            <a:r>
              <a:rPr lang="en-US" sz="2000" dirty="0"/>
              <a:t>(2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49467-0FCF-44B7-9A1B-8B464E6D4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Federal laws</a:t>
            </a:r>
          </a:p>
          <a:p>
            <a:pPr lvl="1" hangingPunct="0"/>
            <a:r>
              <a:rPr lang="en-US" dirty="0"/>
              <a:t>U.S. Constitution--Thirteenth and Fourteenth Amendments</a:t>
            </a:r>
          </a:p>
          <a:p>
            <a:pPr lvl="1" hangingPunct="0"/>
            <a:r>
              <a:rPr lang="en-US" dirty="0"/>
              <a:t>Civil Rights Acts of 1866 and 1871</a:t>
            </a:r>
          </a:p>
          <a:p>
            <a:pPr lvl="1" hangingPunct="0"/>
            <a:r>
              <a:rPr lang="en-US" dirty="0"/>
              <a:t>Equal Pay Act of 1963</a:t>
            </a:r>
          </a:p>
          <a:p>
            <a:pPr lvl="1" hangingPunct="0"/>
            <a:r>
              <a:rPr lang="en-US" b="1" dirty="0"/>
              <a:t>Title VII of the Civil Rights Act of 1964 </a:t>
            </a:r>
          </a:p>
          <a:p>
            <a:pPr lvl="1" hangingPunct="0"/>
            <a:r>
              <a:rPr lang="en-US" dirty="0"/>
              <a:t>Age Discrimination in Employment Act of 1967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61CA0-DAD2-4D81-A635-9E0D901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3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BFCBE5-1637-44D7-97A8-1F76CB56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</a:t>
            </a:r>
            <a:r>
              <a:rPr lang="en-IN" i="1"/>
              <a:t>Applied Psychology in Talent Management</a:t>
            </a:r>
            <a:r>
              <a:rPr lang="en-IN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35B82A-9756-40F7-8690-B3618ECA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Civil Rights Act 1964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EC4F5-8E77-4874-AFF0-FEC454870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>
                <a:hlinkClick r:id="rId3"/>
              </a:rPr>
              <a:t>3.1Title I—voting rights</a:t>
            </a:r>
            <a:endParaRPr lang="en-US" sz="4400" dirty="0"/>
          </a:p>
          <a:p>
            <a:r>
              <a:rPr lang="en-US" sz="4400" dirty="0">
                <a:hlinkClick r:id="rId4"/>
              </a:rPr>
              <a:t>3.2Title II—public accommodations</a:t>
            </a:r>
            <a:endParaRPr lang="en-US" sz="4400" dirty="0"/>
          </a:p>
          <a:p>
            <a:r>
              <a:rPr lang="en-US" sz="4400" dirty="0">
                <a:hlinkClick r:id="rId5"/>
              </a:rPr>
              <a:t>3.3Title III—desegregation of public facilities</a:t>
            </a:r>
            <a:endParaRPr lang="en-US" sz="4400" dirty="0"/>
          </a:p>
          <a:p>
            <a:r>
              <a:rPr lang="en-US" sz="4400" dirty="0">
                <a:hlinkClick r:id="rId6"/>
              </a:rPr>
              <a:t>3.4Title IV—desegregation of public education</a:t>
            </a:r>
            <a:endParaRPr lang="en-US" sz="4400" dirty="0"/>
          </a:p>
          <a:p>
            <a:r>
              <a:rPr lang="en-US" sz="4400" dirty="0">
                <a:hlinkClick r:id="rId7"/>
              </a:rPr>
              <a:t>3.5Title V—Commission on Civil Rights</a:t>
            </a:r>
            <a:endParaRPr lang="en-US" sz="4400" dirty="0"/>
          </a:p>
          <a:p>
            <a:r>
              <a:rPr lang="en-US" sz="4400" u="sng" dirty="0">
                <a:hlinkClick r:id="rId8"/>
              </a:rPr>
              <a:t>3.6Title VI—nondiscrimination in federally assisted programs</a:t>
            </a:r>
            <a:endParaRPr lang="en-US" sz="4400" dirty="0"/>
          </a:p>
          <a:p>
            <a:r>
              <a:rPr lang="en-US" sz="4400" dirty="0">
                <a:hlinkClick r:id="rId9"/>
              </a:rPr>
              <a:t>3.7Title VII—equal employment opportunity</a:t>
            </a:r>
            <a:endParaRPr lang="en-US" sz="4400" dirty="0"/>
          </a:p>
          <a:p>
            <a:r>
              <a:rPr lang="en-US" sz="4400" dirty="0">
                <a:hlinkClick r:id="rId10"/>
              </a:rPr>
              <a:t>3.8Title VIII—registration and voting statistics</a:t>
            </a:r>
            <a:endParaRPr lang="en-US" sz="4400" dirty="0"/>
          </a:p>
          <a:p>
            <a:r>
              <a:rPr lang="en-US" sz="4400" dirty="0">
                <a:hlinkClick r:id="rId11"/>
              </a:rPr>
              <a:t>3.9Title IX—intervention and removal of cases</a:t>
            </a:r>
            <a:endParaRPr lang="en-US" sz="4400" dirty="0"/>
          </a:p>
          <a:p>
            <a:r>
              <a:rPr lang="en-US" sz="4400" dirty="0">
                <a:hlinkClick r:id="rId12"/>
              </a:rPr>
              <a:t>3.10Title X—Community Relations Service</a:t>
            </a:r>
            <a:endParaRPr lang="en-US" sz="4400" dirty="0"/>
          </a:p>
          <a:p>
            <a:r>
              <a:rPr lang="en-US" sz="4400" dirty="0">
                <a:hlinkClick r:id="rId13"/>
              </a:rPr>
              <a:t>3.11Title XI—miscellaneous</a:t>
            </a:r>
            <a:endParaRPr lang="en-US" sz="44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5FB3A-617C-44BB-BFA3-834DF493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8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FD0244-D527-46C7-A839-CA8A7C7C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Legal Framework for Civil Rights Requirements </a:t>
            </a:r>
            <a:r>
              <a:rPr lang="en-US" sz="2000" dirty="0"/>
              <a:t>(3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E5CE8-3785-4515-BD9B-D6CFA23FA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More</a:t>
            </a:r>
            <a:r>
              <a:rPr lang="en-US" dirty="0"/>
              <a:t> …Federal laws</a:t>
            </a:r>
          </a:p>
          <a:p>
            <a:pPr lvl="1" hangingPunct="0"/>
            <a:r>
              <a:rPr lang="en-US" dirty="0"/>
              <a:t>Immigration Reform and Control Act of 1986</a:t>
            </a:r>
          </a:p>
          <a:p>
            <a:pPr lvl="1" hangingPunct="0"/>
            <a:r>
              <a:rPr lang="en-US" dirty="0"/>
              <a:t>Americans with Disabilities Act of 1990</a:t>
            </a:r>
          </a:p>
          <a:p>
            <a:pPr lvl="1" hangingPunct="0"/>
            <a:r>
              <a:rPr lang="en-US" dirty="0"/>
              <a:t>Civil Rights Act of 1991</a:t>
            </a:r>
          </a:p>
          <a:p>
            <a:pPr lvl="1" hangingPunct="0"/>
            <a:r>
              <a:rPr lang="en-US" dirty="0"/>
              <a:t>Family and Medical Leave Act of 1993</a:t>
            </a:r>
          </a:p>
          <a:p>
            <a:pPr lvl="1" hangingPunct="0"/>
            <a:r>
              <a:rPr lang="en-US" dirty="0"/>
              <a:t>Uniformed Services Employment and Reemployment Rights Act of 1994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1FA16-59F5-4E73-8D7B-AF696ECC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15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U.S. Constitution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Thirteenth Amendment</a:t>
            </a:r>
          </a:p>
          <a:p>
            <a:pPr lvl="1"/>
            <a:r>
              <a:rPr lang="en-US" dirty="0"/>
              <a:t>Prohibits slavery and involuntary servitude</a:t>
            </a:r>
          </a:p>
          <a:p>
            <a:r>
              <a:rPr lang="en-US" dirty="0"/>
              <a:t>Fourteenth Amendment</a:t>
            </a:r>
          </a:p>
          <a:p>
            <a:pPr lvl="1"/>
            <a:r>
              <a:rPr lang="en-US" dirty="0"/>
              <a:t>Guarantees equal protection of the law for all   ….right to…</a:t>
            </a:r>
          </a:p>
          <a:p>
            <a:pPr lvl="2"/>
            <a:r>
              <a:rPr lang="en-US" dirty="0"/>
              <a:t> make and enforce contracts (e.g. for employment)</a:t>
            </a:r>
          </a:p>
          <a:p>
            <a:pPr lvl="2"/>
            <a:r>
              <a:rPr lang="en-US" dirty="0"/>
              <a:t>sue in federal courts</a:t>
            </a:r>
          </a:p>
          <a:p>
            <a:r>
              <a:rPr lang="en-US" b="1" i="1" dirty="0"/>
              <a:t>Subsequently codified in law…</a:t>
            </a:r>
            <a:r>
              <a:rPr lang="en-US" dirty="0"/>
              <a:t>…</a:t>
            </a:r>
          </a:p>
          <a:p>
            <a:pPr marL="914400" lvl="2" indent="0">
              <a:buNone/>
            </a:pPr>
            <a:endParaRPr lang="en-US" dirty="0"/>
          </a:p>
          <a:p>
            <a:pPr lvl="3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Civil Rights Acts </a:t>
            </a:r>
            <a:br>
              <a:rPr lang="en-US" sz="3600" dirty="0"/>
            </a:br>
            <a:r>
              <a:rPr lang="en-US" sz="3600" i="1" dirty="0"/>
              <a:t>more specifically…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Act of 1866</a:t>
            </a:r>
          </a:p>
          <a:p>
            <a:pPr lvl="1"/>
            <a:r>
              <a:rPr lang="en-US" dirty="0"/>
              <a:t>Right to make and enforce contracts for employment </a:t>
            </a:r>
          </a:p>
          <a:p>
            <a:r>
              <a:rPr lang="en-US" dirty="0"/>
              <a:t>Act of 1871</a:t>
            </a:r>
          </a:p>
          <a:p>
            <a:pPr lvl="1"/>
            <a:r>
              <a:rPr lang="en-US" dirty="0"/>
              <a:t>Right to sue in federal court if deprived of rights or privileges</a:t>
            </a:r>
          </a:p>
          <a:p>
            <a:r>
              <a:rPr lang="en-US" dirty="0"/>
              <a:t>Act of 1991</a:t>
            </a:r>
          </a:p>
          <a:p>
            <a:pPr lvl="1"/>
            <a:r>
              <a:rPr lang="en-US" dirty="0"/>
              <a:t>Protection of workers in all aspects of employment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1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Equal Pay for Equal Work Regardless of Sex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Equal Pay Act of 1963</a:t>
            </a:r>
          </a:p>
          <a:p>
            <a:pPr lvl="1"/>
            <a:r>
              <a:rPr lang="en-US" dirty="0"/>
              <a:t>Men and women should be paid the </a:t>
            </a:r>
            <a:r>
              <a:rPr lang="en-US" b="1" i="1" dirty="0"/>
              <a:t>same</a:t>
            </a:r>
            <a:r>
              <a:rPr lang="en-US" dirty="0"/>
              <a:t> for doing the same type of </a:t>
            </a:r>
            <a:r>
              <a:rPr lang="en-US" b="1" i="1" dirty="0"/>
              <a:t>work</a:t>
            </a:r>
          </a:p>
          <a:p>
            <a:pPr lvl="1"/>
            <a:r>
              <a:rPr lang="en-US" b="1" dirty="0"/>
              <a:t>Differentials in pay </a:t>
            </a:r>
            <a:r>
              <a:rPr lang="en-US" dirty="0"/>
              <a:t>can be based upon…</a:t>
            </a:r>
          </a:p>
          <a:p>
            <a:pPr lvl="2"/>
            <a:r>
              <a:rPr lang="en-US" dirty="0"/>
              <a:t> </a:t>
            </a:r>
            <a:r>
              <a:rPr lang="en-US" b="1" i="1" dirty="0"/>
              <a:t>any factor other than sex</a:t>
            </a:r>
          </a:p>
          <a:p>
            <a:pPr lvl="3"/>
            <a:r>
              <a:rPr lang="en-US" b="1" i="1" dirty="0"/>
              <a:t>E.g. shift differentials</a:t>
            </a:r>
            <a:endParaRPr lang="en-US" b="1" i="1" dirty="0">
              <a:solidFill>
                <a:srgbClr val="00B050"/>
              </a:solidFill>
            </a:endParaRPr>
          </a:p>
          <a:p>
            <a:pPr lvl="2"/>
            <a:r>
              <a:rPr lang="en-US" b="1" i="1" dirty="0">
                <a:solidFill>
                  <a:srgbClr val="00B050"/>
                </a:solidFill>
              </a:rPr>
              <a:t>Can you think of any way this  could this be possibly be confounded with sex?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0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676400"/>
          </a:xfrm>
        </p:spPr>
        <p:txBody>
          <a:bodyPr>
            <a:noAutofit/>
          </a:bodyPr>
          <a:lstStyle/>
          <a:p>
            <a:pPr hangingPunct="0"/>
            <a:r>
              <a:rPr lang="en-US" sz="4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</a:t>
            </a:r>
            <a:r>
              <a:rPr lang="en-US" sz="4400" b="1" cap="all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  <a:p>
            <a:pPr hangingPunct="0"/>
            <a:r>
              <a:rPr lang="en-US" sz="4400" b="1" dirty="0"/>
              <a:t>The Law and Talent Management</a:t>
            </a:r>
            <a:endParaRPr lang="en-US" sz="4400" dirty="0"/>
          </a:p>
          <a:p>
            <a:pPr hangingPunct="0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63662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Equal Pay for Jobs of </a:t>
            </a:r>
            <a:r>
              <a:rPr lang="en-US" sz="3200" b="1" i="1" dirty="0"/>
              <a:t>Comparable Worth </a:t>
            </a:r>
            <a:r>
              <a:rPr lang="en-US" sz="3200" i="1" dirty="0"/>
              <a:t>(=equal value to employer)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Pay rate in a female dominated field </a:t>
            </a:r>
          </a:p>
          <a:p>
            <a:pPr lvl="1"/>
            <a:r>
              <a:rPr lang="en-US" dirty="0"/>
              <a:t>Tends to be lower than rate in male dominated fields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Is there a bias in jobs held by women?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If so, how did it happen? 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Should pay be equal based upon comparable work?</a:t>
            </a:r>
          </a:p>
          <a:p>
            <a:r>
              <a:rPr lang="en-US" sz="2800" b="1" i="1" dirty="0">
                <a:solidFill>
                  <a:srgbClr val="00B050"/>
                </a:solidFill>
              </a:rPr>
              <a:t>What JA method would be best to use here?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/>
              <a:t>Equal Employment Opportunity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Title VII of the Civil Rights Act of 1964</a:t>
            </a:r>
          </a:p>
          <a:p>
            <a:pPr lvl="1"/>
            <a:r>
              <a:rPr lang="en-US" dirty="0"/>
              <a:t>Established EEOC</a:t>
            </a:r>
          </a:p>
          <a:p>
            <a:pPr lvl="1"/>
            <a:r>
              <a:rPr lang="en-US" dirty="0"/>
              <a:t>Nondiscrimination on  </a:t>
            </a:r>
          </a:p>
          <a:p>
            <a:pPr lvl="2"/>
            <a:r>
              <a:rPr lang="en-US" sz="2800" dirty="0"/>
              <a:t>race, color, religion, sex, or national origin</a:t>
            </a:r>
          </a:p>
          <a:p>
            <a:pPr lvl="2"/>
            <a:r>
              <a:rPr lang="en-US" sz="2800" dirty="0"/>
              <a:t>Retaliation and employment advertising </a:t>
            </a:r>
          </a:p>
          <a:p>
            <a:pPr lvl="2"/>
            <a:r>
              <a:rPr lang="en-US" sz="2800" dirty="0"/>
              <a:t>Suspension of government contracts and back-pay awards</a:t>
            </a:r>
          </a:p>
          <a:p>
            <a:pPr marL="914400" lvl="2" indent="0">
              <a:buNone/>
            </a:pPr>
            <a:r>
              <a:rPr lang="en-US" sz="2800" b="1" i="1" dirty="0">
                <a:solidFill>
                  <a:srgbClr val="00B050"/>
                </a:solidFill>
              </a:rPr>
              <a:t>What’s the difference in “race” &amp; “color?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0E6B1E-12C5-4C5C-BF3B-8BDC611E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0413"/>
          </a:xfrm>
        </p:spPr>
        <p:txBody>
          <a:bodyPr>
            <a:normAutofit/>
          </a:bodyPr>
          <a:lstStyle/>
          <a:p>
            <a:r>
              <a:rPr lang="en-US" sz="2800" dirty="0"/>
              <a:t>Title VII </a:t>
            </a:r>
            <a:r>
              <a:rPr lang="en-US" sz="2800" i="1" dirty="0"/>
              <a:t>Exemptions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E9E92-B370-4BEF-8470-42C789D9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Bona Fide Occupational Qualifications</a:t>
            </a:r>
          </a:p>
          <a:p>
            <a:r>
              <a:rPr lang="en-US" dirty="0"/>
              <a:t>Seniority Systems</a:t>
            </a:r>
          </a:p>
          <a:p>
            <a:r>
              <a:rPr lang="en-US" dirty="0"/>
              <a:t>Preemployment Inquiries</a:t>
            </a:r>
          </a:p>
          <a:p>
            <a:r>
              <a:rPr lang="en-US" dirty="0"/>
              <a:t>Testing (preemployment </a:t>
            </a:r>
          </a:p>
          <a:p>
            <a:pPr lvl="1"/>
            <a:r>
              <a:rPr lang="en-US" dirty="0"/>
              <a:t>Disparate impact is </a:t>
            </a:r>
            <a:r>
              <a:rPr lang="en-US" i="1" dirty="0"/>
              <a:t>legal</a:t>
            </a:r>
            <a:r>
              <a:rPr lang="en-US" dirty="0"/>
              <a:t> if test if valid-</a:t>
            </a:r>
          </a:p>
          <a:p>
            <a:r>
              <a:rPr lang="en-US" dirty="0"/>
              <a:t>Preferential Treatment </a:t>
            </a:r>
          </a:p>
          <a:p>
            <a:pPr lvl="1"/>
            <a:r>
              <a:rPr lang="en-US" dirty="0"/>
              <a:t>(not to address imbalances)</a:t>
            </a:r>
          </a:p>
          <a:p>
            <a:r>
              <a:rPr lang="en-US" dirty="0"/>
              <a:t>Veterans’ Preference Rights</a:t>
            </a:r>
          </a:p>
          <a:p>
            <a:r>
              <a:rPr lang="en-US" dirty="0"/>
              <a:t>National Security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38C1B-6667-4006-B525-55FE85EA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 Discrimination in Employment Act of 1967 (1986)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Specifically proscribes discrimination on   age for employees age 40 +  </a:t>
            </a:r>
          </a:p>
          <a:p>
            <a:pPr lvl="1"/>
            <a:r>
              <a:rPr lang="en-US" dirty="0"/>
              <a:t>unless the employer can demonstrate that age is a BFOQ for the job in question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Examples?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8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Immigration Reform and Control Act of 1986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Cannot hire or employ persons not authorized to work in the United States</a:t>
            </a:r>
          </a:p>
          <a:p>
            <a:r>
              <a:rPr lang="en-US" dirty="0"/>
              <a:t>Requires verification of identity and work authorization within 3 days of hire</a:t>
            </a:r>
          </a:p>
          <a:p>
            <a:r>
              <a:rPr lang="en-US" b="1" i="1" dirty="0"/>
              <a:t>Obviously not enforced in many situations</a:t>
            </a:r>
          </a:p>
          <a:p>
            <a:r>
              <a:rPr lang="en-US" sz="2800" b="1" i="1" dirty="0">
                <a:solidFill>
                  <a:srgbClr val="00B050"/>
                </a:solidFill>
              </a:rPr>
              <a:t>Are these “illegal” or “undocumented”?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521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Americans With Disabilities Act 1990 (2008)</a:t>
            </a:r>
            <a:br>
              <a:rPr lang="en-US" sz="3200" dirty="0"/>
            </a:br>
            <a:r>
              <a:rPr lang="en-US" sz="3200" i="1" dirty="0"/>
              <a:t>N</a:t>
            </a:r>
            <a:r>
              <a:rPr lang="en-US" sz="3200" dirty="0"/>
              <a:t> 15 or more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Prohibits discrimination of qualified individual with disability</a:t>
            </a:r>
          </a:p>
          <a:p>
            <a:r>
              <a:rPr lang="en-US" dirty="0"/>
              <a:t>Ability to perform essential functions without accommodation</a:t>
            </a:r>
          </a:p>
          <a:p>
            <a:r>
              <a:rPr lang="en-US" dirty="0"/>
              <a:t>Prohibits mitigating measures in determining impairment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How do we treat alcoholism?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Civil Rights Act of 1991 </a:t>
            </a:r>
            <a:r>
              <a:rPr lang="en-US" sz="1800" dirty="0"/>
              <a:t>(1 of 2)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Provisions</a:t>
            </a:r>
          </a:p>
          <a:p>
            <a:pPr lvl="1"/>
            <a:r>
              <a:rPr lang="en-US" dirty="0"/>
              <a:t>Monetary damages and jury trials</a:t>
            </a:r>
          </a:p>
          <a:p>
            <a:pPr lvl="1"/>
            <a:r>
              <a:rPr lang="en-US" dirty="0"/>
              <a:t>Adverse impact </a:t>
            </a:r>
            <a:r>
              <a:rPr lang="en-US" i="1" dirty="0"/>
              <a:t>(unintentional discrimination)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Protection in foreign countries</a:t>
            </a:r>
          </a:p>
          <a:p>
            <a:pPr lvl="1"/>
            <a:r>
              <a:rPr lang="en-US" dirty="0"/>
              <a:t>Racial harassment</a:t>
            </a:r>
          </a:p>
          <a:p>
            <a:pPr lvl="1"/>
            <a:r>
              <a:rPr lang="en-US" dirty="0"/>
              <a:t>Challenges of consent decrees</a:t>
            </a:r>
          </a:p>
          <a:p>
            <a:pPr lvl="1"/>
            <a:r>
              <a:rPr lang="en-US" dirty="0"/>
              <a:t>Mixed-motive cases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33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Civil Rights Act of 1991</a:t>
            </a:r>
            <a:br>
              <a:rPr lang="en-US" sz="4000" dirty="0"/>
            </a:br>
            <a:r>
              <a:rPr lang="en-US" sz="4000" dirty="0"/>
              <a:t>-</a:t>
            </a:r>
            <a:r>
              <a:rPr lang="en-US" sz="4000" i="1" dirty="0"/>
              <a:t>to expand remedies </a:t>
            </a:r>
            <a:r>
              <a:rPr lang="en-US" sz="1800" i="1" dirty="0"/>
              <a:t>(2 </a:t>
            </a:r>
            <a:r>
              <a:rPr lang="en-US" sz="1800" dirty="0"/>
              <a:t>of 2)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Key Provisions</a:t>
            </a:r>
          </a:p>
          <a:p>
            <a:pPr lvl="1"/>
            <a:r>
              <a:rPr lang="en-US" dirty="0"/>
              <a:t>Seniority systems </a:t>
            </a:r>
            <a:r>
              <a:rPr lang="en-US" i="1" dirty="0"/>
              <a:t>(can be challenged)</a:t>
            </a:r>
          </a:p>
          <a:p>
            <a:pPr lvl="1"/>
            <a:r>
              <a:rPr lang="en-US" dirty="0"/>
              <a:t>Race-norming </a:t>
            </a:r>
            <a:r>
              <a:rPr lang="en-US" i="1" dirty="0"/>
              <a:t>(not legal)</a:t>
            </a:r>
          </a:p>
          <a:p>
            <a:pPr lvl="1"/>
            <a:r>
              <a:rPr lang="en-US" dirty="0"/>
              <a:t>Extension to U.S. Senate and appointed officials </a:t>
            </a:r>
          </a:p>
          <a:p>
            <a:pPr lvl="2"/>
            <a:r>
              <a:rPr lang="en-US" b="1" i="1" dirty="0">
                <a:solidFill>
                  <a:srgbClr val="00B050"/>
                </a:solidFill>
              </a:rPr>
              <a:t>Would MQs for race etc. by political appointments be legal?</a:t>
            </a:r>
          </a:p>
          <a:p>
            <a:pPr lvl="1"/>
            <a:r>
              <a:rPr lang="en-US" dirty="0"/>
              <a:t>The FMLA Act </a:t>
            </a:r>
            <a:r>
              <a:rPr lang="en-US" i="1" dirty="0"/>
              <a:t>(50+ employees)</a:t>
            </a:r>
          </a:p>
          <a:p>
            <a:pPr marL="457200" lvl="1" indent="0">
              <a:buNone/>
            </a:pPr>
            <a:r>
              <a:rPr lang="en-US" dirty="0"/>
              <a:t>- Uniformed Services Employment and Reemployment Rights Act </a:t>
            </a:r>
            <a:r>
              <a:rPr lang="en-US" i="1" dirty="0"/>
              <a:t>(any size employer)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64029" y="6435952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1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D4A14A-968C-4EB8-86E6-AF775349B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Enforcement of the Laws: Regulatory Agencies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4710E-5F99-420F-81B0-6DA6EEAED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/>
              <a:t>Regulatory agencies</a:t>
            </a:r>
          </a:p>
          <a:p>
            <a:pPr lvl="1"/>
            <a:r>
              <a:rPr lang="en-US" b="1" i="1" dirty="0"/>
              <a:t>State</a:t>
            </a:r>
            <a:r>
              <a:rPr lang="en-US" dirty="0"/>
              <a:t> Fair Employment Practices Commissions</a:t>
            </a:r>
          </a:p>
          <a:p>
            <a:pPr lvl="1"/>
            <a:r>
              <a:rPr lang="en-US" dirty="0"/>
              <a:t>Equal Employment Opportunity Commission (EEOC)</a:t>
            </a:r>
          </a:p>
          <a:p>
            <a:pPr lvl="1"/>
            <a:r>
              <a:rPr lang="en-US" dirty="0"/>
              <a:t>Office of Federal Contract Compliance Programs (OFCCP)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8D8C5-68C4-4325-AE0E-E0F90B91D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30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FC2459-3D2A-4D20-A797-60E004B8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Employment Case Law: General Principles (</a:t>
            </a:r>
            <a:r>
              <a:rPr lang="en-US" sz="2000" dirty="0"/>
              <a:t>1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DD055-FF60-4969-A782-468042C04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/>
              <a:t>Judicial branch interprets laws and determines enforcement</a:t>
            </a:r>
          </a:p>
          <a:p>
            <a:pPr lvl="1"/>
            <a:r>
              <a:rPr lang="en-US" dirty="0"/>
              <a:t>1964 Civil Rights Act: ability tests</a:t>
            </a:r>
          </a:p>
          <a:p>
            <a:pPr lvl="1"/>
            <a:r>
              <a:rPr lang="en-US" dirty="0"/>
              <a:t>Personal background information</a:t>
            </a:r>
          </a:p>
          <a:p>
            <a:pPr lvl="1"/>
            <a:r>
              <a:rPr lang="en-US" dirty="0"/>
              <a:t>Employment history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F5BAA-9C48-46DF-A9FA-C0F89F46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8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5561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Learning Goals </a:t>
            </a:r>
            <a:r>
              <a:rPr lang="en-US" sz="1800" dirty="0"/>
              <a:t>(2 of 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lvl="0" hangingPunct="0"/>
            <a:r>
              <a:rPr lang="en-US" dirty="0"/>
              <a:t> </a:t>
            </a:r>
            <a:r>
              <a:rPr lang="en-US" b="1" i="1" dirty="0"/>
              <a:t>framework</a:t>
            </a:r>
            <a:r>
              <a:rPr lang="en-US" b="1" dirty="0"/>
              <a:t> </a:t>
            </a:r>
            <a:r>
              <a:rPr lang="en-US" dirty="0"/>
              <a:t>of the U.S. legal system.</a:t>
            </a:r>
          </a:p>
          <a:p>
            <a:pPr lvl="0" hangingPunct="0"/>
            <a:r>
              <a:rPr lang="en-US" dirty="0"/>
              <a:t>  </a:t>
            </a:r>
            <a:r>
              <a:rPr lang="en-US" b="1" i="1" dirty="0"/>
              <a:t>legal routes </a:t>
            </a:r>
            <a:r>
              <a:rPr lang="en-US" dirty="0"/>
              <a:t>for complaints  </a:t>
            </a:r>
          </a:p>
          <a:p>
            <a:pPr lvl="0" hangingPunct="0"/>
            <a:r>
              <a:rPr lang="en-US" dirty="0"/>
              <a:t>  major </a:t>
            </a:r>
            <a:r>
              <a:rPr lang="en-US" b="1" i="1" dirty="0"/>
              <a:t>legal theories </a:t>
            </a:r>
            <a:r>
              <a:rPr lang="en-US" dirty="0"/>
              <a:t> (2)</a:t>
            </a:r>
          </a:p>
          <a:p>
            <a:pPr lvl="1" hangingPunct="0"/>
            <a:r>
              <a:rPr lang="en-US" dirty="0"/>
              <a:t> unfair   discrimination.</a:t>
            </a:r>
          </a:p>
          <a:p>
            <a:pPr lvl="0" hangingPunct="0"/>
            <a:r>
              <a:rPr lang="en-US" dirty="0"/>
              <a:t> major legal </a:t>
            </a:r>
            <a:r>
              <a:rPr lang="en-US" b="1" i="1" dirty="0"/>
              <a:t>principles</a:t>
            </a:r>
            <a:r>
              <a:rPr lang="en-US" dirty="0"/>
              <a:t> 	</a:t>
            </a:r>
          </a:p>
          <a:p>
            <a:pPr lvl="1" hangingPunct="0"/>
            <a:r>
              <a:rPr lang="en-US" dirty="0"/>
              <a:t>key civil rights laws.</a:t>
            </a:r>
          </a:p>
          <a:p>
            <a:r>
              <a:rPr lang="en-US" dirty="0"/>
              <a:t>   </a:t>
            </a:r>
            <a:r>
              <a:rPr lang="en-US" b="1" i="1" dirty="0"/>
              <a:t>six exemptions </a:t>
            </a:r>
            <a:r>
              <a:rPr lang="en-US" dirty="0"/>
              <a:t>to Title VII coverage </a:t>
            </a:r>
          </a:p>
          <a:p>
            <a:pPr lvl="1"/>
            <a:r>
              <a:rPr lang="en-US" dirty="0"/>
              <a:t>1964 Civil Rights Act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0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33C76F-A0AB-4692-A98A-77BF8EF1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Employment Case Law: General Principles </a:t>
            </a:r>
            <a:r>
              <a:rPr lang="en-US" sz="2000" dirty="0"/>
              <a:t>(2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A3580-10BE-4069-9F38-7A85DC5B9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Sex discrimination</a:t>
            </a:r>
          </a:p>
          <a:p>
            <a:pPr lvl="1"/>
            <a:r>
              <a:rPr lang="en-US" dirty="0"/>
              <a:t>Title VII: both sexes equal opportunity to compete for jobs </a:t>
            </a:r>
          </a:p>
          <a:p>
            <a:pPr lvl="1"/>
            <a:r>
              <a:rPr lang="en-US" dirty="0"/>
              <a:t>Sexual orientation</a:t>
            </a:r>
          </a:p>
          <a:p>
            <a:pPr lvl="1"/>
            <a:r>
              <a:rPr lang="en-US" dirty="0"/>
              <a:t>Pregnancy discrimination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B5D89-A36C-4E1A-A363-3ECFDB61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79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6F93DF-4748-4B99-A561-046992E9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Employment Case Law: General Principles </a:t>
            </a:r>
            <a:r>
              <a:rPr lang="en-US" sz="2000" dirty="0"/>
              <a:t>(3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7E1CD-9074-41EC-A8AB-9D1BEBC67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Sex discrimination</a:t>
            </a:r>
          </a:p>
          <a:p>
            <a:pPr lvl="1"/>
            <a:r>
              <a:rPr lang="en-US" dirty="0"/>
              <a:t>Sexual harassment </a:t>
            </a:r>
          </a:p>
          <a:p>
            <a:pPr lvl="2" hangingPunct="0"/>
            <a:r>
              <a:rPr lang="en-US" dirty="0"/>
              <a:t>Quid pro quo (you give me this; I’ll give you that)</a:t>
            </a:r>
          </a:p>
          <a:p>
            <a:pPr lvl="2" hangingPunct="0"/>
            <a:r>
              <a:rPr lang="en-US" dirty="0"/>
              <a:t>Hostile work environment (intimidating, hostile, or offensive atmosphere)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3C4E7-765C-49A1-A6C9-70F1FA7B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17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069B4B-14C4-4161-8836-CCE24FE1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Employment Case Law: General Principles </a:t>
            </a:r>
            <a:r>
              <a:rPr lang="en-US" sz="2000" dirty="0"/>
              <a:t>(4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B68C9-9484-4F14-83FA-535FB220E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/>
              <a:t>Preventive actions by employers</a:t>
            </a:r>
          </a:p>
          <a:p>
            <a:pPr lvl="1"/>
            <a:r>
              <a:rPr lang="en-US" dirty="0"/>
              <a:t>Statement from CEO sexual harassment not tolerated</a:t>
            </a:r>
          </a:p>
          <a:p>
            <a:pPr lvl="1"/>
            <a:r>
              <a:rPr lang="en-US" dirty="0"/>
              <a:t>Publicized definition of sexual harassment</a:t>
            </a:r>
          </a:p>
          <a:p>
            <a:pPr lvl="1"/>
            <a:r>
              <a:rPr lang="en-US" dirty="0"/>
              <a:t>Effective complaint procedure </a:t>
            </a:r>
          </a:p>
          <a:p>
            <a:pPr lvl="1"/>
            <a:r>
              <a:rPr lang="en-US" dirty="0"/>
              <a:t>Statement of sanctions for violators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E17A1-39C2-4197-A36C-6722E02C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00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9CB644-12E3-4938-A324-43DB9B91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/>
              <a:t>Employment Case Law: General Principles (5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741B7-D81E-4D85-A33E-CAC632F30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Preventive actions by employers</a:t>
            </a:r>
          </a:p>
          <a:p>
            <a:pPr lvl="1"/>
            <a:r>
              <a:rPr lang="en-US" dirty="0"/>
              <a:t>Protection for those who make charges</a:t>
            </a:r>
          </a:p>
          <a:p>
            <a:pPr lvl="1"/>
            <a:r>
              <a:rPr lang="en-US" dirty="0"/>
              <a:t>Investigate every claim of harassment </a:t>
            </a:r>
          </a:p>
          <a:p>
            <a:pPr lvl="1"/>
            <a:r>
              <a:rPr lang="en-US" dirty="0"/>
              <a:t>Preserve investigative information </a:t>
            </a:r>
          </a:p>
          <a:p>
            <a:pPr lvl="1"/>
            <a:r>
              <a:rPr lang="en-US" dirty="0"/>
              <a:t>Train managers and supervisors</a:t>
            </a:r>
          </a:p>
          <a:p>
            <a:pPr lvl="1"/>
            <a:r>
              <a:rPr lang="en-US" dirty="0"/>
              <a:t>Follow-up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9C066-424C-49F6-B5AA-89AB29A7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32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1C6E90-BFC9-4245-B1CE-6A60672C4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Employment Case Law: General Principles (6 </a:t>
            </a:r>
            <a:r>
              <a:rPr lang="en-US" sz="2000" dirty="0"/>
              <a:t>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0D277-667C-46E6-8F82-6555B3E52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r>
              <a:rPr lang="en-US" dirty="0"/>
              <a:t>Age discrimination </a:t>
            </a:r>
            <a:r>
              <a:rPr lang="en-US" b="1" i="1" dirty="0"/>
              <a:t>(for prima Facie case)</a:t>
            </a:r>
          </a:p>
          <a:p>
            <a:pPr lvl="1" hangingPunct="0"/>
            <a:r>
              <a:rPr lang="en-US" dirty="0"/>
              <a:t>Within protected age group (40+)</a:t>
            </a:r>
          </a:p>
          <a:p>
            <a:pPr lvl="1" hangingPunct="0"/>
            <a:r>
              <a:rPr lang="en-US" dirty="0"/>
              <a:t>Discharged despite </a:t>
            </a:r>
            <a:r>
              <a:rPr lang="en-US" dirty="0" err="1"/>
              <a:t>satisfactoryare</a:t>
            </a:r>
            <a:r>
              <a:rPr lang="en-US" dirty="0"/>
              <a:t>  performance</a:t>
            </a:r>
          </a:p>
          <a:p>
            <a:pPr lvl="1"/>
            <a:r>
              <a:rPr lang="en-US" dirty="0"/>
              <a:t>Younger person filled position 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Are you a “digital Native”?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	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	What happened to Thomas Nash?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F3B69-E8D5-4032-9A5F-19A98D80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7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E7236-3F2C-4C59-9D8C-C422CE9F6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Employment Case Law: General Principles </a:t>
            </a:r>
            <a:r>
              <a:rPr lang="en-US" sz="2000" dirty="0"/>
              <a:t>(7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61FAC-627E-4EB9-98E1-33B7AB21F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“English only” rules </a:t>
            </a:r>
            <a:r>
              <a:rPr lang="en-US" b="1" i="1" dirty="0">
                <a:solidFill>
                  <a:srgbClr val="FF0000"/>
                </a:solidFill>
              </a:rPr>
              <a:t>(BFOQ needed!)</a:t>
            </a:r>
          </a:p>
          <a:p>
            <a:pPr lvl="1"/>
            <a:r>
              <a:rPr lang="en-US" dirty="0"/>
              <a:t>EEOC: blanket English-only rules that lack business justification amount to unlawful national-origin discrimination</a:t>
            </a:r>
          </a:p>
          <a:p>
            <a:pPr lvl="1"/>
            <a:r>
              <a:rPr lang="en-US" dirty="0"/>
              <a:t>Employer must show legitimate business need for English-only 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Can you think of an example?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8FEF-57E5-4A92-9E12-8014589C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68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8818D9-B5AF-4FBD-9A12-061BA998D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Employment Case Law: General Principles </a:t>
            </a:r>
            <a:r>
              <a:rPr lang="en-US" sz="2000" dirty="0"/>
              <a:t>(8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DD372-EDC2-423B-A815-CDCCBF6BF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Seniority</a:t>
            </a:r>
          </a:p>
          <a:p>
            <a:pPr lvl="1"/>
            <a:r>
              <a:rPr lang="en-US" dirty="0"/>
              <a:t>Legitimate seniority systems take precedence over affirmative action</a:t>
            </a:r>
          </a:p>
          <a:p>
            <a:r>
              <a:rPr lang="en-US" dirty="0"/>
              <a:t>Preferential selection</a:t>
            </a:r>
          </a:p>
          <a:p>
            <a:pPr lvl="1"/>
            <a:r>
              <a:rPr lang="en-US" dirty="0"/>
              <a:t>Diversity efforts are good; quotas are not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Again….What’s the difference between goals and quotas?</a:t>
            </a:r>
          </a:p>
          <a:p>
            <a:pPr lvl="1"/>
            <a:r>
              <a:rPr lang="en-US" b="1" i="1" dirty="0">
                <a:solidFill>
                  <a:srgbClr val="00B0F0"/>
                </a:solidFill>
              </a:rPr>
              <a:t>Rigor with which they are enforced.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51A78-45D4-48E2-8B51-80EF83DD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42C058-A864-4C74-AD3B-EC0D6631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</a:t>
            </a:r>
            <a:r>
              <a:rPr lang="en-IN" i="1"/>
              <a:t>Applied Psychology in Talent Management</a:t>
            </a:r>
            <a:r>
              <a:rPr lang="en-IN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59208-25BE-4F5E-A020-BC83A004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/>
              <a:t>Chap 2 Discussion </a:t>
            </a:r>
            <a:r>
              <a:rPr lang="en-US" sz="3200" dirty="0"/>
              <a:t>Qs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00B43-CE26-4BA4-B351-46288E9AB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30763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What specific steps would you recommend to a firm in order to ensure fair treatment of persons with disabilities?</a:t>
            </a:r>
            <a:br>
              <a:rPr lang="en-US" b="1" dirty="0"/>
            </a:br>
            <a:endParaRPr lang="en-US" b="1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/>
              <a:t>What guidance would you give to an employer who asks about rights and responsibilities in administering a testing program?</a:t>
            </a:r>
            <a:br>
              <a:rPr lang="en-US" b="1" dirty="0"/>
            </a:b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Your company provides services to the federal government. What information will the company need to provide to the OFCCP to ensure contract compliance?</a:t>
            </a:r>
            <a:br>
              <a:rPr lang="en-US" b="1" dirty="0"/>
            </a:b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/>
              <a:t>Many jobs require various levels of experience in order to apply for them. How might you justify such requirements as job related and consistent with business necessity?</a:t>
            </a:r>
            <a:br>
              <a:rPr lang="en-US" b="1" dirty="0"/>
            </a:b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Your boss asks what disparate impact and disparate has in the context of hiring and promotion. How would you respond?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72D75-44F8-4B48-9AD9-46A9BC4E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30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144000" cy="895350"/>
          </a:xfrm>
        </p:spPr>
        <p:txBody>
          <a:bodyPr>
            <a:normAutofit/>
          </a:bodyPr>
          <a:lstStyle/>
          <a:p>
            <a:r>
              <a:rPr lang="en-US" sz="3600" dirty="0"/>
              <a:t>Evidence-Based Implications for Practice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r="1336"/>
          <a:stretch/>
        </p:blipFill>
        <p:spPr>
          <a:xfrm>
            <a:off x="152400" y="895350"/>
            <a:ext cx="8882743" cy="54181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5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(3 of 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 </a:t>
            </a:r>
            <a:r>
              <a:rPr lang="en-US" i="1" dirty="0"/>
              <a:t>sexual harassment</a:t>
            </a:r>
            <a:r>
              <a:rPr lang="en-US" dirty="0"/>
              <a:t> and  </a:t>
            </a:r>
          </a:p>
          <a:p>
            <a:pPr lvl="1" hangingPunct="0"/>
            <a:r>
              <a:rPr lang="en-US" dirty="0"/>
              <a:t> preventive steps employers should take.</a:t>
            </a:r>
          </a:p>
          <a:p>
            <a:pPr lvl="0" hangingPunct="0"/>
            <a:r>
              <a:rPr lang="en-US" dirty="0"/>
              <a:t> when you can  justify “English-only” rules  </a:t>
            </a:r>
          </a:p>
          <a:p>
            <a:pPr lvl="0" hangingPunct="0"/>
            <a:r>
              <a:rPr lang="en-US" dirty="0"/>
              <a:t> how to prevent age-discrimination claims</a:t>
            </a:r>
          </a:p>
          <a:p>
            <a:pPr lvl="1" hangingPunct="0"/>
            <a:r>
              <a:rPr lang="en-US" dirty="0"/>
              <a:t>When  downsizing or</a:t>
            </a:r>
          </a:p>
          <a:p>
            <a:pPr lvl="1" hangingPunct="0"/>
            <a:r>
              <a:rPr lang="en-US" dirty="0"/>
              <a:t> terminating workers for cause.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3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97DC6A-A5F8-4E6F-A8C1-CEE86DFFB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United States Legal System </a:t>
            </a:r>
            <a:br>
              <a:rPr lang="en-US" sz="4000" dirty="0"/>
            </a:br>
            <a:r>
              <a:rPr lang="en-US" sz="2000" dirty="0"/>
              <a:t>(1 of 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C6F60-D176-4F0E-99D0-EC3D732C5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U.S. Constitution supreme law</a:t>
            </a:r>
          </a:p>
          <a:p>
            <a:r>
              <a:rPr lang="en-US" dirty="0"/>
              <a:t>Powers </a:t>
            </a:r>
            <a:r>
              <a:rPr lang="en-US" b="1" i="1" dirty="0"/>
              <a:t>not</a:t>
            </a:r>
            <a:r>
              <a:rPr lang="en-US" dirty="0"/>
              <a:t> given to federal government reserved for the states</a:t>
            </a:r>
          </a:p>
          <a:p>
            <a:r>
              <a:rPr lang="en-US" dirty="0"/>
              <a:t>Legislative branch (Congress) </a:t>
            </a:r>
          </a:p>
          <a:p>
            <a:pPr lvl="1"/>
            <a:r>
              <a:rPr lang="en-US" dirty="0"/>
              <a:t>enacts laws (statutes) considered primary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D5DF5-9046-4A7B-8FF9-E5591BA5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8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CFF811-0418-4E02-B25B-72CB0DEA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United States Legal System</a:t>
            </a:r>
            <a:br>
              <a:rPr lang="en-US" sz="4000" dirty="0"/>
            </a:br>
            <a:r>
              <a:rPr lang="en-US" sz="2000" dirty="0"/>
              <a:t>(2 of 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9FEA6-2376-4EEC-BDDA-71D30DF66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Judicial power of United States</a:t>
            </a:r>
          </a:p>
          <a:p>
            <a:pPr lvl="1"/>
            <a:r>
              <a:rPr lang="en-US" dirty="0"/>
              <a:t>Supreme Court </a:t>
            </a:r>
          </a:p>
          <a:p>
            <a:pPr lvl="1"/>
            <a:r>
              <a:rPr lang="en-US" dirty="0"/>
              <a:t>Lower courts: U.S. District Courts</a:t>
            </a:r>
          </a:p>
          <a:p>
            <a:pPr lvl="1"/>
            <a:r>
              <a:rPr lang="en-US" dirty="0"/>
              <a:t>12 U.S. Courts of Appeals </a:t>
            </a:r>
          </a:p>
          <a:p>
            <a:pPr lvl="2"/>
            <a:r>
              <a:rPr lang="en-US" dirty="0"/>
              <a:t>5 (circuit) 1</a:t>
            </a:r>
            <a:r>
              <a:rPr lang="en-US" baseline="30000" dirty="0"/>
              <a:t>st</a:t>
            </a:r>
            <a:r>
              <a:rPr lang="en-US" dirty="0"/>
              <a:t> 6</a:t>
            </a:r>
            <a:r>
              <a:rPr lang="en-US" baseline="30000" dirty="0"/>
              <a:t>th</a:t>
            </a:r>
            <a:r>
              <a:rPr lang="en-US" dirty="0"/>
              <a:t>, 8</a:t>
            </a:r>
            <a:r>
              <a:rPr lang="en-US" baseline="30000" dirty="0"/>
              <a:t>th</a:t>
            </a:r>
            <a:r>
              <a:rPr lang="en-US" dirty="0"/>
              <a:t> 9</a:t>
            </a:r>
            <a:r>
              <a:rPr lang="en-US" baseline="30000" dirty="0"/>
              <a:t>th</a:t>
            </a:r>
            <a:r>
              <a:rPr lang="en-US" dirty="0"/>
              <a:t> 10t</a:t>
            </a:r>
          </a:p>
          <a:p>
            <a:pPr lvl="1"/>
            <a:r>
              <a:rPr lang="en-US" dirty="0"/>
              <a:t>State court structure parallels federal court structure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506F0-8612-4C74-9848-ECFF0BB1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2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88CC33-3E3F-4201-8237-B57FAB2A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United States Legal System</a:t>
            </a:r>
            <a:br>
              <a:rPr lang="en-US" sz="4000" dirty="0"/>
            </a:br>
            <a:r>
              <a:rPr lang="en-US" sz="2000" dirty="0"/>
              <a:t>(3 of 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36C61-5029-4B64-B460-287A4238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EEO complaints </a:t>
            </a:r>
          </a:p>
          <a:p>
            <a:pPr lvl="1"/>
            <a:r>
              <a:rPr lang="en-US" dirty="0"/>
              <a:t>Informal, out-of-court settlement  </a:t>
            </a:r>
          </a:p>
          <a:p>
            <a:pPr lvl="1"/>
            <a:r>
              <a:rPr lang="en-US" dirty="0"/>
              <a:t>State and local </a:t>
            </a:r>
          </a:p>
          <a:p>
            <a:pPr lvl="2"/>
            <a:r>
              <a:rPr lang="en-US" dirty="0"/>
              <a:t>fair employment practice commissions</a:t>
            </a:r>
          </a:p>
          <a:p>
            <a:pPr lvl="1"/>
            <a:r>
              <a:rPr lang="en-US" dirty="0"/>
              <a:t>Federal regulatory agencies </a:t>
            </a:r>
          </a:p>
          <a:p>
            <a:pPr lvl="2"/>
            <a:r>
              <a:rPr lang="en-US" dirty="0"/>
              <a:t>EEOC and OFCCP</a:t>
            </a:r>
          </a:p>
          <a:p>
            <a:pPr lvl="1"/>
            <a:r>
              <a:rPr lang="en-US" dirty="0"/>
              <a:t>Federal and state district courts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C56ED-73A4-4498-B232-57E2BD70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1C78BD-7982-4151-B639-61A1C3E2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The United States Legal System</a:t>
            </a:r>
            <a:br>
              <a:rPr lang="en-US" sz="4000" dirty="0"/>
            </a:br>
            <a:r>
              <a:rPr lang="en-US" sz="2000" dirty="0"/>
              <a:t>(4 of 4)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28A9C-39DB-40B8-AEF6-11436846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28" y="1700241"/>
            <a:ext cx="3091544" cy="462345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99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3C0843-3548-4393-B005-9F02DB56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2800" i="1" dirty="0"/>
              <a:t>Unfair</a:t>
            </a:r>
            <a:r>
              <a:rPr lang="en-US" sz="2800" dirty="0"/>
              <a:t> Discrimination:  </a:t>
            </a:r>
            <a:br>
              <a:rPr lang="en-US" dirty="0"/>
            </a:br>
            <a:r>
              <a:rPr lang="en-US" sz="2000" dirty="0"/>
              <a:t>(1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4AEE7-EE7E-443E-95C8-D8B1F5344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Unfair (illegal) Discrimination</a:t>
            </a:r>
          </a:p>
          <a:p>
            <a:pPr lvl="1"/>
            <a:r>
              <a:rPr lang="en-US" dirty="0"/>
              <a:t>Unfair advantage (</a:t>
            </a:r>
            <a:r>
              <a:rPr lang="en-US" i="1" dirty="0"/>
              <a:t>or disadvantage</a:t>
            </a:r>
            <a:r>
              <a:rPr lang="en-US" dirty="0"/>
              <a:t>) to a  group</a:t>
            </a:r>
            <a:endParaRPr lang="en-US" i="1" dirty="0"/>
          </a:p>
          <a:p>
            <a:r>
              <a:rPr lang="en-US" b="1" dirty="0">
                <a:solidFill>
                  <a:srgbClr val="0097B2"/>
                </a:solidFill>
              </a:rPr>
              <a:t>Unequal </a:t>
            </a:r>
            <a:r>
              <a:rPr lang="en-US" b="1" i="1" dirty="0">
                <a:solidFill>
                  <a:srgbClr val="0097B2"/>
                </a:solidFill>
              </a:rPr>
              <a:t>treatment</a:t>
            </a:r>
            <a:r>
              <a:rPr lang="en-US" dirty="0"/>
              <a:t> </a:t>
            </a:r>
            <a:r>
              <a:rPr lang="en-US" i="1" dirty="0"/>
              <a:t>(individual level)</a:t>
            </a:r>
          </a:p>
          <a:p>
            <a:pPr lvl="1"/>
            <a:r>
              <a:rPr lang="en-US" dirty="0"/>
              <a:t> (</a:t>
            </a:r>
            <a:r>
              <a:rPr lang="en-US" b="1" i="1" dirty="0"/>
              <a:t>intention)</a:t>
            </a:r>
            <a:r>
              <a:rPr lang="en-US" dirty="0"/>
              <a:t> to discriminate</a:t>
            </a:r>
          </a:p>
          <a:p>
            <a:r>
              <a:rPr lang="en-US" b="1" dirty="0">
                <a:solidFill>
                  <a:srgbClr val="0097B2"/>
                </a:solidFill>
              </a:rPr>
              <a:t>Adverse impact </a:t>
            </a:r>
            <a:r>
              <a:rPr lang="en-US" i="1" dirty="0"/>
              <a:t>(group level)</a:t>
            </a:r>
          </a:p>
          <a:p>
            <a:pPr lvl="1"/>
            <a:r>
              <a:rPr lang="en-US" dirty="0"/>
              <a:t>(</a:t>
            </a:r>
            <a:r>
              <a:rPr lang="en-US" b="1" i="1" dirty="0"/>
              <a:t>unintentional)</a:t>
            </a:r>
            <a:r>
              <a:rPr lang="en-US" dirty="0"/>
              <a:t> discrimination</a:t>
            </a:r>
          </a:p>
          <a:p>
            <a:pPr lvl="1"/>
            <a:r>
              <a:rPr lang="en-US" dirty="0"/>
              <a:t>“disparate impact” – more neutral term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Who has been involved in one of these?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26E0D-4FA7-4065-9D23-875A73CF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1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2380</Words>
  <Application>Microsoft Office PowerPoint</Application>
  <PresentationFormat>On-screen Show (4:3)</PresentationFormat>
  <Paragraphs>381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PowerPoint Presentation</vt:lpstr>
      <vt:lpstr>Learning Goals (2 of 3)</vt:lpstr>
      <vt:lpstr>Learning Goals (3 of 3)</vt:lpstr>
      <vt:lpstr>The United States Legal System  (1 of 4)</vt:lpstr>
      <vt:lpstr>The United States Legal System (2 of 4)</vt:lpstr>
      <vt:lpstr>The United States Legal System (3 of 4)</vt:lpstr>
      <vt:lpstr>The United States Legal System (4 of 4)</vt:lpstr>
      <vt:lpstr>Unfair Discrimination:   (1 of 3)</vt:lpstr>
      <vt:lpstr>Unfair Discrimination:  (3 of 3)</vt:lpstr>
      <vt:lpstr>Unfair Discrimination:   (2 of 3)</vt:lpstr>
      <vt:lpstr>   Mixed-motive cases (hybrid) Combination of job-related factors  </vt:lpstr>
      <vt:lpstr>Legal Framework for Civil Rights Requirements (1 of 3)</vt:lpstr>
      <vt:lpstr>Legal Framework for Civil Rights Requirements (2 of 3)</vt:lpstr>
      <vt:lpstr>Civil Rights Act 1964</vt:lpstr>
      <vt:lpstr>Legal Framework for Civil Rights Requirements (3 of 3)</vt:lpstr>
      <vt:lpstr>The U.S. Constitution</vt:lpstr>
      <vt:lpstr>The Civil Rights Acts  more specifically…</vt:lpstr>
      <vt:lpstr>Equal Pay for Equal Work Regardless of Sex</vt:lpstr>
      <vt:lpstr>Equal Pay for Jobs of Comparable Worth (=equal value to employer) </vt:lpstr>
      <vt:lpstr>Equal Employment Opportunity</vt:lpstr>
      <vt:lpstr>Title VII Exemptions</vt:lpstr>
      <vt:lpstr>Age Discrimination in Employment Act of 1967 (1986)</vt:lpstr>
      <vt:lpstr>Immigration Reform and Control Act of 1986</vt:lpstr>
      <vt:lpstr>Americans With Disabilities Act 1990 (2008) N 15 or more </vt:lpstr>
      <vt:lpstr>Civil Rights Act of 1991 (1 of 2)</vt:lpstr>
      <vt:lpstr>Civil Rights Act of 1991 -to expand remedies (2 of 2)</vt:lpstr>
      <vt:lpstr>Enforcement of the Laws: Regulatory Agencies</vt:lpstr>
      <vt:lpstr>Employment Case Law: General Principles (1 of 8)</vt:lpstr>
      <vt:lpstr>Employment Case Law: General Principles (2 of 8)</vt:lpstr>
      <vt:lpstr>Employment Case Law: General Principles (3 of 8)</vt:lpstr>
      <vt:lpstr>Employment Case Law: General Principles (4 of 8)</vt:lpstr>
      <vt:lpstr>Employment Case Law: General Principles (5 of 8)</vt:lpstr>
      <vt:lpstr>Employment Case Law: General Principles (6 of 8)</vt:lpstr>
      <vt:lpstr>Employment Case Law: General Principles (7 of 8)</vt:lpstr>
      <vt:lpstr>Employment Case Law: General Principles (8 of 8)</vt:lpstr>
      <vt:lpstr>Chap 2 Discussion Qs</vt:lpstr>
      <vt:lpstr>Evidence-Based Implications for Practice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Ancheta, Katie</dc:creator>
  <cp:lastModifiedBy>Thomas Mitchell</cp:lastModifiedBy>
  <cp:revision>146</cp:revision>
  <dcterms:created xsi:type="dcterms:W3CDTF">2006-08-16T00:00:00Z</dcterms:created>
  <dcterms:modified xsi:type="dcterms:W3CDTF">2021-02-10T18:23:59Z</dcterms:modified>
</cp:coreProperties>
</file>