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4" r:id="rId3"/>
    <p:sldId id="279" r:id="rId4"/>
    <p:sldId id="280" r:id="rId5"/>
    <p:sldId id="282" r:id="rId6"/>
    <p:sldId id="281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B2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97" autoAdjust="0"/>
  </p:normalViewPr>
  <p:slideViewPr>
    <p:cSldViewPr>
      <p:cViewPr>
        <p:scale>
          <a:sx n="50" d="100"/>
          <a:sy n="50" d="100"/>
        </p:scale>
        <p:origin x="174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22B10-FE80-4935-B9C9-55F2DE02CE53}" type="datetimeFigureOut">
              <a:rPr lang="en-US" smtClean="0"/>
              <a:t>7/23/2018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74C31-EB4A-4B21-8134-CB5741A1DC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14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65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Goal: 3-3: Understand the difference between organizations as open versus closed systems.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188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3-4: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 how concepts from supply-chain analysis might apply to the staffing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00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3-4: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 how concepts from supply-chain analysis might apply to the staffing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239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Goal: 3-5: Explain what it means to optimize staffing outcomes.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63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Goal: 3-6: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 the employment process as a network of sequential, interdependent decisions.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04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3-6: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 the employment process as a network of sequential, interdependent decisions.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733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Goal: 3-7: Identify key interactions among the various elements of the employment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35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3-7: Identify key interactions among the various elements of the employment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201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3-8: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how organizational exit influences, and is influenced by, prior phases in the employment process.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128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3-8: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how organizational exit influences, and is influenced by, prior phases in the employment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308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559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3-8: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how organizational exit influences, and is influenced by, prior phases in the employment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316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3-8: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how organizational exit influences, and is influenced by, prior phases in the employment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013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3-1: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why it is important always to take into account the costs as well as the anticipated consequences of decisions.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272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Goal: 3-2: Identify what makes decision or utility theory unique.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499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3-2: Identify what makes decision or utility theory unique.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412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Goal: 3-3: Understand the difference between organizations as open versus closed systems.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402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Goal: 3-3: Understand the difference between organizations as open versus closed systems.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62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Goal: 3-3: Understand the difference between organizations as open versus closed systems.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352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Goal: 3-3: Understand the difference between organizations as open versus closed systems.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7283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1999"/>
            <a:ext cx="5486400" cy="3965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6962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696200" cy="444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010400" cy="365125"/>
          </a:xfrm>
        </p:spPr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9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9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27238"/>
            <a:ext cx="4040188" cy="5635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799"/>
            <a:ext cx="4040188" cy="35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27238"/>
            <a:ext cx="4041775" cy="5635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90799"/>
            <a:ext cx="4041775" cy="35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3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009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08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BB10F6-BAD1-4E58-885A-0E1193EA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2D2DD7-72B0-45B5-873F-96A3DAD37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Costs and Consequences of Decisions </a:t>
            </a:r>
            <a:r>
              <a:rPr lang="en-US" sz="2000" dirty="0"/>
              <a:t>(4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BB92F-8ABB-4A46-8D11-F2281F439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Organizations as systems</a:t>
            </a:r>
          </a:p>
          <a:p>
            <a:pPr lvl="1"/>
            <a:r>
              <a:rPr lang="en-US" dirty="0"/>
              <a:t>System</a:t>
            </a:r>
          </a:p>
          <a:p>
            <a:pPr lvl="2"/>
            <a:r>
              <a:rPr lang="en-US" dirty="0"/>
              <a:t>Collection of interrelated parts</a:t>
            </a:r>
          </a:p>
          <a:p>
            <a:pPr lvl="2"/>
            <a:r>
              <a:rPr lang="en-US" dirty="0"/>
              <a:t>Unified by design</a:t>
            </a:r>
          </a:p>
          <a:p>
            <a:pPr lvl="2"/>
            <a:r>
              <a:rPr lang="en-US" dirty="0"/>
              <a:t>Created to attain one or more objectives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8469A-22DD-4609-A9E8-A6441E71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911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B78077-4B62-449C-A032-0DA9BAE91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B44284-F89A-4721-B4D6-04848E25B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Costs and Consequences of Decisions </a:t>
            </a:r>
            <a:r>
              <a:rPr lang="en-US" sz="2000" dirty="0"/>
              <a:t>(5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4694A4-8A46-47AE-BB15-A4949B7FD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Organizations as systems</a:t>
            </a:r>
          </a:p>
          <a:p>
            <a:pPr lvl="1"/>
            <a:r>
              <a:rPr lang="en-US" dirty="0"/>
              <a:t>Closed-system </a:t>
            </a:r>
          </a:p>
          <a:p>
            <a:pPr lvl="2"/>
            <a:r>
              <a:rPr lang="en-US" dirty="0"/>
              <a:t>Problems divided into component parts and solved </a:t>
            </a:r>
          </a:p>
          <a:p>
            <a:pPr lvl="2"/>
            <a:r>
              <a:rPr lang="en-US" dirty="0"/>
              <a:t>Internal operation of organization</a:t>
            </a:r>
          </a:p>
          <a:p>
            <a:pPr lvl="2"/>
            <a:r>
              <a:rPr lang="en-US" dirty="0"/>
              <a:t>Tends to ignore outside environment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4A264-DB57-419F-A3A2-EF87CE6B4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740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09EA3A-33A6-4F16-B5E5-8099D3A70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09D82D-B80F-46C1-9B73-BA6ED808B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Costs and Consequences of Decisions </a:t>
            </a:r>
            <a:r>
              <a:rPr lang="en-US" sz="2000" dirty="0"/>
              <a:t>(6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E92F9B-B148-4419-8DBA-48DF89F82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Organizations as systems</a:t>
            </a:r>
          </a:p>
          <a:p>
            <a:pPr lvl="1"/>
            <a:r>
              <a:rPr lang="en-US" dirty="0"/>
              <a:t>Open systems </a:t>
            </a:r>
          </a:p>
          <a:p>
            <a:pPr lvl="2"/>
            <a:r>
              <a:rPr lang="en-US" dirty="0"/>
              <a:t>Continual interaction with multiple, dynamic environments</a:t>
            </a:r>
          </a:p>
          <a:p>
            <a:pPr lvl="2"/>
            <a:r>
              <a:rPr lang="en-US" dirty="0"/>
              <a:t>Continuous import of inputs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5B8328-425F-478D-B218-3D775DE50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877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AF6D22-7B49-4DAB-AF65-2F24CA479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6D9781-C892-477D-83A2-B420E218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Costs and Consequences of Decisions </a:t>
            </a:r>
            <a:r>
              <a:rPr lang="en-US" sz="2000" dirty="0"/>
              <a:t>(7 of 8)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C2B0E4-F68F-46D1-AB72-AD09ED9DA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15" y="2456873"/>
            <a:ext cx="7961970" cy="3346016"/>
          </a:xfrm>
        </p:spPr>
      </p:pic>
    </p:spTree>
    <p:extLst>
      <p:ext uri="{BB962C8B-B14F-4D97-AF65-F5344CB8AC3E}">
        <p14:creationId xmlns:p14="http://schemas.microsoft.com/office/powerpoint/2010/main" val="1178150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47EEC0-17C9-47FF-944E-9C14C4DAC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B51814-AFD3-4CB3-AE46-1DDDA18B8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Costs and Consequences of Decisions </a:t>
            </a:r>
            <a:r>
              <a:rPr lang="en-US" sz="2000" dirty="0"/>
              <a:t>(8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EC2125-9F18-4D27-8747-4B33DE7B8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Systems thinking </a:t>
            </a:r>
          </a:p>
          <a:p>
            <a:pPr lvl="1" hangingPunct="0"/>
            <a:r>
              <a:rPr lang="en-US" dirty="0"/>
              <a:t>Scan and sense changes in outside environment</a:t>
            </a:r>
          </a:p>
          <a:p>
            <a:pPr lvl="1" hangingPunct="0"/>
            <a:r>
              <a:rPr lang="en-US" dirty="0"/>
              <a:t>Bridge and manage critical boundaries and areas of interdependence</a:t>
            </a:r>
          </a:p>
          <a:p>
            <a:pPr lvl="1" hangingPunct="0"/>
            <a:r>
              <a:rPr lang="en-US" dirty="0"/>
              <a:t>Develop appropriate strategic responses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3ED7CB-A16A-4A64-8484-D3A16784A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5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D1C1DC-1155-4ADC-9CEE-63FBCF881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8BC2F7-DED4-4A41-85DD-541307625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Systems View of the Staffing Process </a:t>
            </a:r>
            <a:r>
              <a:rPr lang="en-US" sz="2000" dirty="0"/>
              <a:t>(1 of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C7A89D-9371-429A-B110-66AF26205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Supply-chain analysis</a:t>
            </a:r>
          </a:p>
          <a:p>
            <a:pPr lvl="1"/>
            <a:r>
              <a:rPr lang="en-US" dirty="0"/>
              <a:t>Optimize costs against price and time</a:t>
            </a:r>
          </a:p>
          <a:p>
            <a:pPr lvl="1"/>
            <a:r>
              <a:rPr lang="en-US" dirty="0"/>
              <a:t>Achieve levels of expected quality/quantity and risks associated with variations in quality/quantity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8181CC-652B-4E36-882D-64998114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672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36A0FB-A645-4345-98CC-7E33CEB2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F66D35-1386-4EF4-97BA-1F760B3CB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 Systems View of the Staffing Process </a:t>
            </a:r>
            <a:r>
              <a:rPr lang="en-US" sz="2000" dirty="0"/>
              <a:t>(2 of 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5D530-4745-44DF-9A60-B7F499712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57" y="1955335"/>
            <a:ext cx="6557886" cy="4322802"/>
          </a:xfrm>
        </p:spPr>
      </p:pic>
    </p:spTree>
    <p:extLst>
      <p:ext uri="{BB962C8B-B14F-4D97-AF65-F5344CB8AC3E}">
        <p14:creationId xmlns:p14="http://schemas.microsoft.com/office/powerpoint/2010/main" val="2241415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B02797-E814-445C-85F7-D6E4AFB7B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85D70F-15C0-4C48-973A-6BBDF58C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Systems View of the Staffing Process </a:t>
            </a:r>
            <a:r>
              <a:rPr lang="en-US" sz="2000" dirty="0"/>
              <a:t>(3 of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3DB2A-B48A-4989-96AC-BAD293551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Optimizing staffing outcomes</a:t>
            </a:r>
          </a:p>
          <a:p>
            <a:pPr lvl="1"/>
            <a:r>
              <a:rPr lang="en-US" dirty="0"/>
              <a:t>Cost of enhanced recruitment </a:t>
            </a:r>
          </a:p>
          <a:p>
            <a:pPr lvl="1"/>
            <a:r>
              <a:rPr lang="en-US" dirty="0"/>
              <a:t>Costs of each offer (salary, benefits, professional development, and work-life fit) </a:t>
            </a:r>
          </a:p>
          <a:p>
            <a:pPr lvl="1"/>
            <a:r>
              <a:rPr lang="en-US" dirty="0"/>
              <a:t>Strong similarity between systems thinking and supply-chain logic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AE8F6-AE6A-4E6A-BEA8-45A7FEAB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663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FF3DC0-DDF6-4A33-9210-B0F4E368A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33A5BD-59FC-4702-9F3E-629D7870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Systems View of the Broader Employment Process </a:t>
            </a:r>
            <a:r>
              <a:rPr lang="en-US" sz="2000" dirty="0"/>
              <a:t>(1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9F3A3-0214-412E-AF76-00B031B11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Open-system, decision-theoretic model</a:t>
            </a:r>
          </a:p>
          <a:p>
            <a:pPr lvl="1"/>
            <a:r>
              <a:rPr lang="en-US" dirty="0"/>
              <a:t>Sequential strategy</a:t>
            </a:r>
          </a:p>
          <a:p>
            <a:pPr lvl="1"/>
            <a:r>
              <a:rPr lang="en-US" dirty="0"/>
              <a:t>Each decision an attempt to discover what should be done with one or more individuals</a:t>
            </a:r>
          </a:p>
          <a:p>
            <a:pPr lvl="1"/>
            <a:r>
              <a:rPr lang="en-US" dirty="0"/>
              <a:t>Decisions form long chain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07A13C-48CA-42C2-BD9C-0B5E5318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586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428DBC-C4DB-416B-8B7F-BA1CF4208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9AB816-A196-4F16-BF8B-E04B094CB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Systems View of the Broader Employment Process </a:t>
            </a:r>
            <a:r>
              <a:rPr lang="en-US" sz="2000" dirty="0"/>
              <a:t>(2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DF29F6-415E-401C-B37F-57261B6D1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Open-system, decision-theoretic model</a:t>
            </a:r>
          </a:p>
          <a:p>
            <a:pPr lvl="1"/>
            <a:r>
              <a:rPr lang="en-US" dirty="0"/>
              <a:t>Different recruitment, selection, and training strategies used for different jobs</a:t>
            </a:r>
          </a:p>
          <a:p>
            <a:pPr lvl="1"/>
            <a:r>
              <a:rPr lang="en-US" dirty="0"/>
              <a:t>Various phases in process highly interdependent, as feedback loops indicate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5FDAD-725D-4C0C-8352-3E320ADF4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774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1676400"/>
          </a:xfrm>
        </p:spPr>
        <p:txBody>
          <a:bodyPr>
            <a:noAutofit/>
          </a:bodyPr>
          <a:lstStyle/>
          <a:p>
            <a:pPr hangingPunct="0"/>
            <a:r>
              <a:rPr lang="en-US" sz="4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</a:t>
            </a:r>
            <a:r>
              <a:rPr lang="en-US" sz="4400" b="1" cap="all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</a:p>
          <a:p>
            <a:pPr hangingPunct="0"/>
            <a:r>
              <a:rPr lang="en-US" sz="4400" b="1" dirty="0"/>
              <a:t>People, Decisions, and the Systems Approach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6575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7B4940-C1CC-4670-9E71-E3642065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3CE9EC-67C6-4C55-BC6B-FFFD6916F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Systems View of the Broader Employment Process </a:t>
            </a:r>
            <a:r>
              <a:rPr lang="en-US" sz="2000" dirty="0"/>
              <a:t>(3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72DB8-30DE-400B-B49E-545DE2C45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Employment process</a:t>
            </a:r>
          </a:p>
          <a:p>
            <a:pPr lvl="1"/>
            <a:r>
              <a:rPr lang="en-US" dirty="0"/>
              <a:t>Work analysis </a:t>
            </a:r>
          </a:p>
          <a:p>
            <a:pPr lvl="1"/>
            <a:r>
              <a:rPr lang="en-US" dirty="0"/>
              <a:t>Strategic workforce planning</a:t>
            </a:r>
          </a:p>
          <a:p>
            <a:pPr lvl="1"/>
            <a:r>
              <a:rPr lang="en-US" dirty="0"/>
              <a:t>Recruitment</a:t>
            </a:r>
          </a:p>
          <a:p>
            <a:pPr lvl="1"/>
            <a:r>
              <a:rPr lang="en-US" dirty="0"/>
              <a:t>Initial screening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BBBC0F-FDE8-4B71-9A47-5EAD7B3E0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188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21328A-6425-4C90-80F5-3A6752E80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76590E-678B-4FD6-A8F7-256646BDF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Systems View of the Broader Employment Process </a:t>
            </a:r>
            <a:r>
              <a:rPr lang="en-US" sz="2000" dirty="0"/>
              <a:t>(4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4E438F-5B1F-4763-B10B-26D77DE5A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Employment process</a:t>
            </a:r>
          </a:p>
          <a:p>
            <a:pPr lvl="1"/>
            <a:r>
              <a:rPr lang="en-US" dirty="0"/>
              <a:t>Selection</a:t>
            </a:r>
          </a:p>
          <a:p>
            <a:pPr lvl="1"/>
            <a:r>
              <a:rPr lang="en-US" dirty="0"/>
              <a:t>Training and development</a:t>
            </a:r>
          </a:p>
          <a:p>
            <a:pPr lvl="1"/>
            <a:r>
              <a:rPr lang="en-US" dirty="0"/>
              <a:t>Performance management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F6DC47-E129-4C98-BD45-253951B2A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061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9D84CD-2430-4C13-A774-DA3AF10D3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3EB34A-2058-4682-BBCD-F4DBEE839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Systems View of the Broader Employment Process </a:t>
            </a:r>
            <a:r>
              <a:rPr lang="en-US" sz="2000" dirty="0"/>
              <a:t>(5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205ED-611C-4B80-9A07-1A8DB5384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Organizational exit</a:t>
            </a:r>
          </a:p>
          <a:p>
            <a:pPr lvl="1"/>
            <a:r>
              <a:rPr lang="en-US" dirty="0"/>
              <a:t>Involuntary</a:t>
            </a:r>
          </a:p>
          <a:p>
            <a:pPr lvl="2"/>
            <a:r>
              <a:rPr lang="en-US" dirty="0"/>
              <a:t>Termination for cause</a:t>
            </a:r>
          </a:p>
          <a:p>
            <a:pPr lvl="2"/>
            <a:r>
              <a:rPr lang="en-US" dirty="0"/>
              <a:t>Forced layoff</a:t>
            </a:r>
          </a:p>
          <a:p>
            <a:pPr lvl="2"/>
            <a:r>
              <a:rPr lang="en-US" dirty="0"/>
              <a:t>At discretion of organization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D8F4F-6DE6-4B1A-BE3F-31B1EEFE5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412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B6E843-F1D9-4212-8211-A45DD9468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96620B-ABC6-49D2-AFDD-39DFDB239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Systems View of the Broader Employment Process </a:t>
            </a:r>
            <a:r>
              <a:rPr lang="en-US" sz="2000" dirty="0"/>
              <a:t>(6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D5CF2-2815-45E7-91E8-92E33EB5D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Organizational exit</a:t>
            </a:r>
          </a:p>
          <a:p>
            <a:pPr lvl="1"/>
            <a:r>
              <a:rPr lang="en-US" dirty="0"/>
              <a:t>Voluntary</a:t>
            </a:r>
          </a:p>
          <a:p>
            <a:pPr lvl="2"/>
            <a:r>
              <a:rPr lang="en-US" dirty="0"/>
              <a:t>Retirement</a:t>
            </a:r>
          </a:p>
          <a:p>
            <a:pPr lvl="2"/>
            <a:r>
              <a:rPr lang="en-US" dirty="0"/>
              <a:t>Voluntary buyout in context of employment downsizing</a:t>
            </a:r>
          </a:p>
          <a:p>
            <a:pPr lvl="2"/>
            <a:r>
              <a:rPr lang="en-US" dirty="0"/>
              <a:t>Employee control over timing of departure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875991-AD66-4B65-94F1-5AA30A801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28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9AD9D5-B169-47A7-A58B-86D245120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C8FBD4-FBF9-44B9-847F-56C4AC43D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Systems View of the Broader Employment Process </a:t>
            </a:r>
            <a:r>
              <a:rPr lang="en-US" sz="2000" dirty="0"/>
              <a:t>(7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C4210-92EE-4FEC-8B10-5C88994E6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Organizational exit</a:t>
            </a:r>
          </a:p>
          <a:p>
            <a:pPr lvl="1"/>
            <a:r>
              <a:rPr lang="en-US" dirty="0"/>
              <a:t>Involuntary termination organization processes</a:t>
            </a:r>
          </a:p>
          <a:p>
            <a:pPr lvl="2"/>
            <a:r>
              <a:rPr lang="en-US" dirty="0"/>
              <a:t>Communication</a:t>
            </a:r>
          </a:p>
          <a:p>
            <a:pPr lvl="2"/>
            <a:r>
              <a:rPr lang="en-US" dirty="0"/>
              <a:t>Participation</a:t>
            </a:r>
          </a:p>
          <a:p>
            <a:pPr lvl="2"/>
            <a:r>
              <a:rPr lang="en-US" dirty="0"/>
              <a:t>Control</a:t>
            </a:r>
          </a:p>
          <a:p>
            <a:pPr lvl="2"/>
            <a:r>
              <a:rPr lang="en-US" dirty="0"/>
              <a:t>Planning</a:t>
            </a:r>
          </a:p>
          <a:p>
            <a:pPr lvl="2"/>
            <a:r>
              <a:rPr lang="en-US" dirty="0"/>
              <a:t>Support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402302-7D30-4728-8D0B-1D762F88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97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5DE2DD-B78B-4E37-AF63-0B7449FE5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73018E-4C61-481B-ADD5-A4357A0D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Systems View of the Broader Employment Process </a:t>
            </a:r>
            <a:r>
              <a:rPr lang="en-US" sz="2000" dirty="0"/>
              <a:t>(8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5B19A2-7B58-4608-9A32-D0B6B8249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Organizational exit</a:t>
            </a:r>
          </a:p>
          <a:p>
            <a:pPr lvl="1"/>
            <a:r>
              <a:rPr lang="en-US" dirty="0"/>
              <a:t>Due process, personal control, and procedural justice key variables </a:t>
            </a:r>
          </a:p>
          <a:p>
            <a:pPr lvl="1"/>
            <a:r>
              <a:rPr lang="en-US" dirty="0"/>
              <a:t>Organizational exit influences, and influenced by, prior phases in employment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CA6321-AC47-4C1A-9059-211D90623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714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</a:t>
            </a:r>
            <a:r>
              <a:rPr lang="en-IN"/>
              <a:t>© SAGE Publishing, 2019.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859"/>
            <a:ext cx="9144000" cy="1064941"/>
          </a:xfrm>
        </p:spPr>
        <p:txBody>
          <a:bodyPr>
            <a:normAutofit/>
          </a:bodyPr>
          <a:lstStyle/>
          <a:p>
            <a:r>
              <a:rPr lang="en-US" sz="3600" dirty="0"/>
              <a:t>Evidence-Based Implications for Practice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" t="-1" b="3506"/>
          <a:stretch/>
        </p:blipFill>
        <p:spPr>
          <a:xfrm>
            <a:off x="76200" y="1752600"/>
            <a:ext cx="8991600" cy="2971800"/>
          </a:xfrm>
        </p:spPr>
      </p:pic>
    </p:spTree>
    <p:extLst>
      <p:ext uri="{BB962C8B-B14F-4D97-AF65-F5344CB8AC3E}">
        <p14:creationId xmlns:p14="http://schemas.microsoft.com/office/powerpoint/2010/main" val="233659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Learning Goals</a:t>
            </a:r>
            <a:r>
              <a:rPr lang="en-US" dirty="0"/>
              <a:t> </a:t>
            </a:r>
            <a:r>
              <a:rPr lang="en-US" sz="1800" dirty="0"/>
              <a:t>(1 of 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hangingPunct="0"/>
            <a:r>
              <a:rPr lang="en-US" dirty="0"/>
              <a:t> 3-1: Explain why it is important always to take into account the costs as well as the anticipated consequences of decisions.</a:t>
            </a:r>
          </a:p>
          <a:p>
            <a:pPr lvl="0" hangingPunct="0"/>
            <a:r>
              <a:rPr lang="en-US" dirty="0"/>
              <a:t> 3-2: Identify what makes decision or utility theory unique.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604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Learning Goals</a:t>
            </a:r>
            <a:r>
              <a:rPr lang="en-US" dirty="0"/>
              <a:t> </a:t>
            </a:r>
            <a:r>
              <a:rPr lang="en-US" sz="1800" dirty="0"/>
              <a:t>(2 of 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hangingPunct="0"/>
            <a:r>
              <a:rPr lang="en-US" dirty="0"/>
              <a:t>3-3: Understand the difference between organizations as open versus closed systems.</a:t>
            </a:r>
          </a:p>
          <a:p>
            <a:pPr lvl="0" hangingPunct="0"/>
            <a:r>
              <a:rPr lang="en-US" dirty="0"/>
              <a:t> 3-4: Describe how concepts from supply-chain analysis might apply to the staffing process.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4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Learning Goals</a:t>
            </a:r>
            <a:r>
              <a:rPr lang="en-US" dirty="0"/>
              <a:t> </a:t>
            </a:r>
            <a:r>
              <a:rPr lang="en-US" sz="1800" dirty="0"/>
              <a:t>(3 of 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hangingPunct="0"/>
            <a:r>
              <a:rPr lang="en-US" dirty="0"/>
              <a:t>3-5: Explain what it means to optimize staffing outcomes.</a:t>
            </a:r>
          </a:p>
          <a:p>
            <a:pPr lvl="0" hangingPunct="0"/>
            <a:r>
              <a:rPr lang="en-US" dirty="0"/>
              <a:t> 3-6: Describe the </a:t>
            </a:r>
            <a:r>
              <a:rPr lang="en-AU" dirty="0"/>
              <a:t>employment process as a network of sequential, interdependent decisions.</a:t>
            </a:r>
            <a:endParaRPr lang="en-US" dirty="0"/>
          </a:p>
          <a:p>
            <a:pPr lvl="0" hangingPunct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095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Learning Goals</a:t>
            </a:r>
            <a:r>
              <a:rPr lang="en-US" dirty="0"/>
              <a:t> </a:t>
            </a:r>
            <a:r>
              <a:rPr lang="en-US" sz="1800" dirty="0"/>
              <a:t>(4 of 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hangingPunct="0"/>
            <a:r>
              <a:rPr lang="en-US" dirty="0"/>
              <a:t>3-7: Identify key interactions among the various elements of the employment process.</a:t>
            </a:r>
          </a:p>
          <a:p>
            <a:pPr lvl="0" hangingPunct="0"/>
            <a:r>
              <a:rPr lang="en-US" dirty="0"/>
              <a:t> 3-8: Explain how organizational exit influences, and is influenced by, prior phases in the employment process.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065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9F1864-FC6A-4BFA-93F1-0BA6FD4B7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126164"/>
            <a:ext cx="7543800" cy="503236"/>
          </a:xfrm>
        </p:spPr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FCE5B1-B753-4830-AEB1-B771C91BD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Costs and Consequences of Decisions </a:t>
            </a:r>
            <a:r>
              <a:rPr lang="en-US" sz="1800" dirty="0"/>
              <a:t>(1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8A390-BA87-4AAF-89B1-9F183E275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Utility theory</a:t>
            </a:r>
          </a:p>
          <a:p>
            <a:pPr lvl="1"/>
            <a:r>
              <a:rPr lang="en-US" dirty="0"/>
              <a:t>Costs and expected consequences of decisions always taken into account </a:t>
            </a:r>
          </a:p>
          <a:p>
            <a:pPr lvl="1"/>
            <a:r>
              <a:rPr lang="en-US" dirty="0"/>
              <a:t>Linkages between employment practices and ability to achieve strategic objectives of organization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96079A-0254-49D0-B94A-610D4490F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804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A826C9-9E3E-47B9-9AA5-91493F843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9A8793-AAF6-4D34-A7BD-3171D465C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Costs and Consequences of Decisions </a:t>
            </a:r>
            <a:r>
              <a:rPr lang="en-US" sz="2000" dirty="0"/>
              <a:t>(2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05F3B-899A-41FF-B145-F69B1719D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Utility theory</a:t>
            </a:r>
          </a:p>
          <a:p>
            <a:pPr lvl="1"/>
            <a:r>
              <a:rPr lang="en-US" dirty="0"/>
              <a:t>Specifies evaluations by means of payoff matrix or conversion of criterion to utility units</a:t>
            </a:r>
          </a:p>
          <a:p>
            <a:pPr lvl="1"/>
            <a:r>
              <a:rPr lang="en-US" dirty="0"/>
              <a:t>Values plainly revealed and open to criticism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C5E98C-292C-40FB-96DC-E2DC86CB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643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24CC43-3B0B-4D26-8A81-D0CBA280C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CC5CCF-1941-4A7F-9A2D-9AA033D27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Costs and Consequences of Decisions </a:t>
            </a:r>
            <a:r>
              <a:rPr lang="en-US" sz="2000" dirty="0"/>
              <a:t>(3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34635-1CCA-4CC2-AB5E-234D28123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Utility theory</a:t>
            </a:r>
          </a:p>
          <a:p>
            <a:pPr lvl="1"/>
            <a:r>
              <a:rPr lang="en-US" dirty="0"/>
              <a:t>Provides framework for making decisions</a:t>
            </a:r>
          </a:p>
          <a:p>
            <a:pPr lvl="1"/>
            <a:r>
              <a:rPr lang="en-US" dirty="0"/>
              <a:t>Defines goals</a:t>
            </a:r>
          </a:p>
          <a:p>
            <a:pPr lvl="1"/>
            <a:r>
              <a:rPr lang="en-US" dirty="0"/>
              <a:t>Enumerates expected consequences or outcomes of decision</a:t>
            </a:r>
          </a:p>
          <a:p>
            <a:pPr lvl="1"/>
            <a:r>
              <a:rPr lang="en-US" dirty="0"/>
              <a:t>Attaches differing utilities or values to each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00324-F903-44F3-8D9C-FA039A412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9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1549</Words>
  <Application>Microsoft Office PowerPoint</Application>
  <PresentationFormat>화면 슬라이드 쇼(4:3)</PresentationFormat>
  <Paragraphs>195</Paragraphs>
  <Slides>26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PowerPoint 프레젠테이션</vt:lpstr>
      <vt:lpstr>PowerPoint 프레젠테이션</vt:lpstr>
      <vt:lpstr>Learning Goals (1 of 4)</vt:lpstr>
      <vt:lpstr>Learning Goals (2 of 4)</vt:lpstr>
      <vt:lpstr>Learning Goals (3 of 4)</vt:lpstr>
      <vt:lpstr>Learning Goals (4 of 4)</vt:lpstr>
      <vt:lpstr>Costs and Consequences of Decisions (1 of 8)</vt:lpstr>
      <vt:lpstr>Costs and Consequences of Decisions (2 of 8)</vt:lpstr>
      <vt:lpstr>Costs and Consequences of Decisions (3 of 8)</vt:lpstr>
      <vt:lpstr>Costs and Consequences of Decisions (4 of 8)</vt:lpstr>
      <vt:lpstr>Costs and Consequences of Decisions (5 of 8)</vt:lpstr>
      <vt:lpstr>Costs and Consequences of Decisions (6 of 8)</vt:lpstr>
      <vt:lpstr>Costs and Consequences of Decisions (7 of 8)</vt:lpstr>
      <vt:lpstr>Costs and Consequences of Decisions (8 of 8)</vt:lpstr>
      <vt:lpstr>A Systems View of the Staffing Process (1 of 3)</vt:lpstr>
      <vt:lpstr>A Systems View of the Staffing Process (2 of 3)</vt:lpstr>
      <vt:lpstr>A Systems View of the Staffing Process (3 of 3)</vt:lpstr>
      <vt:lpstr>A Systems View of the Broader Employment Process (1 of 8)</vt:lpstr>
      <vt:lpstr>A Systems View of the Broader Employment Process (2 of 8)</vt:lpstr>
      <vt:lpstr>A Systems View of the Broader Employment Process (3 of 8)</vt:lpstr>
      <vt:lpstr>A Systems View of the Broader Employment Process (4 of 8)</vt:lpstr>
      <vt:lpstr>A Systems View of the Broader Employment Process (5 of 8)</vt:lpstr>
      <vt:lpstr>A Systems View of the Broader Employment Process (6 of 8)</vt:lpstr>
      <vt:lpstr>A Systems View of the Broader Employment Process (7 of 8)</vt:lpstr>
      <vt:lpstr>A Systems View of the Broader Employment Process (8 of 8)</vt:lpstr>
      <vt:lpstr>Evidence-Based Implications for Practice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Ancheta, Katie</dc:creator>
  <cp:lastModifiedBy>Lee, Joo Won</cp:lastModifiedBy>
  <cp:revision>44</cp:revision>
  <dcterms:created xsi:type="dcterms:W3CDTF">2006-08-16T00:00:00Z</dcterms:created>
  <dcterms:modified xsi:type="dcterms:W3CDTF">2018-07-23T13:32:25Z</dcterms:modified>
</cp:coreProperties>
</file>