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90" r:id="rId3"/>
    <p:sldId id="283" r:id="rId4"/>
    <p:sldId id="284" r:id="rId5"/>
    <p:sldId id="285" r:id="rId6"/>
    <p:sldId id="286" r:id="rId7"/>
    <p:sldId id="260" r:id="rId8"/>
    <p:sldId id="261" r:id="rId9"/>
    <p:sldId id="262" r:id="rId10"/>
    <p:sldId id="263" r:id="rId11"/>
    <p:sldId id="287" r:id="rId12"/>
    <p:sldId id="264" r:id="rId13"/>
    <p:sldId id="265" r:id="rId14"/>
    <p:sldId id="266" r:id="rId15"/>
    <p:sldId id="267" r:id="rId16"/>
    <p:sldId id="268" r:id="rId17"/>
    <p:sldId id="28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B2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82293" autoAdjust="0"/>
  </p:normalViewPr>
  <p:slideViewPr>
    <p:cSldViewPr>
      <p:cViewPr varScale="1">
        <p:scale>
          <a:sx n="55" d="100"/>
          <a:sy n="55" d="100"/>
        </p:scale>
        <p:origin x="15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2B10-FE80-4935-B9C9-55F2DE02CE53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4C31-EB4A-4B21-8134-CB5741A1D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4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84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4-2: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 the static, dynamic, and individual dimensions of criteria and their implications.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278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4-2: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 the static, dynamic, and individual dimensions of criteria and their implications.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750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4-4: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address challenges such as job performance unreliability, unreliability in the observation of performance, and the multidimensionality of performance.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74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4-4: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address challenges such as job performance unreliability, unreliability in the observation of performance, and the multidimensionality of performance.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74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4-4: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address challenges such as job performance unreliability, unreliability in the observation of performance, and the multidimensionality of performance.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99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4-4: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address challenges such as job performance unreliability, unreliability in the observation of performance, and the multidimensionality of performance.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03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4-5: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importance of situational determinants of performance and develop and evaluate criteria using standards such as relevance, sensitivity, and practicality.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23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4-5: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importance of situational determinants of performance and develop and evaluate criteria using standards such as relevance, sensitivity, and practicality.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757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4-5: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importance of situational determinants of performance and develop and evaluate criteria using standards such as relevance, sensitivity, and practicality.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6921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4-5: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importance of situational determinants of performance and develop and evaluate criteria using standards such as relevance, sensitivity, and practicality.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3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835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4-5: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importance of situational determinants of performance and develop and evaluate criteria using standards such as relevance, sensitivity, and practicality.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74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4-6: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will minimize the detrimental impact of criterion deficiency and contamination and choose whether to use composite or multiple criteria.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19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4-6: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will minimize the detrimental impact of criterion deficiency and contamination and choose whether to use composite or multiple criteria.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37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4-6: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will minimize the detrimental impact of criterion deficiency and contamination and choose whether to use composite or multiple criteria.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29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4-6: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criteria that will minimize the detrimental impact of criterion deficiency and contamination and choose whether to use composite or multiple criteria.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14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4-1: Define and identify criteria – yardsticks used to assess employee 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314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4-8: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nonnormal distributions of performance and their implications in terms of the presence and production of star performers.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932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4-1: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and identify criteria--yardsticks used to assess employee success.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272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4-1: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and identify criteria--yardsticks used to assess employee success.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21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4-1: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and identify criteria--yardsticks used to assess employee success.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Goal: 4-7: </a:t>
            </a:r>
            <a:r>
              <a:rPr lang="en-US" dirty="0"/>
              <a:t>Distinguish observed from unobserved criteria and their antecedents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06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</a:t>
            </a:r>
            <a:r>
              <a:rPr lang="en-US" baseline="0" dirty="0"/>
              <a:t> </a:t>
            </a:r>
            <a:r>
              <a:rPr lang="en-US" dirty="0"/>
              <a:t>4-2: </a:t>
            </a:r>
            <a:r>
              <a:rPr lang="en-US" baseline="0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 the static, dynamic, and individual dimensions of criteria and their implications.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4-3: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and measure contextual, task, and counterproductive behaviors.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18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</a:t>
            </a:r>
            <a:r>
              <a:rPr lang="en-US" baseline="0" dirty="0"/>
              <a:t> </a:t>
            </a:r>
            <a:r>
              <a:rPr lang="en-US" dirty="0"/>
              <a:t>4-2: </a:t>
            </a:r>
            <a:r>
              <a:rPr lang="en-US" baseline="0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 the static, dynamic, and individual dimensions of criteria and their implications.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4-3: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and measure contextual, task, and counterproductive behaviors.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43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</a:t>
            </a:r>
            <a:r>
              <a:rPr lang="en-US" baseline="0" dirty="0"/>
              <a:t> </a:t>
            </a:r>
            <a:r>
              <a:rPr lang="en-US" dirty="0"/>
              <a:t>4-2: </a:t>
            </a:r>
            <a:r>
              <a:rPr lang="en-US" baseline="0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 the static, dynamic, and individual dimensions of criteria and their implications.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4-3: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and measure contextual, task, and counterproductive behaviors.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53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</a:t>
            </a:r>
            <a:r>
              <a:rPr lang="en-US" baseline="0" dirty="0"/>
              <a:t> </a:t>
            </a:r>
            <a:r>
              <a:rPr lang="en-US" dirty="0"/>
              <a:t>4-2: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 the static, dynamic, and individual dimensions of criteria and their implications.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4-3: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and measure contextual, task, and counterproductive behaviors.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6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7283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7010400" cy="365125"/>
          </a:xfrm>
        </p:spPr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9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0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25BE51-23B3-4814-A718-E0B3AC58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EF5121-E65B-4ED6-8280-13DC9320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Dimensionality of Criteria</a:t>
            </a: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352B1D-339B-42D5-8E58-C9F55F1CF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Static </a:t>
            </a:r>
          </a:p>
          <a:p>
            <a:r>
              <a:rPr lang="en-US" dirty="0"/>
              <a:t>Dynamic </a:t>
            </a:r>
          </a:p>
          <a:p>
            <a:r>
              <a:rPr lang="en-US" dirty="0"/>
              <a:t>Individual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3799E-4B66-4C50-BD71-4016B146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8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25BE51-23B3-4814-A718-E0B3AC58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EF5121-E65B-4ED6-8280-13DC9320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Static Dimensionality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352B1D-339B-42D5-8E58-C9F55F1CF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performance</a:t>
            </a:r>
          </a:p>
          <a:p>
            <a:pPr lvl="1"/>
            <a:r>
              <a:rPr lang="en-US" dirty="0"/>
              <a:t>Activities that transform raw materials into goods and services produced by organization</a:t>
            </a:r>
          </a:p>
          <a:p>
            <a:pPr lvl="1"/>
            <a:r>
              <a:rPr lang="en-US" dirty="0"/>
              <a:t>Activities that help with transformation process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3799E-4B66-4C50-BD71-4016B146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864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5C470E-6B78-43AF-859D-AEDC6B1D0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903368-E76E-43D4-A1FC-3A14A3A7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Static Dimensionality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BC400F-6F42-4C20-B028-4D2FA1245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Contextual performance</a:t>
            </a:r>
          </a:p>
          <a:p>
            <a:pPr lvl="1"/>
            <a:r>
              <a:rPr lang="en-US" dirty="0"/>
              <a:t>Behaviors that contribute to organization’s effectiveness by providing good environment in which task performance can occur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8953B-873B-4BE2-A304-1AF9D8508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28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B0E2AA-7D84-4F92-86A7-4ACA898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C2098B-9706-4C13-960B-5B14E1874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Static Dimensionality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66003-3615-44DA-8BF7-07028395B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Workplace deviance/counterproductive behaviors </a:t>
            </a:r>
          </a:p>
          <a:p>
            <a:pPr lvl="1"/>
            <a:r>
              <a:rPr lang="en-US" dirty="0"/>
              <a:t>Voluntary behavior that violates organizational norms and threatens well-being of organization, its members, or both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B93FB-554F-4752-8EF3-85B8A3B7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10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0CD1C5-192F-4CC4-9F8E-371FA9A4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ED6ADC-D925-4076-879D-70EE6A43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Dynamic Dimensionality</a:t>
            </a: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58250-2A0A-4598-8C91-4C8F8B3F4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Changes over time in:</a:t>
            </a:r>
          </a:p>
          <a:p>
            <a:pPr lvl="1"/>
            <a:r>
              <a:rPr lang="en-US" dirty="0"/>
              <a:t>Average levels of group performance</a:t>
            </a:r>
          </a:p>
          <a:p>
            <a:pPr lvl="1"/>
            <a:r>
              <a:rPr lang="en-US" dirty="0"/>
              <a:t>Validity coefficients</a:t>
            </a:r>
          </a:p>
          <a:p>
            <a:pPr lvl="1"/>
            <a:r>
              <a:rPr lang="en-US" dirty="0"/>
              <a:t>Rank ordering of scores on criterion</a:t>
            </a:r>
          </a:p>
          <a:p>
            <a:r>
              <a:rPr lang="en-US" dirty="0"/>
              <a:t>Also known as temporal dimensionality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5F7766-51D9-4B1C-9950-8022EF537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90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8FA9FF-B166-4B74-876D-C1F9982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794CD8-9CC0-4FD4-BC73-56453223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Individual Dimensionality</a:t>
            </a: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53B47-63AA-4C02-AE86-A4C178A43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Individuals performing same job considered equally good</a:t>
            </a:r>
          </a:p>
          <a:p>
            <a:r>
              <a:rPr lang="en-US" dirty="0"/>
              <a:t>Contributions to organization quite different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3D753-6B21-4632-8D7B-D4B22A5F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3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5C7F4A-7C14-4F46-BBE1-D74DD252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F8490A-8520-4D86-920A-E05F4617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Challenges in Criterion Development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719AC-C5F0-48B8-870B-2D1DD426D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Job performance (un)reliability</a:t>
            </a:r>
          </a:p>
          <a:p>
            <a:r>
              <a:rPr lang="en-US" dirty="0"/>
              <a:t>Reliability of Job Performance Observation</a:t>
            </a:r>
          </a:p>
          <a:p>
            <a:r>
              <a:rPr lang="en-US" dirty="0"/>
              <a:t>Dimensionality of Job Performance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57FD3-4192-4EAB-82B2-2B4E0650C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46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5C7F4A-7C14-4F46-BBE1-D74DD252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F8490A-8520-4D86-920A-E05F4617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Job Performance (Un)Reliability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719AC-C5F0-48B8-870B-2D1DD426D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Reliability: consistency or stability of job performance over time</a:t>
            </a:r>
          </a:p>
          <a:p>
            <a:r>
              <a:rPr lang="en-US" dirty="0"/>
              <a:t>Intrinsic unreliability: personal inconsistency in performance</a:t>
            </a:r>
          </a:p>
          <a:p>
            <a:r>
              <a:rPr lang="en-US" dirty="0"/>
              <a:t>Extrinsic unreliability: sources of variability external to job demands or individual behavior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57FD3-4192-4EAB-82B2-2B4E0650C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39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2AAC6F-95AD-4D19-998D-F6735399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D17C01-68B2-49AB-8204-13259EA6B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Reliability of Job Performance Observation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1A9B00-F092-40EA-A69C-E63EF5176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of reliability of performance possible only when reliability of judging performance adequate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28B33-EEEE-48B9-824B-4C3C5D250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45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599E49-40E1-40F7-AC25-670B5586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07B6EF-0F15-4269-9F67-FCD70E66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Dimensionality of Job Performance 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C1132-571F-46CC-837B-BFB5E8101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Variety of predictors in use</a:t>
            </a:r>
          </a:p>
          <a:p>
            <a:r>
              <a:rPr lang="en-US" dirty="0"/>
              <a:t>Unidimensional measure of job performance unrealistic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ED4B5-E4C1-4D3F-85FA-B6A63066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4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25689" y="2057400"/>
            <a:ext cx="7292622" cy="1676400"/>
          </a:xfrm>
        </p:spPr>
        <p:txBody>
          <a:bodyPr>
            <a:noAutofit/>
          </a:bodyPr>
          <a:lstStyle/>
          <a:p>
            <a:pPr hangingPunct="0"/>
            <a:r>
              <a:rPr lang="en-US" sz="44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en-US" sz="4400" b="1" cap="all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en-US" sz="44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en-US" sz="4400" b="1" dirty="0"/>
              <a:t>Criteria: Definitions, Measures, and Evaluation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92669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0CA7E6C-4C54-4243-9F4D-C62DF37C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639CDC-6AE9-4EC4-A30B-6F0179FA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and Situational Characteristics </a:t>
            </a:r>
            <a:r>
              <a:rPr lang="en-US" sz="2000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FF3DE-7E25-4329-A7DE-03DC622A4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Environmental and organizational characteristics</a:t>
            </a:r>
          </a:p>
          <a:p>
            <a:r>
              <a:rPr lang="en-US" dirty="0"/>
              <a:t>Environmental safety</a:t>
            </a:r>
          </a:p>
          <a:p>
            <a:r>
              <a:rPr lang="en-US" dirty="0"/>
              <a:t>Lifespace variables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1B4C8-6477-45B4-9B2A-C1C854D3B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29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4F778C-4A41-4256-8917-92B203BB4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942ACE-44A5-418F-9DE7-D66F34E4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and Situational Characteristics </a:t>
            </a:r>
            <a:r>
              <a:rPr lang="en-US" sz="2000" dirty="0"/>
              <a:t>(2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F3F90-5791-402E-9175-1674CA43B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and location</a:t>
            </a:r>
          </a:p>
          <a:p>
            <a:r>
              <a:rPr lang="en-US" dirty="0"/>
              <a:t>Extraindividual differences and sales performance</a:t>
            </a:r>
          </a:p>
          <a:p>
            <a:r>
              <a:rPr lang="en-US" dirty="0"/>
              <a:t>Leadership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4CE17-F43B-4FBB-9364-841CAEA1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67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DE52DB-53AD-4285-BE8C-EA4B8C5E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D7A00B-C735-43BF-810A-05460E704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Steps in Criterion Development </a:t>
            </a:r>
            <a:r>
              <a:rPr lang="en-US" sz="2000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F9687-31B6-4801-80D0-30A42BFF5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of job and/or organizational needs</a:t>
            </a:r>
          </a:p>
          <a:p>
            <a:r>
              <a:rPr lang="en-US" dirty="0"/>
              <a:t>Development of measures of actual behavior relative to expected behavior</a:t>
            </a:r>
          </a:p>
          <a:p>
            <a:r>
              <a:rPr lang="en-US" dirty="0"/>
              <a:t>Identification of criterion dimensions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80E24-2D86-4F15-AD38-5FF3865B1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11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6D5D3A-2328-4C44-A139-581A1285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3F71A8-1DDD-4E0A-82CA-978EB4CB1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Steps in Criterion Development </a:t>
            </a:r>
            <a:r>
              <a:rPr lang="en-US" sz="2000" dirty="0"/>
              <a:t>(2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08B49-74E4-44C3-A8DD-9A6C488F1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Development of reliable measures</a:t>
            </a:r>
          </a:p>
          <a:p>
            <a:r>
              <a:rPr lang="en-US" dirty="0"/>
              <a:t>Determination of predictive validity of each independent variable (predictor) for each one of criterion measures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54497-413A-47A4-BA95-32D64ACD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82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73446F-42C7-4416-AF14-8AEBE585F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83B651-6F8E-49B3-9E53-05BFB5BF8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Evaluating Criteria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3C0FC-16D3-4181-87E0-4142A8A5F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Relevance</a:t>
            </a:r>
          </a:p>
          <a:p>
            <a:pPr lvl="1"/>
            <a:r>
              <a:rPr lang="en-US" dirty="0"/>
              <a:t>Logically related to performance domain </a:t>
            </a:r>
          </a:p>
          <a:p>
            <a:r>
              <a:rPr lang="en-US" dirty="0"/>
              <a:t>Sensitivity or discriminability</a:t>
            </a:r>
          </a:p>
          <a:p>
            <a:pPr lvl="1"/>
            <a:r>
              <a:rPr lang="en-US" dirty="0"/>
              <a:t>Capable of discriminating between effective and ineffective employees </a:t>
            </a:r>
          </a:p>
          <a:p>
            <a:r>
              <a:rPr lang="en-US" dirty="0"/>
              <a:t>Practicality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D604A-E9F1-4FC2-816C-87A6D301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64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12FECA-2C77-4863-864D-E8E5CF7DA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D8928C-086F-4D01-A0F8-67CEE6A5C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Criterion Deficiency </a:t>
            </a:r>
            <a:r>
              <a:rPr lang="en-US" sz="1800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58981-EE4C-4833-B746-E6461AAFD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Criterion contamination</a:t>
            </a:r>
          </a:p>
          <a:p>
            <a:pPr lvl="1"/>
            <a:r>
              <a:rPr lang="en-US" dirty="0"/>
              <a:t>Operational or actual criterion variance unrelated to ultimate criterion</a:t>
            </a:r>
          </a:p>
          <a:p>
            <a:pPr lvl="1"/>
            <a:r>
              <a:rPr lang="en-US" dirty="0"/>
              <a:t>Error: random variation </a:t>
            </a:r>
          </a:p>
          <a:p>
            <a:pPr lvl="1"/>
            <a:r>
              <a:rPr lang="en-US" dirty="0"/>
              <a:t>Bias: systematic criterion contamination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C2284-5D5F-4EBB-9B84-DB17D91E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79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DE3847-C71F-4172-B043-2C9A389E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308B6D-0ED6-40FC-856A-347FB983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Criterion Deficiency </a:t>
            </a:r>
            <a:r>
              <a:rPr lang="en-US" sz="1800" dirty="0"/>
              <a:t>(2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8D620-E75A-400F-89E3-6F393CC1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Bias</a:t>
            </a:r>
          </a:p>
          <a:p>
            <a:pPr lvl="1"/>
            <a:r>
              <a:rPr lang="en-US" dirty="0"/>
              <a:t>Due to knowledge of predictor information</a:t>
            </a:r>
          </a:p>
          <a:p>
            <a:pPr lvl="1"/>
            <a:r>
              <a:rPr lang="en-US" dirty="0"/>
              <a:t>Due to group membership</a:t>
            </a:r>
          </a:p>
          <a:p>
            <a:pPr lvl="1"/>
            <a:r>
              <a:rPr lang="en-US" dirty="0"/>
              <a:t>In ratings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975C07-6878-4A09-9016-806BAF7B2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69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862C1FD-03B7-43F7-8795-C4C0B773F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07AD2B-BF51-4D32-9263-C835A341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Composite Criterion Versus Multiple Criteria </a:t>
            </a:r>
            <a:r>
              <a:rPr lang="en-US" sz="2000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0C798-C50A-466E-A894-2543F7F2B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Composite criterion</a:t>
            </a:r>
          </a:p>
          <a:p>
            <a:pPr lvl="1"/>
            <a:r>
              <a:rPr lang="en-US" dirty="0"/>
              <a:t>Yardstick or overall measure of success or value to organization of each individual</a:t>
            </a:r>
          </a:p>
          <a:p>
            <a:pPr lvl="1"/>
            <a:r>
              <a:rPr lang="en-US" dirty="0"/>
              <a:t>Consideration of relative importance of each criterion measure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A59E8-74CB-482F-A80C-9D13582E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67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9364690-9FAB-4664-AB26-011FEF239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D27D00-57F6-42D6-A4FF-5A1E94AD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Composite Criterion Versus Multiple Criteria </a:t>
            </a:r>
            <a:r>
              <a:rPr lang="en-US" sz="2000" dirty="0"/>
              <a:t>(2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236FA-FF1B-4C7A-98BC-736AC984E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criteria</a:t>
            </a:r>
          </a:p>
          <a:p>
            <a:pPr lvl="1"/>
            <a:r>
              <a:rPr lang="en-US" dirty="0"/>
              <a:t>Measures of demonstrably different variables should not be combined</a:t>
            </a:r>
          </a:p>
          <a:p>
            <a:pPr lvl="1"/>
            <a:r>
              <a:rPr lang="en-US" dirty="0"/>
              <a:t>Composite criterion versus multiple criteria dilemma depends on objectives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54B6A-9EC6-4E55-A4E0-7B96CF502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7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A1C926-31D7-4372-BE6A-97DB4AE87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3768A5-A040-42D4-97A1-97AB09284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Design and Criterion Theory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396EF-0A41-4572-9798-06318EB91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Inferences for criterion development</a:t>
            </a:r>
          </a:p>
          <a:p>
            <a:pPr lvl="1"/>
            <a:r>
              <a:rPr lang="en-US" dirty="0"/>
              <a:t>Employment decisions concerned about extent assessment information allows accurate predictions about job performance</a:t>
            </a:r>
          </a:p>
          <a:p>
            <a:pPr lvl="1"/>
            <a:r>
              <a:rPr lang="en-US" dirty="0"/>
              <a:t>Performance domains comprised of behavior-outcome units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8A2C1-8D0C-4A83-8D9C-EBE2BDE2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4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(1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en-US" dirty="0"/>
              <a:t>4-1: Define and identify criteria--yardsticks used to assess employee success.</a:t>
            </a:r>
          </a:p>
          <a:p>
            <a:pPr lvl="0" hangingPunct="0"/>
            <a:r>
              <a:rPr lang="en-US" dirty="0"/>
              <a:t>4-2: Distinguish the static, dynamic, and individual dimensions of criteria and their implications.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47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B792AD-718D-4007-8657-E8F53FA4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42628C-069C-470B-9552-82852ECC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Distribution of Performance and Star Performers </a:t>
            </a:r>
            <a:r>
              <a:rPr lang="en-US" sz="2000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15212-E7F8-4486-B29A-AD4A48853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Minimize situational constraints</a:t>
            </a:r>
          </a:p>
          <a:p>
            <a:r>
              <a:rPr lang="en-US" dirty="0"/>
              <a:t>Allow star performers to rotate across teams</a:t>
            </a:r>
          </a:p>
          <a:p>
            <a:r>
              <a:rPr lang="en-US" dirty="0"/>
              <a:t>Invest sufficient resources in star performers</a:t>
            </a:r>
          </a:p>
          <a:p>
            <a:r>
              <a:rPr lang="en-US" dirty="0"/>
              <a:t>Retain stars by paying attention to their developmental network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BC771E-3187-4119-9212-7EDEAC3C2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45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D36C36-BD55-4C8F-9AC1-6AAEA1E5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41BFF9-CD9F-48E0-BF6E-D765AE94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Distribution of Performance and Star Performers </a:t>
            </a:r>
            <a:r>
              <a:rPr lang="en-US" sz="2000" dirty="0"/>
              <a:t>(2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9817C-0543-4800-A21D-039D8381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Departure of a star can create downward spiral of production </a:t>
            </a:r>
          </a:p>
          <a:p>
            <a:r>
              <a:rPr lang="en-US" dirty="0"/>
              <a:t>Give star performers preferential treatment</a:t>
            </a:r>
          </a:p>
          <a:p>
            <a:r>
              <a:rPr lang="en-US" dirty="0"/>
              <a:t>Invest disproportionate amount of resources into stars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6973EC-DDF7-4927-8012-D0F5918D6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66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-8467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Evidence-Based Implications of Practice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3"/>
          <a:stretch/>
        </p:blipFill>
        <p:spPr>
          <a:xfrm>
            <a:off x="38100" y="1592777"/>
            <a:ext cx="9067800" cy="4122224"/>
          </a:xfrm>
        </p:spPr>
      </p:pic>
    </p:spTree>
    <p:extLst>
      <p:ext uri="{BB962C8B-B14F-4D97-AF65-F5344CB8AC3E}">
        <p14:creationId xmlns:p14="http://schemas.microsoft.com/office/powerpoint/2010/main" val="114509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(2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en-US" dirty="0"/>
              <a:t>4-3: Define and measure contextual, task, and counterproductive behaviors.</a:t>
            </a:r>
          </a:p>
          <a:p>
            <a:pPr lvl="0" hangingPunct="0"/>
            <a:r>
              <a:rPr lang="en-US" dirty="0"/>
              <a:t>4-4: Develop criteria that address challenges such as job performance unreliability, unreliability in the observation of performance, and the multidimensionality of performance.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6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(3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hangingPunct="0"/>
            <a:r>
              <a:rPr lang="en-US" dirty="0"/>
              <a:t>4-5: Consider the importance of situational determinants of performance and develop and evaluate criteria using standards such as relevance, sensitivity, and practicality.</a:t>
            </a:r>
          </a:p>
          <a:p>
            <a:pPr lvl="0" hangingPunct="0"/>
            <a:r>
              <a:rPr lang="en-US" dirty="0"/>
              <a:t>4-6: Develop criteria that will minimize the detrimental impact of criterion deficiency and contamination and choose whether to use composite or multiple criteria.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1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(4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en-US" dirty="0"/>
              <a:t>4-7: Distinguish observed from unobserved criteria and their antecedents.</a:t>
            </a:r>
          </a:p>
          <a:p>
            <a:pPr lvl="0" hangingPunct="0"/>
            <a:r>
              <a:rPr lang="en-US" dirty="0"/>
              <a:t>4-8: Consider nonnormal distributions of performance and their implications in terms of the presence and production of star performers.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2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9F1864-FC6A-4BFA-93F1-0BA6FD4B7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87294"/>
            <a:ext cx="7543800" cy="503236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FCE5B1-B753-4830-AEB1-B771C91BD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Definition</a:t>
            </a: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8A390-BA87-4AAF-89B1-9F183E275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Criteria</a:t>
            </a:r>
          </a:p>
          <a:p>
            <a:pPr lvl="1"/>
            <a:r>
              <a:rPr lang="en-US" dirty="0"/>
              <a:t>Operational statement of goals or desired outcomes of program under study </a:t>
            </a:r>
          </a:p>
          <a:p>
            <a:pPr lvl="1"/>
            <a:r>
              <a:rPr lang="en-US" dirty="0"/>
              <a:t>Evaluative standard to measure person’s performance, attitude, motivation, and so forth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6079A-0254-49D0-B94A-610D4490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0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B7D09F-24A5-4D40-9A02-EA120C28B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1781D2-C1D2-4661-9DE8-32DFB983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Possible Measures of Criteria</a:t>
            </a: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8E70AE-FAF9-40D7-A834-16865BB30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Output measures</a:t>
            </a:r>
          </a:p>
          <a:p>
            <a:r>
              <a:rPr lang="en-US" dirty="0"/>
              <a:t>Quality measures</a:t>
            </a:r>
          </a:p>
          <a:p>
            <a:r>
              <a:rPr lang="en-US" dirty="0"/>
              <a:t>Lost time</a:t>
            </a:r>
          </a:p>
          <a:p>
            <a:r>
              <a:rPr lang="en-US" dirty="0"/>
              <a:t>Employability, trainability, and promotability</a:t>
            </a:r>
          </a:p>
          <a:p>
            <a:r>
              <a:rPr lang="en-US" dirty="0"/>
              <a:t>Ratings of performance</a:t>
            </a:r>
          </a:p>
          <a:p>
            <a:r>
              <a:rPr lang="en-US" dirty="0"/>
              <a:t>Counterproductive behaviors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48940-813D-4971-9C3C-9E71A4A0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84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A02121-5762-4656-98FD-450F384F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B71E70-0A68-40D3-9039-D4A910810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Job Performance as a Criterion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EC23D-00C9-4D2E-8069-88B5526EC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defined</a:t>
            </a:r>
          </a:p>
          <a:p>
            <a:pPr lvl="1"/>
            <a:r>
              <a:rPr lang="en-US" dirty="0"/>
              <a:t>What people do or what people produce</a:t>
            </a:r>
          </a:p>
          <a:p>
            <a:pPr lvl="1"/>
            <a:r>
              <a:rPr lang="en-US" dirty="0"/>
              <a:t>In terms of behavior or results </a:t>
            </a:r>
          </a:p>
          <a:p>
            <a:pPr lvl="1"/>
            <a:r>
              <a:rPr lang="en-US" dirty="0"/>
              <a:t>Ultimate criterion: all behaviors and results that define success on the job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9B853-85B3-4328-9C71-777F78FE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95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2072</Words>
  <Application>Microsoft Office PowerPoint</Application>
  <PresentationFormat>화면 슬라이드 쇼(4:3)</PresentationFormat>
  <Paragraphs>236</Paragraphs>
  <Slides>32</Slides>
  <Notes>27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PowerPoint 프레젠테이션</vt:lpstr>
      <vt:lpstr>PowerPoint 프레젠테이션</vt:lpstr>
      <vt:lpstr>Learning Goals (1 of 4)</vt:lpstr>
      <vt:lpstr>Learning Goals (2 of 4)</vt:lpstr>
      <vt:lpstr>Learning Goals (3 of 4)</vt:lpstr>
      <vt:lpstr>Learning Goals (4 of 4)</vt:lpstr>
      <vt:lpstr>Definition</vt:lpstr>
      <vt:lpstr>Possible Measures of Criteria</vt:lpstr>
      <vt:lpstr>Job Performance as a Criterion</vt:lpstr>
      <vt:lpstr>Dimensionality of Criteria</vt:lpstr>
      <vt:lpstr>Static Dimensionality (1 of 3)</vt:lpstr>
      <vt:lpstr>Static Dimensionality (2 of 3)</vt:lpstr>
      <vt:lpstr>Static Dimensionality (3 of 3)</vt:lpstr>
      <vt:lpstr>Dynamic Dimensionality</vt:lpstr>
      <vt:lpstr>Individual Dimensionality</vt:lpstr>
      <vt:lpstr>Challenges in Criterion Development</vt:lpstr>
      <vt:lpstr>Job Performance (Un)Reliability</vt:lpstr>
      <vt:lpstr>Reliability of Job Performance Observation</vt:lpstr>
      <vt:lpstr>Dimensionality of Job Performance </vt:lpstr>
      <vt:lpstr>Performance and Situational Characteristics (1 of 2)</vt:lpstr>
      <vt:lpstr>Performance and Situational Characteristics (2 of 2)</vt:lpstr>
      <vt:lpstr>Steps in Criterion Development (1 of 2)</vt:lpstr>
      <vt:lpstr>Steps in Criterion Development (2 of 2)</vt:lpstr>
      <vt:lpstr>Evaluating Criteria</vt:lpstr>
      <vt:lpstr>Criterion Deficiency (1 of 2)</vt:lpstr>
      <vt:lpstr>Criterion Deficiency (2 of 2)</vt:lpstr>
      <vt:lpstr>Composite Criterion Versus Multiple Criteria (1 of 2)</vt:lpstr>
      <vt:lpstr>Composite Criterion Versus Multiple Criteria (2 of 2)</vt:lpstr>
      <vt:lpstr>Research Design and Criterion Theory</vt:lpstr>
      <vt:lpstr>Distribution of Performance and Star Performers (1 of 2)</vt:lpstr>
      <vt:lpstr>Distribution of Performance and Star Performers (2 of 2)</vt:lpstr>
      <vt:lpstr>Evidence-Based Implications of Practice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Ancheta, Katie</dc:creator>
  <cp:lastModifiedBy>Lee, Joo Won</cp:lastModifiedBy>
  <cp:revision>52</cp:revision>
  <dcterms:created xsi:type="dcterms:W3CDTF">2006-08-16T00:00:00Z</dcterms:created>
  <dcterms:modified xsi:type="dcterms:W3CDTF">2018-07-23T13:35:35Z</dcterms:modified>
</cp:coreProperties>
</file>