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90" r:id="rId3"/>
    <p:sldId id="283" r:id="rId4"/>
    <p:sldId id="285" r:id="rId5"/>
    <p:sldId id="284" r:id="rId6"/>
    <p:sldId id="286" r:id="rId7"/>
    <p:sldId id="304" r:id="rId8"/>
    <p:sldId id="260" r:id="rId9"/>
    <p:sldId id="303" r:id="rId10"/>
    <p:sldId id="259" r:id="rId11"/>
    <p:sldId id="261" r:id="rId12"/>
    <p:sldId id="262" r:id="rId13"/>
    <p:sldId id="292" r:id="rId14"/>
    <p:sldId id="293" r:id="rId15"/>
    <p:sldId id="294" r:id="rId16"/>
    <p:sldId id="263" r:id="rId17"/>
    <p:sldId id="287" r:id="rId18"/>
    <p:sldId id="265" r:id="rId19"/>
    <p:sldId id="295" r:id="rId20"/>
    <p:sldId id="266" r:id="rId21"/>
    <p:sldId id="267" r:id="rId22"/>
    <p:sldId id="296" r:id="rId23"/>
    <p:sldId id="268" r:id="rId24"/>
    <p:sldId id="288" r:id="rId25"/>
    <p:sldId id="297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99" r:id="rId34"/>
    <p:sldId id="277" r:id="rId35"/>
    <p:sldId id="298" r:id="rId36"/>
    <p:sldId id="300" r:id="rId37"/>
    <p:sldId id="276" r:id="rId38"/>
    <p:sldId id="305" r:id="rId39"/>
    <p:sldId id="278" r:id="rId40"/>
    <p:sldId id="279" r:id="rId41"/>
    <p:sldId id="280" r:id="rId42"/>
    <p:sldId id="301" r:id="rId43"/>
    <p:sldId id="281" r:id="rId44"/>
    <p:sldId id="291" r:id="rId45"/>
    <p:sldId id="28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B2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82293" autoAdjust="0"/>
  </p:normalViewPr>
  <p:slideViewPr>
    <p:cSldViewPr>
      <p:cViewPr varScale="1">
        <p:scale>
          <a:sx n="67" d="100"/>
          <a:sy n="67" d="100"/>
        </p:scale>
        <p:origin x="182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22B10-FE80-4935-B9C9-55F2DE02CE53}" type="datetimeFigureOut">
              <a:rPr lang="en-US" smtClean="0"/>
              <a:t>2/22/2022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74C31-EB4A-4B21-8134-CB5741A1DC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4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084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57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821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06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8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96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93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18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43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400" b="1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64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819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83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78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750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916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2743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743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774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b="1" dirty="0"/>
              <a:t>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1993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03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238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97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581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921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0380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674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921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375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705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133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195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664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2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9569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14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5314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173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932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5739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199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658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34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72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72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7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7283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1999"/>
            <a:ext cx="5486400" cy="3965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696200" cy="444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010400" cy="365125"/>
          </a:xfrm>
        </p:spPr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9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9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27238"/>
            <a:ext cx="4040188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799"/>
            <a:ext cx="4040188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27238"/>
            <a:ext cx="4041775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0799"/>
            <a:ext cx="4041775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3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009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0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DEE995F-F28B-406E-A5F1-45A1D0AC5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Construct Validity involves several inferences (Binning &amp; Barrett, 1989)</a:t>
            </a:r>
          </a:p>
        </p:txBody>
      </p:sp>
      <p:pic>
        <p:nvPicPr>
          <p:cNvPr id="9219" name="Picture 4" descr="scan">
            <a:extLst>
              <a:ext uri="{FF2B5EF4-FFF2-40B4-BE49-F238E27FC236}">
                <a16:creationId xmlns:a16="http://schemas.microsoft.com/office/drawing/2014/main" id="{F73572DC-581C-49BF-BA59-7CF7BF39ECB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905000"/>
            <a:ext cx="6172200" cy="4114800"/>
          </a:xfrm>
          <a:noFill/>
        </p:spPr>
      </p:pic>
      <p:sp>
        <p:nvSpPr>
          <p:cNvPr id="9220" name="Rectangle 3">
            <a:extLst>
              <a:ext uri="{FF2B5EF4-FFF2-40B4-BE49-F238E27FC236}">
                <a16:creationId xmlns:a16="http://schemas.microsoft.com/office/drawing/2014/main" id="{604A0B9C-F92E-46C1-A556-F2C08AB6B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943600"/>
            <a:ext cx="4953000" cy="5349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/>
              <a:t>Predictor measure is an accurate depiction of the intended predictor construct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064809-27B5-44EC-814C-C6221B94043E}"/>
              </a:ext>
            </a:extLst>
          </p:cNvPr>
          <p:cNvSpPr/>
          <p:nvPr/>
        </p:nvSpPr>
        <p:spPr>
          <a:xfrm>
            <a:off x="2286000" y="2667000"/>
            <a:ext cx="381000" cy="1295400"/>
          </a:xfrm>
          <a:prstGeom prst="rect">
            <a:avLst/>
          </a:prstGeom>
          <a:solidFill>
            <a:srgbClr val="00B05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222" name="Picture 4">
            <a:extLst>
              <a:ext uri="{FF2B5EF4-FFF2-40B4-BE49-F238E27FC236}">
                <a16:creationId xmlns:a16="http://schemas.microsoft.com/office/drawing/2014/main" id="{31E0C374-8920-431E-B218-4E4048317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4191000"/>
            <a:ext cx="12287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8">
            <a:extLst>
              <a:ext uri="{FF2B5EF4-FFF2-40B4-BE49-F238E27FC236}">
                <a16:creationId xmlns:a16="http://schemas.microsoft.com/office/drawing/2014/main" id="{34D50BE8-868E-4449-9720-877F82C4F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057400"/>
            <a:ext cx="1447800" cy="49847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100"/>
              <a:t># of Tattoos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100"/>
              <a:t>GRE Test Score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100"/>
              <a:t>MMPI Scores</a:t>
            </a:r>
          </a:p>
        </p:txBody>
      </p:sp>
      <p:sp>
        <p:nvSpPr>
          <p:cNvPr id="9224" name="Rectangle 9">
            <a:extLst>
              <a:ext uri="{FF2B5EF4-FFF2-40B4-BE49-F238E27FC236}">
                <a16:creationId xmlns:a16="http://schemas.microsoft.com/office/drawing/2014/main" id="{CE3B146F-696A-4E70-91B2-5B20169A7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4038600"/>
            <a:ext cx="1447800" cy="90487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100"/>
              <a:t>ID w. Blue Collar Social Class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100"/>
              <a:t>GMA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100"/>
              <a:t>Mental Dysfunction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B7D09F-24A5-4D40-9A02-EA120C28B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1781D2-C1D2-4661-9DE8-32DFB983E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Possible Measures of Criteria</a:t>
            </a:r>
            <a:br>
              <a:rPr lang="en-US" sz="4000" dirty="0"/>
            </a:br>
            <a:r>
              <a:rPr lang="en-US" sz="4000" i="1" dirty="0"/>
              <a:t>(see Table 4.1)</a:t>
            </a:r>
            <a:endParaRPr lang="en-US" sz="1800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8E70AE-FAF9-40D7-A834-16865BB30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Output measures (results)</a:t>
            </a:r>
          </a:p>
          <a:p>
            <a:r>
              <a:rPr lang="en-US" dirty="0"/>
              <a:t>Quality measures </a:t>
            </a:r>
          </a:p>
          <a:p>
            <a:r>
              <a:rPr lang="en-US" dirty="0"/>
              <a:t>Lost time</a:t>
            </a:r>
          </a:p>
          <a:p>
            <a:r>
              <a:rPr lang="en-US" dirty="0"/>
              <a:t>Employability, trainability, and promotability</a:t>
            </a:r>
          </a:p>
          <a:p>
            <a:r>
              <a:rPr lang="en-US" dirty="0"/>
              <a:t>Ratings of performance</a:t>
            </a:r>
          </a:p>
          <a:p>
            <a:r>
              <a:rPr lang="en-US" dirty="0"/>
              <a:t>Counterproductive behaviors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00B050"/>
                </a:solidFill>
              </a:rPr>
              <a:t> Could each be operationalized?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48940-813D-4971-9C3C-9E71A4A0E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843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A02121-5762-4656-98FD-450F384F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B71E70-0A68-40D3-9039-D4A910810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199"/>
            <a:ext cx="8229600" cy="106521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Job Performance as a Criterion</a:t>
            </a:r>
            <a:br>
              <a:rPr lang="en-US" sz="4000" dirty="0"/>
            </a:br>
            <a:r>
              <a:rPr lang="en-US" sz="4000" i="1" dirty="0"/>
              <a:t>two distinct types of performance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EC23D-00C9-4D2E-8069-88B5526EC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Performance (generally) </a:t>
            </a:r>
            <a:r>
              <a:rPr lang="en-US" b="1" i="1" dirty="0"/>
              <a:t>defined</a:t>
            </a:r>
          </a:p>
          <a:p>
            <a:pPr lvl="1"/>
            <a:r>
              <a:rPr lang="en-US" dirty="0"/>
              <a:t>What people 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do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(behavior) </a:t>
            </a:r>
            <a:r>
              <a:rPr lang="en-US" dirty="0"/>
              <a:t>or </a:t>
            </a:r>
          </a:p>
          <a:p>
            <a:pPr lvl="2"/>
            <a:r>
              <a:rPr lang="en-US" b="1" dirty="0">
                <a:solidFill>
                  <a:srgbClr val="00B0F0"/>
                </a:solidFill>
              </a:rPr>
              <a:t>Produce (results)</a:t>
            </a:r>
          </a:p>
          <a:p>
            <a:pPr lvl="1"/>
            <a:r>
              <a:rPr lang="en-US" dirty="0"/>
              <a:t>In terms of</a:t>
            </a:r>
            <a:endParaRPr lang="en-US" b="1" dirty="0"/>
          </a:p>
          <a:p>
            <a:pPr lvl="2"/>
            <a:r>
              <a:rPr lang="en-US" b="1" dirty="0"/>
              <a:t>(both observed and unobserved</a:t>
            </a:r>
          </a:p>
          <a:p>
            <a:pPr marL="914400" lvl="2" indent="0">
              <a:buNone/>
            </a:pPr>
            <a:endParaRPr lang="en-US" b="1" dirty="0"/>
          </a:p>
          <a:p>
            <a:pPr lvl="1"/>
            <a:r>
              <a:rPr lang="en-US" b="1" dirty="0"/>
              <a:t>Ultimate</a:t>
            </a:r>
            <a:r>
              <a:rPr lang="en-US" dirty="0"/>
              <a:t> criterion: all behaviors and results that define </a:t>
            </a:r>
            <a:r>
              <a:rPr lang="en-US" b="1" dirty="0"/>
              <a:t>success on the job (</a:t>
            </a:r>
            <a:r>
              <a:rPr lang="en-US" b="1" dirty="0">
                <a:solidFill>
                  <a:srgbClr val="00B0F0"/>
                </a:solidFill>
              </a:rPr>
              <a:t>usually</a:t>
            </a:r>
            <a:r>
              <a:rPr lang="en-US" b="1" dirty="0"/>
              <a:t> conceptual)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b="1" i="1" dirty="0">
                <a:solidFill>
                  <a:srgbClr val="00B050"/>
                </a:solidFill>
              </a:rPr>
              <a:t>Think of one for your JA job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F9B853-85B3-4328-9C71-777F78FE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9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B5BE8E-A2D7-49D9-9413-0FAEBBB0A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34ED7-5762-44C8-82C3-281F49369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sz="3600" dirty="0"/>
              <a:t>Dependent variables as..</a:t>
            </a:r>
          </a:p>
          <a:p>
            <a:pPr lvl="1"/>
            <a:r>
              <a:rPr lang="en-US" sz="3600" b="1" dirty="0"/>
              <a:t>outcome</a:t>
            </a:r>
          </a:p>
          <a:p>
            <a:pPr lvl="1"/>
            <a:r>
              <a:rPr lang="en-US" sz="3600" b="1" i="1" dirty="0">
                <a:solidFill>
                  <a:srgbClr val="00B050"/>
                </a:solidFill>
              </a:rPr>
              <a:t>Types of examples?  </a:t>
            </a:r>
          </a:p>
          <a:p>
            <a:r>
              <a:rPr lang="en-US" sz="3600" dirty="0"/>
              <a:t>Independent variables</a:t>
            </a:r>
          </a:p>
          <a:p>
            <a:pPr marL="0" indent="0">
              <a:buNone/>
            </a:pPr>
            <a:r>
              <a:rPr lang="en-US" sz="3600" b="1" dirty="0"/>
              <a:t>   predictor- </a:t>
            </a:r>
          </a:p>
          <a:p>
            <a:pPr lvl="1"/>
            <a:r>
              <a:rPr lang="en-US" sz="3600" b="1" i="1" dirty="0">
                <a:solidFill>
                  <a:srgbClr val="00B050"/>
                </a:solidFill>
              </a:rPr>
              <a:t>Types of examples”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5AB48-93CE-473A-8041-83A9A31F8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48A4674-FC71-4F1A-A928-F06A5EF5C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/>
          <a:p>
            <a:r>
              <a:rPr lang="en-US" dirty="0"/>
              <a:t>Criterion Used as…</a:t>
            </a:r>
          </a:p>
        </p:txBody>
      </p:sp>
    </p:spTree>
    <p:extLst>
      <p:ext uri="{BB962C8B-B14F-4D97-AF65-F5344CB8AC3E}">
        <p14:creationId xmlns:p14="http://schemas.microsoft.com/office/powerpoint/2010/main" val="428365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073D26-3D2E-4825-BB42-3C6F20913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DA1BF3-0B64-4F77-937A-C13535C89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5213"/>
          </a:xfrm>
        </p:spPr>
        <p:txBody>
          <a:bodyPr>
            <a:normAutofit/>
          </a:bodyPr>
          <a:lstStyle/>
          <a:p>
            <a:r>
              <a:rPr lang="en-US" sz="3600" dirty="0"/>
              <a:t>Examples of Criterion used 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D15E7-CDA7-4A0D-914A-8AF26EE76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 DV: </a:t>
            </a:r>
            <a:r>
              <a:rPr lang="en-US" sz="3600" b="1" dirty="0"/>
              <a:t>outcomes</a:t>
            </a:r>
          </a:p>
          <a:p>
            <a:pPr lvl="1"/>
            <a:r>
              <a:rPr lang="en-US" sz="3200" dirty="0"/>
              <a:t>Performance appraisal</a:t>
            </a:r>
          </a:p>
          <a:p>
            <a:pPr lvl="1"/>
            <a:r>
              <a:rPr lang="en-US" sz="3600" dirty="0"/>
              <a:t>merit raise </a:t>
            </a:r>
          </a:p>
          <a:p>
            <a:pPr lvl="1"/>
            <a:r>
              <a:rPr lang="en-US" sz="3600" dirty="0"/>
              <a:t>award</a:t>
            </a:r>
          </a:p>
          <a:p>
            <a:pPr lvl="1"/>
            <a:r>
              <a:rPr lang="en-US" sz="3600" dirty="0"/>
              <a:t>recognition </a:t>
            </a:r>
          </a:p>
          <a:p>
            <a:pPr lvl="1"/>
            <a:r>
              <a:rPr lang="en-US" sz="3600" dirty="0"/>
              <a:t>Pay for Perf  </a:t>
            </a:r>
          </a:p>
          <a:p>
            <a:pPr lvl="1"/>
            <a:r>
              <a:rPr lang="en-US" sz="3600" dirty="0"/>
              <a:t>“best practices” = (HPWB)</a:t>
            </a:r>
            <a:endParaRPr lang="en-US" sz="3600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3600" b="1" i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EA83A-CF79-416E-AC7F-4E05CC95A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7DA5F1-D44E-4FDC-A4A8-6AA5D0C06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D461BD-D43B-44E9-BCCB-02B492ADC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Criterion as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B94EF-FE61-45E9-81D1-47F9F8AE6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IV: </a:t>
            </a:r>
            <a:r>
              <a:rPr lang="en-US" b="1" dirty="0"/>
              <a:t> Predictor-</a:t>
            </a:r>
          </a:p>
          <a:p>
            <a:r>
              <a:rPr lang="en-US" dirty="0"/>
              <a:t>applicant score for hiring</a:t>
            </a:r>
          </a:p>
          <a:p>
            <a:r>
              <a:rPr lang="en-US" dirty="0"/>
              <a:t>incumbent score for promotion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What’s a potential pitfall here with a PA?</a:t>
            </a:r>
          </a:p>
          <a:p>
            <a:r>
              <a:rPr lang="en-US" dirty="0"/>
              <a:t> satisfaction</a:t>
            </a:r>
          </a:p>
          <a:p>
            <a:r>
              <a:rPr lang="en-US" dirty="0"/>
              <a:t>engagement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Others?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040B2-8B80-42AE-989B-776917E11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8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25BE51-23B3-4814-A718-E0B3AC58D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EF5121-E65B-4ED6-8280-13DC9320C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Dimensionality of Criteria</a:t>
            </a:r>
            <a:br>
              <a:rPr lang="en-US" sz="4000" dirty="0"/>
            </a:br>
            <a:r>
              <a:rPr lang="en-US" sz="3600" i="1" dirty="0"/>
              <a:t>(Ghiselli, ’56)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352B1D-339B-42D5-8E58-C9F55F1CF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i="1" dirty="0"/>
              <a:t>individual can vary on each independently</a:t>
            </a:r>
          </a:p>
          <a:p>
            <a:r>
              <a:rPr lang="en-US" dirty="0"/>
              <a:t>Static </a:t>
            </a:r>
            <a:r>
              <a:rPr lang="en-US" i="1" dirty="0"/>
              <a:t>(at one point in time)</a:t>
            </a:r>
          </a:p>
          <a:p>
            <a:r>
              <a:rPr lang="en-US" dirty="0"/>
              <a:t>Dynamic </a:t>
            </a:r>
            <a:r>
              <a:rPr lang="en-US" i="1" dirty="0"/>
              <a:t>(change over time)</a:t>
            </a:r>
          </a:p>
          <a:p>
            <a:r>
              <a:rPr lang="en-US" dirty="0"/>
              <a:t>Individual (“p” variables)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3799E-4B66-4C50-BD71-4016B146F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8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25BE51-23B3-4814-A718-E0B3AC58D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EF5121-E65B-4ED6-8280-13DC9320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Static Dimensionality   </a:t>
            </a:r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352B1D-339B-42D5-8E58-C9F55F1CF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/>
              <a:t>Task</a:t>
            </a:r>
            <a:r>
              <a:rPr lang="en-US" dirty="0"/>
              <a:t> performance</a:t>
            </a:r>
          </a:p>
          <a:p>
            <a:pPr lvl="1"/>
            <a:r>
              <a:rPr lang="en-US" dirty="0"/>
              <a:t>Activities that </a:t>
            </a:r>
            <a:r>
              <a:rPr lang="en-US" i="1" dirty="0"/>
              <a:t>t</a:t>
            </a:r>
            <a:r>
              <a:rPr lang="en-US" b="1" i="1" dirty="0"/>
              <a:t>ransform</a:t>
            </a:r>
            <a:r>
              <a:rPr lang="en-US" dirty="0"/>
              <a:t> raw materials into goods and services </a:t>
            </a:r>
          </a:p>
          <a:p>
            <a:pPr lvl="1"/>
            <a:r>
              <a:rPr lang="en-US" dirty="0"/>
              <a:t>Processes that </a:t>
            </a:r>
            <a:r>
              <a:rPr lang="en-US" b="1" i="1" dirty="0"/>
              <a:t>help transform</a:t>
            </a:r>
            <a:endParaRPr lang="en-US" i="1" dirty="0"/>
          </a:p>
          <a:p>
            <a:r>
              <a:rPr lang="en-US" b="1" dirty="0"/>
              <a:t>Contextual</a:t>
            </a:r>
            <a:r>
              <a:rPr lang="en-US" dirty="0"/>
              <a:t> performance (OC-B-P)</a:t>
            </a:r>
          </a:p>
          <a:p>
            <a:pPr lvl="1"/>
            <a:r>
              <a:rPr lang="en-US" i="1" dirty="0"/>
              <a:t>Behaviors </a:t>
            </a:r>
            <a:r>
              <a:rPr lang="en-US" dirty="0"/>
              <a:t> that </a:t>
            </a:r>
            <a:r>
              <a:rPr lang="en-US" i="1" dirty="0"/>
              <a:t>provide good environment </a:t>
            </a:r>
            <a:r>
              <a:rPr lang="en-US" dirty="0"/>
              <a:t>so performance can occur </a:t>
            </a:r>
          </a:p>
          <a:p>
            <a:pPr lvl="1"/>
            <a:r>
              <a:rPr lang="en-US" dirty="0"/>
              <a:t>Often called “discretionary behaviors”</a:t>
            </a:r>
          </a:p>
          <a:p>
            <a:pPr lvl="2"/>
            <a:r>
              <a:rPr lang="en-US" dirty="0"/>
              <a:t>:a type of “Engagement”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3799E-4B66-4C50-BD71-4016B146F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86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B0E2AA-7D84-4F92-86A7-4ACA898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C2098B-9706-4C13-960B-5B14E187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/>
              <a:t>Static Dimensionality-</a:t>
            </a:r>
            <a:r>
              <a:rPr lang="en-US" sz="3600" i="1" dirty="0"/>
              <a:t>downside</a:t>
            </a:r>
            <a:r>
              <a:rPr lang="en-US" sz="3600" dirty="0"/>
              <a:t>…</a:t>
            </a:r>
            <a:r>
              <a:rPr lang="en-US" sz="4000" dirty="0"/>
              <a:t>. </a:t>
            </a:r>
            <a:r>
              <a:rPr lang="en-US" sz="1800" dirty="0"/>
              <a:t>(3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66003-3615-44DA-8BF7-07028395B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/>
              <a:t>Workplace deviance/counterproductive behaviors Voluntary behavior that </a:t>
            </a:r>
          </a:p>
          <a:p>
            <a:pPr lvl="1"/>
            <a:r>
              <a:rPr lang="en-US" sz="3200" b="1" i="1" dirty="0"/>
              <a:t>“violates organizational norms and threatens well-being of organization, its members, or both” </a:t>
            </a:r>
          </a:p>
          <a:p>
            <a:pPr lvl="1"/>
            <a:r>
              <a:rPr lang="en-US" sz="3200" b="1" i="1" dirty="0">
                <a:solidFill>
                  <a:srgbClr val="00B050"/>
                </a:solidFill>
              </a:rPr>
              <a:t>Estimate how many</a:t>
            </a:r>
          </a:p>
          <a:p>
            <a:pPr lvl="1"/>
            <a:r>
              <a:rPr lang="en-US" sz="3200" b="1" i="1" dirty="0"/>
              <a:t>About 100 identified </a:t>
            </a:r>
          </a:p>
          <a:p>
            <a:pPr lvl="2"/>
            <a:r>
              <a:rPr lang="en-US" dirty="0" err="1"/>
              <a:t>Vardi</a:t>
            </a:r>
            <a:r>
              <a:rPr lang="en-US" dirty="0"/>
              <a:t> and Weitz (2004)</a:t>
            </a:r>
            <a:endParaRPr lang="en-US" sz="2800" b="1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B93FB-554F-4752-8EF3-85B8A3B7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1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7B932C-A110-45E1-B14B-5E4AB3194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55369D-1047-4724-96D3-863564A91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Static (</a:t>
            </a:r>
            <a:r>
              <a:rPr lang="en-US" sz="3200" i="1" dirty="0"/>
              <a:t>motivational level</a:t>
            </a:r>
            <a:r>
              <a:rPr lang="en-US" sz="3200" dirty="0"/>
              <a:t>)</a:t>
            </a:r>
            <a:br>
              <a:rPr lang="en-US" sz="3200" dirty="0"/>
            </a:br>
            <a:r>
              <a:rPr lang="en-US" sz="3200" dirty="0"/>
              <a:t>Typical v. Max performance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EA999-78B2-4C25-BD10-2E149E581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/>
              <a:t>Typical </a:t>
            </a:r>
            <a:r>
              <a:rPr lang="en-US" i="1" dirty="0"/>
              <a:t>(“Will Doo”)</a:t>
            </a:r>
          </a:p>
          <a:p>
            <a:pPr lvl="1"/>
            <a:r>
              <a:rPr lang="en-US" dirty="0"/>
              <a:t>average level of an employee’s performance</a:t>
            </a:r>
          </a:p>
          <a:p>
            <a:r>
              <a:rPr lang="en-US" dirty="0"/>
              <a:t>Maximal </a:t>
            </a:r>
            <a:r>
              <a:rPr lang="en-US" i="1" dirty="0"/>
              <a:t>(“Ken Doo”)</a:t>
            </a:r>
          </a:p>
          <a:p>
            <a:pPr lvl="1"/>
            <a:r>
              <a:rPr lang="en-US" dirty="0"/>
              <a:t> peak level possible  </a:t>
            </a:r>
          </a:p>
          <a:p>
            <a:r>
              <a:rPr lang="en-US" i="1" dirty="0"/>
              <a:t>r </a:t>
            </a:r>
            <a:r>
              <a:rPr lang="en-US" dirty="0"/>
              <a:t>=.33 between typical &amp; max </a:t>
            </a:r>
          </a:p>
          <a:p>
            <a:r>
              <a:rPr lang="en-US" dirty="0"/>
              <a:t>GMA w/ Max  </a:t>
            </a:r>
            <a:r>
              <a:rPr lang="en-US" i="1" dirty="0"/>
              <a:t>r</a:t>
            </a:r>
            <a:r>
              <a:rPr lang="en-US" dirty="0"/>
              <a:t> = .25  </a:t>
            </a:r>
            <a:r>
              <a:rPr lang="en-US" dirty="0" err="1"/>
              <a:t>cf</a:t>
            </a:r>
            <a:r>
              <a:rPr lang="en-US" dirty="0"/>
              <a:t> Typical </a:t>
            </a:r>
            <a:r>
              <a:rPr lang="en-US" i="1" dirty="0"/>
              <a:t>r</a:t>
            </a:r>
            <a:r>
              <a:rPr lang="en-US" dirty="0"/>
              <a:t> = .16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Speculate Why…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23DC5-5239-4CBB-9B3F-0E3A09FA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8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25689" y="2057400"/>
            <a:ext cx="7292622" cy="1676400"/>
          </a:xfrm>
        </p:spPr>
        <p:txBody>
          <a:bodyPr>
            <a:noAutofit/>
          </a:bodyPr>
          <a:lstStyle/>
          <a:p>
            <a:pPr hangingPunct="0"/>
            <a:r>
              <a:rPr lang="en-US" sz="4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</a:t>
            </a:r>
            <a:r>
              <a:rPr lang="en-US" sz="4400" b="1" cap="all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n-US" sz="44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hangingPunct="0"/>
            <a:r>
              <a:rPr lang="en-US" sz="4400" b="1" dirty="0"/>
              <a:t>Criteria: Definitions, Measures, and Evaluation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92669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0CD1C5-192F-4CC4-9F8E-371FA9A4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ED6ADC-D925-4076-879D-70EE6A43B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Dynamic Dimensionality</a:t>
            </a:r>
            <a:br>
              <a:rPr lang="en-US" sz="3200" dirty="0"/>
            </a:br>
            <a:r>
              <a:rPr lang="en-US" sz="4000" dirty="0"/>
              <a:t>“Temporal” –</a:t>
            </a:r>
            <a:r>
              <a:rPr lang="en-US" sz="4000" i="1" dirty="0"/>
              <a:t>over time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58250-2A0A-4598-8C91-4C8F8B3F4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/>
              <a:t>Changes over time in:</a:t>
            </a:r>
          </a:p>
          <a:p>
            <a:pPr lvl="1"/>
            <a:r>
              <a:rPr lang="en-US" sz="2400" dirty="0"/>
              <a:t>Average levels of group performance</a:t>
            </a:r>
          </a:p>
          <a:p>
            <a:pPr lvl="1"/>
            <a:r>
              <a:rPr lang="en-US" sz="2400" dirty="0"/>
              <a:t>Validity coefficients</a:t>
            </a:r>
          </a:p>
          <a:p>
            <a:pPr lvl="1"/>
            <a:r>
              <a:rPr lang="en-US" sz="2400" dirty="0"/>
              <a:t>Rank ordering of scores on criterion</a:t>
            </a:r>
          </a:p>
          <a:p>
            <a:r>
              <a:rPr lang="en-US" dirty="0"/>
              <a:t>Must be operational </a:t>
            </a:r>
          </a:p>
          <a:p>
            <a:pPr lvl="1"/>
            <a:r>
              <a:rPr lang="en-US" dirty="0"/>
              <a:t>Data collected at some point(s) in time</a:t>
            </a:r>
          </a:p>
          <a:p>
            <a:pPr marL="457200" lvl="1" indent="0">
              <a:buNone/>
            </a:pPr>
            <a:r>
              <a:rPr lang="en-US" b="1" i="1" dirty="0">
                <a:solidFill>
                  <a:srgbClr val="00B050"/>
                </a:solidFill>
              </a:rPr>
              <a:t>What about sales and accountants?</a:t>
            </a:r>
          </a:p>
          <a:p>
            <a:pPr marL="457200" lvl="1" indent="0">
              <a:buNone/>
            </a:pPr>
            <a:r>
              <a:rPr lang="en-US" b="1" i="1" dirty="0">
                <a:solidFill>
                  <a:srgbClr val="00B050"/>
                </a:solidFill>
              </a:rPr>
              <a:t>What about your JA?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F7766-51D9-4B1C-9950-8022EF537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8FA9FF-B166-4B74-876D-C1F9982D6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794CD8-9CC0-4FD4-BC73-56453223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Individual Dimensionality</a:t>
            </a:r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53B47-63AA-4C02-AE86-A4C178A43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77500" lnSpcReduction="20000"/>
          </a:bodyPr>
          <a:lstStyle/>
          <a:p>
            <a:r>
              <a:rPr lang="en-US" sz="3800" dirty="0"/>
              <a:t>Contributions to organization quite different E.g. </a:t>
            </a:r>
          </a:p>
          <a:p>
            <a:pPr lvl="1"/>
            <a:r>
              <a:rPr lang="en-US" sz="3800" dirty="0"/>
              <a:t>One manager is good at </a:t>
            </a:r>
          </a:p>
          <a:p>
            <a:pPr lvl="2"/>
            <a:r>
              <a:rPr lang="en-US" sz="3800" dirty="0"/>
              <a:t>decision making; </a:t>
            </a:r>
          </a:p>
          <a:p>
            <a:pPr lvl="1"/>
            <a:r>
              <a:rPr lang="en-US" sz="3800" dirty="0"/>
              <a:t>Another at </a:t>
            </a:r>
          </a:p>
          <a:p>
            <a:pPr lvl="2"/>
            <a:r>
              <a:rPr lang="en-US" sz="3800" dirty="0"/>
              <a:t>motivating others</a:t>
            </a:r>
          </a:p>
          <a:p>
            <a:pPr marL="914400" lvl="2" indent="0">
              <a:buNone/>
            </a:pPr>
            <a:endParaRPr lang="en-US" sz="3300" dirty="0"/>
          </a:p>
          <a:p>
            <a:r>
              <a:rPr lang="en-US" sz="4000" b="1" dirty="0">
                <a:solidFill>
                  <a:srgbClr val="00B050"/>
                </a:solidFill>
              </a:rPr>
              <a:t>How do you decide which one to hire?</a:t>
            </a:r>
          </a:p>
          <a:p>
            <a:pPr marL="914400" lvl="2" indent="0">
              <a:buNone/>
            </a:pPr>
            <a:r>
              <a:rPr lang="en-US" sz="3200" dirty="0"/>
              <a:t>		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3D753-6B21-4632-8D7B-D4B22A5F6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C117D5-71A0-4BB3-A0D3-BDD4BCC48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F3DC74-1F00-448D-B19B-DC62F05A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Whew!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EFAEC-2706-4CC2-B82F-2C44D87CB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Lets take a break </a:t>
            </a:r>
          </a:p>
          <a:p>
            <a:endParaRPr lang="en-US" sz="6000" dirty="0"/>
          </a:p>
          <a:p>
            <a:pPr lvl="1"/>
            <a:r>
              <a:rPr lang="en-US" sz="6000" dirty="0"/>
              <a:t>For </a:t>
            </a:r>
            <a:r>
              <a:rPr lang="en-US" sz="6000" dirty="0" err="1"/>
              <a:t>GodSake</a:t>
            </a:r>
            <a:r>
              <a:rPr lang="en-US" sz="6000" dirty="0"/>
              <a:t>!!!!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4E6E1-224B-4A83-BB5C-26BC4330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06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5C7F4A-7C14-4F46-BBE1-D74DD252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F8490A-8520-4D86-920A-E05F4617E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Challenges</a:t>
            </a:r>
            <a:r>
              <a:rPr lang="en-US" dirty="0"/>
              <a:t> </a:t>
            </a:r>
            <a:r>
              <a:rPr lang="en-US" sz="3600" dirty="0"/>
              <a:t>in </a:t>
            </a:r>
            <a:br>
              <a:rPr lang="en-US" sz="3600" dirty="0"/>
            </a:br>
            <a:r>
              <a:rPr lang="en-US" sz="3600" dirty="0"/>
              <a:t>Criterion Development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719AC-C5F0-48B8-870B-2D1DD426D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Job </a:t>
            </a:r>
            <a:r>
              <a:rPr lang="en-US" b="1" i="1" dirty="0"/>
              <a:t>performance</a:t>
            </a:r>
            <a:r>
              <a:rPr lang="en-US" dirty="0"/>
              <a:t> (un)reliability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Reliability of </a:t>
            </a:r>
            <a:r>
              <a:rPr lang="en-US" b="1" i="1" dirty="0"/>
              <a:t>observing</a:t>
            </a:r>
            <a:r>
              <a:rPr lang="en-US" dirty="0"/>
              <a:t> Job Performance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/>
              <a:t>Dimensionality</a:t>
            </a:r>
            <a:r>
              <a:rPr lang="en-US" dirty="0"/>
              <a:t> of Job Performance </a:t>
            </a:r>
          </a:p>
          <a:p>
            <a:pPr marL="0" indent="0">
              <a:buNone/>
            </a:pPr>
            <a:r>
              <a:rPr lang="en-US" dirty="0"/>
              <a:t> …and a fourth:  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b="1" i="1" dirty="0"/>
              <a:t>modification</a:t>
            </a:r>
            <a:r>
              <a:rPr lang="en-US" dirty="0"/>
              <a:t> of performance by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i="1" dirty="0"/>
              <a:t>situationa</a:t>
            </a:r>
            <a:r>
              <a:rPr lang="en-US" dirty="0"/>
              <a:t>l characteristics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157FD3-4192-4EAB-82B2-2B4E0650C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4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5C7F4A-7C14-4F46-BBE1-D74DD252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F8490A-8520-4D86-920A-E05F4617E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#1 Job </a:t>
            </a:r>
            <a:r>
              <a:rPr lang="en-US" sz="4000" b="1" i="1" dirty="0"/>
              <a:t>Performance</a:t>
            </a:r>
            <a:r>
              <a:rPr lang="en-US" sz="4000" dirty="0"/>
              <a:t> (Un)Reliability</a:t>
            </a:r>
            <a:br>
              <a:rPr lang="en-US" sz="4000" dirty="0"/>
            </a:br>
            <a:r>
              <a:rPr lang="en-US" sz="4000" b="1" dirty="0"/>
              <a:t>Intrinsic * Extrinsic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719AC-C5F0-48B8-870B-2D1DD426D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Reliability: consistency or stability of  performance </a:t>
            </a:r>
            <a:r>
              <a:rPr lang="en-US" b="1" i="1" dirty="0"/>
              <a:t>over time</a:t>
            </a:r>
          </a:p>
          <a:p>
            <a:r>
              <a:rPr lang="en-US" dirty="0"/>
              <a:t>Intrinsic unreliability: </a:t>
            </a:r>
            <a:r>
              <a:rPr lang="en-US" b="1" i="1" dirty="0"/>
              <a:t>personal inconsistency </a:t>
            </a:r>
            <a:r>
              <a:rPr lang="en-US" dirty="0"/>
              <a:t>in performance (“P”)</a:t>
            </a:r>
          </a:p>
          <a:p>
            <a:r>
              <a:rPr lang="en-US" dirty="0"/>
              <a:t>Extrinsic unreliability: sources of variability </a:t>
            </a:r>
            <a:r>
              <a:rPr lang="en-US" b="1" i="1" dirty="0"/>
              <a:t>external  (“e”) </a:t>
            </a:r>
            <a:r>
              <a:rPr lang="en-US" dirty="0"/>
              <a:t>to job demands or individual behavior 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What can you do to get a reliable one?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157FD3-4192-4EAB-82B2-2B4E0650C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3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FED173-A155-45FB-BA8E-CB7265BA8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F4432B-A2D2-41A9-A5A7-F8ED51FF0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AD3CD-5208-4550-8B3C-E9A679804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Aggregate </a:t>
            </a:r>
          </a:p>
          <a:p>
            <a:pPr lvl="1"/>
            <a:r>
              <a:rPr lang="en-US" sz="4000" i="1" u="sng" dirty="0"/>
              <a:t>average</a:t>
            </a:r>
            <a:r>
              <a:rPr lang="en-US" sz="4000" dirty="0"/>
              <a:t> the behavior </a:t>
            </a:r>
          </a:p>
          <a:p>
            <a:pPr lvl="1"/>
            <a:r>
              <a:rPr lang="en-US" sz="4400" dirty="0"/>
              <a:t>Over situations or occasions</a:t>
            </a:r>
          </a:p>
          <a:p>
            <a:pPr lvl="1"/>
            <a:r>
              <a:rPr lang="en-US" sz="4400" dirty="0"/>
              <a:t>Canceling out random (unwanted) error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FAE76C-4CBE-4EA0-BCB0-E9ADA891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9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2AAC6F-95AD-4D19-998D-F67353998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D17C01-68B2-49AB-8204-13259EA6B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88096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#2 Reliability of Job Performance </a:t>
            </a:r>
            <a:r>
              <a:rPr lang="en-US" sz="3200" b="1" i="1" dirty="0"/>
              <a:t>Observation</a:t>
            </a:r>
            <a:r>
              <a:rPr lang="en-US" sz="3200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A9B00-F092-40EA-A69C-E63EF5176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Establishing reliability of </a:t>
            </a:r>
            <a:r>
              <a:rPr lang="en-US" b="1" dirty="0"/>
              <a:t>observing</a:t>
            </a:r>
            <a:r>
              <a:rPr lang="en-US" dirty="0"/>
              <a:t> performance i</a:t>
            </a:r>
            <a:r>
              <a:rPr lang="en-US" i="1" dirty="0"/>
              <a:t>s possible only…</a:t>
            </a:r>
          </a:p>
          <a:p>
            <a:pPr lvl="1"/>
            <a:r>
              <a:rPr lang="en-US" sz="4000" dirty="0"/>
              <a:t>When the reliability of </a:t>
            </a:r>
            <a:r>
              <a:rPr lang="en-US" sz="4000" b="1" i="1" dirty="0"/>
              <a:t>judging</a:t>
            </a:r>
            <a:r>
              <a:rPr lang="en-US" sz="4000" dirty="0"/>
              <a:t> performance is adequate </a:t>
            </a:r>
          </a:p>
          <a:p>
            <a:pPr lvl="1"/>
            <a:r>
              <a:rPr lang="en-US" sz="3200" i="1" dirty="0"/>
              <a:t>(Bray &amp; Campbell, ’68)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28B33-EEEE-48B9-824B-4C3C5D250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4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599E49-40E1-40F7-AC25-670B5586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07B6EF-0F15-4269-9F67-FCD70E668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#3 Dimensionality of Job Performance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6C1132-571F-46CC-837B-BFB5E8101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</a:t>
            </a:r>
            <a:r>
              <a:rPr lang="en-US" b="1" i="1" dirty="0"/>
              <a:t>variety</a:t>
            </a:r>
            <a:r>
              <a:rPr lang="en-US" dirty="0"/>
              <a:t> of predictors in use</a:t>
            </a:r>
          </a:p>
          <a:p>
            <a:pPr marL="0" indent="0">
              <a:buNone/>
            </a:pPr>
            <a:r>
              <a:rPr lang="en-US" dirty="0"/>
              <a:t>	-Unidimensional measure of job 	performance is </a:t>
            </a:r>
            <a:r>
              <a:rPr lang="en-US" b="1" i="1" dirty="0"/>
              <a:t>unrealistic</a:t>
            </a:r>
          </a:p>
          <a:p>
            <a:endParaRPr lang="en-US" dirty="0"/>
          </a:p>
          <a:p>
            <a:r>
              <a:rPr lang="en-US" dirty="0"/>
              <a:t>Even low level jobs are multi-dimensional</a:t>
            </a:r>
          </a:p>
          <a:p>
            <a:pPr lvl="1"/>
            <a:r>
              <a:rPr lang="en-US" dirty="0"/>
              <a:t>So use as many criteria as needed (</a:t>
            </a:r>
            <a:r>
              <a:rPr lang="en-US" dirty="0" err="1"/>
              <a:t>Gion</a:t>
            </a:r>
            <a:r>
              <a:rPr lang="en-US" dirty="0"/>
              <a:t>, '87)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ED4B5-E4C1-4D3F-85FA-B6A630664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74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CA7E6C-4C54-4243-9F4D-C62DF37C3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639CDC-6AE9-4EC4-A30B-6F0179FA3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#4 Performance and </a:t>
            </a:r>
            <a:br>
              <a:rPr lang="en-US" dirty="0"/>
            </a:br>
            <a:r>
              <a:rPr lang="en-US" i="1" dirty="0"/>
              <a:t>Situational</a:t>
            </a:r>
            <a:r>
              <a:rPr lang="en-US" dirty="0"/>
              <a:t> Characteristics </a:t>
            </a:r>
            <a:r>
              <a:rPr lang="en-US" sz="2000" dirty="0"/>
              <a:t>(1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FF3DE-7E25-4329-A7DE-03DC622A4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Environmental and organizational characteristics (“e” side)</a:t>
            </a:r>
          </a:p>
          <a:p>
            <a:pPr lvl="1"/>
            <a:r>
              <a:rPr lang="en-US" dirty="0"/>
              <a:t>E.g. pay, autonomy, nature of job, shift work</a:t>
            </a:r>
          </a:p>
          <a:p>
            <a:r>
              <a:rPr lang="en-US" dirty="0"/>
              <a:t>Environmental safety</a:t>
            </a:r>
          </a:p>
          <a:p>
            <a:r>
              <a:rPr lang="en-US" dirty="0" err="1"/>
              <a:t>Lifespace</a:t>
            </a:r>
            <a:r>
              <a:rPr lang="en-US" dirty="0"/>
              <a:t> variables</a:t>
            </a:r>
          </a:p>
          <a:p>
            <a:pPr lvl="1"/>
            <a:r>
              <a:rPr lang="en-US" dirty="0"/>
              <a:t>Work/life (how about now with COVID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1B4C8-6477-45B4-9B2A-C1C854D3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2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4F778C-4A41-4256-8917-92B203BB4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942ACE-44A5-418F-9DE7-D66F34E4E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and Situational Characteristics </a:t>
            </a:r>
            <a:r>
              <a:rPr lang="en-US" sz="2000" dirty="0"/>
              <a:t>(2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1F3F90-5791-402E-9175-1674CA43B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Job and location</a:t>
            </a:r>
          </a:p>
          <a:p>
            <a:r>
              <a:rPr lang="en-US" dirty="0"/>
              <a:t>Extraindividual differences and sales performance</a:t>
            </a:r>
          </a:p>
          <a:p>
            <a:r>
              <a:rPr lang="en-US" dirty="0"/>
              <a:t>Leadership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4CE17-F43B-4FBB-9364-841CAEA16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6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 </a:t>
            </a:r>
            <a:r>
              <a:rPr lang="en-US" sz="1800" dirty="0"/>
              <a:t>(1 of 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lvl="0" hangingPunct="0"/>
            <a:r>
              <a:rPr lang="en-US" dirty="0"/>
              <a:t> Criteria--yardsticks used to assess employee </a:t>
            </a:r>
            <a:r>
              <a:rPr lang="en-US" b="1" i="1" dirty="0"/>
              <a:t>behavior/results</a:t>
            </a:r>
            <a:r>
              <a:rPr lang="en-US" dirty="0"/>
              <a:t>.</a:t>
            </a:r>
          </a:p>
          <a:p>
            <a:pPr lvl="0" hangingPunct="0"/>
            <a:r>
              <a:rPr lang="en-US" dirty="0"/>
              <a:t> Distinguish between </a:t>
            </a:r>
          </a:p>
          <a:p>
            <a:pPr lvl="1" hangingPunct="0"/>
            <a:r>
              <a:rPr lang="en-US" dirty="0"/>
              <a:t> static</a:t>
            </a:r>
          </a:p>
          <a:p>
            <a:pPr lvl="1" hangingPunct="0"/>
            <a:r>
              <a:rPr lang="en-US" dirty="0"/>
              <a:t> dynamic   </a:t>
            </a:r>
          </a:p>
          <a:p>
            <a:pPr lvl="1" hangingPunct="0"/>
            <a:r>
              <a:rPr lang="en-US" dirty="0"/>
              <a:t>individual dimensions  </a:t>
            </a:r>
          </a:p>
          <a:p>
            <a:pPr lvl="2" hangingPunct="0"/>
            <a:r>
              <a:rPr lang="en-US" dirty="0"/>
              <a:t>and their  implications.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4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DE52DB-53AD-4285-BE8C-EA4B8C5EA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D7A00B-C735-43BF-810A-05460E704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Steps in Criterion Development </a:t>
            </a:r>
            <a:r>
              <a:rPr lang="en-US" sz="2000" dirty="0"/>
              <a:t>(1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F9687-31B6-4801-80D0-30A42BFF5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 and/or organizational needs</a:t>
            </a:r>
          </a:p>
          <a:p>
            <a:r>
              <a:rPr lang="en-US" dirty="0"/>
              <a:t>Development of measures of </a:t>
            </a:r>
            <a:r>
              <a:rPr lang="en-US" b="1" i="1" dirty="0"/>
              <a:t>actual behavior</a:t>
            </a:r>
            <a:r>
              <a:rPr lang="en-US" dirty="0"/>
              <a:t> relative to </a:t>
            </a:r>
            <a:r>
              <a:rPr lang="en-US" b="1" i="1" dirty="0"/>
              <a:t>expected behavior</a:t>
            </a:r>
          </a:p>
          <a:p>
            <a:r>
              <a:rPr lang="en-US" dirty="0"/>
              <a:t>Identification of criterion dimensions </a:t>
            </a:r>
          </a:p>
          <a:p>
            <a:pPr lvl="1"/>
            <a:r>
              <a:rPr lang="en-US" dirty="0"/>
              <a:t>Latent vars/ Factor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80E24-2D86-4F15-AD38-5FF3865B1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31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6D5D3A-2328-4C44-A139-581A12850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3F71A8-1DDD-4E0A-82CA-978EB4CB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Steps in Criterion Development </a:t>
            </a:r>
            <a:br>
              <a:rPr lang="en-US" sz="4000" dirty="0"/>
            </a:br>
            <a:r>
              <a:rPr lang="en-US" sz="4000" i="1" dirty="0"/>
              <a:t>more</a:t>
            </a:r>
            <a:r>
              <a:rPr lang="en-US" sz="4000" dirty="0"/>
              <a:t>…</a:t>
            </a:r>
            <a:r>
              <a:rPr lang="en-US" sz="2000" dirty="0"/>
              <a:t>(2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08B49-74E4-44C3-A8DD-9A6C488F1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Development of reliable measures</a:t>
            </a:r>
          </a:p>
          <a:p>
            <a:r>
              <a:rPr lang="en-US" sz="3600" dirty="0"/>
              <a:t>Determination of predictive validity of </a:t>
            </a:r>
          </a:p>
          <a:p>
            <a:pPr lvl="1"/>
            <a:r>
              <a:rPr lang="en-US" sz="3600" dirty="0"/>
              <a:t>each IV (predictor) for </a:t>
            </a:r>
          </a:p>
          <a:p>
            <a:pPr lvl="1"/>
            <a:r>
              <a:rPr lang="en-US" sz="3600" dirty="0"/>
              <a:t>each DV (criterion measures</a:t>
            </a:r>
            <a:r>
              <a:rPr lang="en-US" dirty="0"/>
              <a:t>)</a:t>
            </a:r>
          </a:p>
          <a:p>
            <a:pPr lvl="1"/>
            <a:r>
              <a:rPr lang="en-US" b="1" i="1" u="sng" dirty="0">
                <a:solidFill>
                  <a:srgbClr val="00B0F0"/>
                </a:solidFill>
              </a:rPr>
              <a:t>Linkage Table (tasks &amp; KSAOS)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254497-413A-47A4-BA95-32D64ACDE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88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73446F-42C7-4416-AF14-8AEBE585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83B651-6F8E-49B3-9E53-05BFB5BF8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Evaluating Criteria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3C0FC-16D3-4181-87E0-4142A8A5F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Relevance</a:t>
            </a:r>
          </a:p>
          <a:p>
            <a:pPr lvl="1"/>
            <a:r>
              <a:rPr lang="en-US" dirty="0"/>
              <a:t>Logically related to performance domain </a:t>
            </a:r>
          </a:p>
          <a:p>
            <a:r>
              <a:rPr lang="en-US" dirty="0"/>
              <a:t>Sensitivity or discriminability</a:t>
            </a:r>
          </a:p>
          <a:p>
            <a:pPr lvl="1"/>
            <a:r>
              <a:rPr lang="en-US" dirty="0"/>
              <a:t>Capable of discriminating between effective and ineffective employees…</a:t>
            </a:r>
            <a:r>
              <a:rPr lang="en-US" i="1" dirty="0">
                <a:solidFill>
                  <a:srgbClr val="00B0F0"/>
                </a:solidFill>
              </a:rPr>
              <a:t>but…</a:t>
            </a:r>
          </a:p>
          <a:p>
            <a:pPr lvl="2"/>
            <a:r>
              <a:rPr lang="en-US" dirty="0"/>
              <a:t> </a:t>
            </a:r>
            <a:r>
              <a:rPr lang="en-US" sz="3200" i="1" dirty="0"/>
              <a:t>not if it’s beyond their control!</a:t>
            </a:r>
          </a:p>
          <a:p>
            <a:r>
              <a:rPr lang="en-US" dirty="0"/>
              <a:t>Practicality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D604A-E9F1-4FC2-816C-87A6D3013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6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99DD47-B465-47EB-B63F-505058412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B78461-3349-4ECD-A42A-77402E989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Space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BCA1B-C73C-45C2-A670-10CE4815D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Think of the criterion (variance) as</a:t>
            </a:r>
          </a:p>
          <a:p>
            <a:pPr lvl="1"/>
            <a:r>
              <a:rPr lang="en-US" sz="3200" dirty="0"/>
              <a:t>A big pizza pie (</a:t>
            </a:r>
            <a:r>
              <a:rPr lang="en-US" sz="3200" dirty="0" err="1"/>
              <a:t>xtr</a:t>
            </a:r>
            <a:r>
              <a:rPr lang="en-US" sz="3200" dirty="0"/>
              <a:t> large)</a:t>
            </a:r>
          </a:p>
          <a:p>
            <a:pPr lvl="1">
              <a:buFontTx/>
              <a:buChar char="-"/>
            </a:pPr>
            <a:r>
              <a:rPr lang="en-US" sz="3200" dirty="0"/>
              <a:t>Each slice is a different topping </a:t>
            </a:r>
          </a:p>
          <a:p>
            <a:pPr lvl="2">
              <a:buFontTx/>
              <a:buChar char="-"/>
            </a:pPr>
            <a:r>
              <a:rPr lang="en-US" sz="3200" b="1" i="1" dirty="0"/>
              <a:t>(unique var) </a:t>
            </a:r>
          </a:p>
          <a:p>
            <a:pPr lvl="1">
              <a:buFontTx/>
              <a:buChar char="-"/>
            </a:pPr>
            <a:r>
              <a:rPr lang="en-US" sz="3600" dirty="0"/>
              <a:t>Consider</a:t>
            </a:r>
          </a:p>
          <a:p>
            <a:pPr lvl="1">
              <a:buFontTx/>
              <a:buChar char="-"/>
            </a:pPr>
            <a:r>
              <a:rPr lang="en-US" sz="3600" dirty="0"/>
              <a:t>All parts of the criterion space</a:t>
            </a:r>
          </a:p>
          <a:p>
            <a:pPr lvl="1">
              <a:buFontTx/>
              <a:buChar char="-"/>
            </a:pPr>
            <a:endParaRPr lang="en-US" sz="3600" b="1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3C1176-5899-4D39-BF84-15C0C00B3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0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DE3847-C71F-4172-B043-2C9A389E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543800" cy="365125"/>
          </a:xfrm>
        </p:spPr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308B6D-0ED6-40FC-856A-347FB983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Criterion </a:t>
            </a:r>
            <a:r>
              <a:rPr lang="en-US" sz="4000" i="1" dirty="0"/>
              <a:t>Deficiency</a:t>
            </a:r>
            <a:r>
              <a:rPr lang="en-US" sz="4000" dirty="0"/>
              <a:t> </a:t>
            </a:r>
            <a:r>
              <a:rPr lang="en-US" sz="1800" dirty="0"/>
              <a:t>(1 of 2)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8D620-E75A-400F-89E3-6F393CC11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A slice is missing t</a:t>
            </a:r>
            <a:r>
              <a:rPr lang="en-US" sz="3600" b="1" i="1" dirty="0">
                <a:solidFill>
                  <a:srgbClr val="FF0000"/>
                </a:solidFill>
              </a:rPr>
              <a:t>hat should be there!!</a:t>
            </a:r>
          </a:p>
          <a:p>
            <a:pPr lvl="1">
              <a:buFontTx/>
              <a:buChar char="-"/>
            </a:pPr>
            <a:r>
              <a:rPr lang="en-US" sz="3600" b="1" i="1" dirty="0">
                <a:solidFill>
                  <a:srgbClr val="FF0000"/>
                </a:solidFill>
              </a:rPr>
              <a:t>Did the delivery person take it?</a:t>
            </a:r>
          </a:p>
          <a:p>
            <a:pPr lvl="1"/>
            <a:endParaRPr lang="en-US" sz="36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75C07-6878-4A09-9016-806BAF7B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6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454A61-14D2-414A-AEC6-FE276442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EE19E4-5542-4030-ACCE-EDDE223A3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</a:t>
            </a:r>
            <a:r>
              <a:rPr lang="en-US" i="1" dirty="0"/>
              <a:t>Deficiency </a:t>
            </a:r>
            <a:r>
              <a:rPr lang="en-US" sz="2400" i="1" dirty="0"/>
              <a:t>(2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55621-D66B-486F-B1CB-536411413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How much of the Criterion Domain</a:t>
            </a:r>
          </a:p>
          <a:p>
            <a:pPr lvl="1"/>
            <a:r>
              <a:rPr lang="en-US" sz="3600" b="1" i="1" dirty="0"/>
              <a:t>Does</a:t>
            </a:r>
            <a:r>
              <a:rPr lang="en-US" sz="3600" dirty="0"/>
              <a:t> the criterion cover?</a:t>
            </a:r>
          </a:p>
          <a:p>
            <a:pPr lvl="1"/>
            <a:r>
              <a:rPr lang="en-US" sz="3600" b="1" i="1" dirty="0"/>
              <a:t>Should</a:t>
            </a:r>
            <a:r>
              <a:rPr lang="en-US" sz="3600" dirty="0"/>
              <a:t> it cover?</a:t>
            </a:r>
          </a:p>
          <a:p>
            <a:r>
              <a:rPr lang="en-US" sz="3600" dirty="0"/>
              <a:t>Choose what’s most important</a:t>
            </a:r>
          </a:p>
          <a:p>
            <a:pPr marL="0" indent="0">
              <a:buNone/>
            </a:pPr>
            <a:endParaRPr lang="en-US" sz="3600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9F416-6224-4507-9E9A-043AC1574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2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8DBCD3-D3DE-4D5F-BABD-AAA472FE5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160F4C-DD62-4583-AC2F-2D8393CDA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</a:t>
            </a:r>
            <a:r>
              <a:rPr lang="en-US" i="1" dirty="0"/>
              <a:t>Contamination</a:t>
            </a: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E7786C-B614-4E1E-B042-94BB43E9D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When one slice has mushrooms and..</a:t>
            </a:r>
          </a:p>
          <a:p>
            <a:pPr lvl="1"/>
            <a:r>
              <a:rPr lang="en-US" sz="4000" i="1" dirty="0">
                <a:solidFill>
                  <a:srgbClr val="FF0000"/>
                </a:solidFill>
              </a:rPr>
              <a:t>You didn’t order them!!</a:t>
            </a:r>
          </a:p>
          <a:p>
            <a:pPr lvl="1"/>
            <a:endParaRPr lang="en-US" sz="4000" b="1" i="1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07EF82-CE38-413A-9C01-5A46C3D44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3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12FECA-2C77-4863-864D-E8E5CF7D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D8928C-086F-4D01-A0F8-67CEE6A5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5213"/>
          </a:xfrm>
        </p:spPr>
        <p:txBody>
          <a:bodyPr>
            <a:normAutofit/>
          </a:bodyPr>
          <a:lstStyle/>
          <a:p>
            <a:r>
              <a:rPr lang="en-US" sz="4000" dirty="0"/>
              <a:t>Criterion </a:t>
            </a:r>
            <a:r>
              <a:rPr lang="en-US" sz="4000" i="1" dirty="0"/>
              <a:t>Contamination</a:t>
            </a:r>
            <a:r>
              <a:rPr lang="en-US" sz="4000" dirty="0"/>
              <a:t> </a:t>
            </a:r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58981-EE4C-4833-B746-E6461AAFD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Tx/>
              <a:buChar char="-"/>
            </a:pPr>
            <a:r>
              <a:rPr lang="en-US" sz="3600" dirty="0"/>
              <a:t>When the </a:t>
            </a:r>
            <a:r>
              <a:rPr lang="en-US" sz="3600" b="1" i="1" dirty="0"/>
              <a:t>Operational criterion </a:t>
            </a:r>
            <a:r>
              <a:rPr lang="en-US" sz="3600" dirty="0"/>
              <a:t> </a:t>
            </a:r>
          </a:p>
          <a:p>
            <a:pPr lvl="1">
              <a:buFontTx/>
              <a:buChar char="-"/>
            </a:pPr>
            <a:r>
              <a:rPr lang="en-US" sz="3600" dirty="0"/>
              <a:t>&gt; is </a:t>
            </a:r>
            <a:r>
              <a:rPr lang="en-US" sz="3600" b="1" i="1" dirty="0"/>
              <a:t>unrelated to ultimate criterion  </a:t>
            </a:r>
          </a:p>
          <a:p>
            <a:pPr marL="914400" lvl="2" indent="0">
              <a:buNone/>
            </a:pPr>
            <a:r>
              <a:rPr lang="en-US" sz="3200" dirty="0">
                <a:solidFill>
                  <a:srgbClr val="00B0F0"/>
                </a:solidFill>
              </a:rPr>
              <a:t>…is…</a:t>
            </a:r>
          </a:p>
          <a:p>
            <a:pPr lvl="1"/>
            <a:r>
              <a:rPr lang="en-US" sz="3600" dirty="0"/>
              <a:t>Error: random variation </a:t>
            </a:r>
          </a:p>
          <a:p>
            <a:pPr lvl="1"/>
            <a:r>
              <a:rPr lang="en-US" sz="3600" dirty="0"/>
              <a:t>Bias: </a:t>
            </a:r>
            <a:r>
              <a:rPr lang="en-US" sz="3600" b="1" i="1" dirty="0"/>
              <a:t>systematic</a:t>
            </a:r>
            <a:r>
              <a:rPr lang="en-US" sz="3600" dirty="0"/>
              <a:t> contamination</a:t>
            </a:r>
          </a:p>
          <a:p>
            <a:pPr lvl="1"/>
            <a:r>
              <a:rPr lang="en-US" sz="3600" i="1" dirty="0"/>
              <a:t>Make sure to do it right! (Maier, ‘88)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FC2284-5D5F-4EBB-9B84-DB17D91EE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7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8DBCD3-D3DE-4D5F-BABD-AAA472FE5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160F4C-DD62-4583-AC2F-2D8393CDA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</a:t>
            </a:r>
            <a:r>
              <a:rPr lang="en-US" i="1" dirty="0"/>
              <a:t>Contamination</a:t>
            </a: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E7786C-B614-4E1E-B042-94BB43E9D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i="1" dirty="0">
              <a:solidFill>
                <a:srgbClr val="FF0000"/>
              </a:solidFill>
            </a:endParaRPr>
          </a:p>
          <a:p>
            <a:pPr lvl="1"/>
            <a:r>
              <a:rPr lang="en-US" sz="4000" b="1" i="1" dirty="0">
                <a:solidFill>
                  <a:srgbClr val="00B050"/>
                </a:solidFill>
              </a:rPr>
              <a:t>What are some examples of criterion </a:t>
            </a:r>
            <a:r>
              <a:rPr lang="en-US" sz="4000" b="1" i="1" dirty="0">
                <a:solidFill>
                  <a:srgbClr val="FF0000"/>
                </a:solidFill>
              </a:rPr>
              <a:t>deficiency</a:t>
            </a:r>
            <a:r>
              <a:rPr lang="en-US" sz="4000" b="1" i="1" dirty="0">
                <a:solidFill>
                  <a:srgbClr val="00B050"/>
                </a:solidFill>
              </a:rPr>
              <a:t> and </a:t>
            </a:r>
            <a:r>
              <a:rPr lang="en-US" sz="4000" b="1" i="1" dirty="0">
                <a:solidFill>
                  <a:srgbClr val="FF0000"/>
                </a:solidFill>
              </a:rPr>
              <a:t>contamination</a:t>
            </a:r>
            <a:r>
              <a:rPr lang="en-US" sz="4000" b="1" i="1" dirty="0">
                <a:solidFill>
                  <a:srgbClr val="00B050"/>
                </a:solidFill>
              </a:rPr>
              <a:t> in your JA ?</a:t>
            </a:r>
          </a:p>
          <a:p>
            <a:pPr marL="457200" lvl="1" indent="0">
              <a:buNone/>
            </a:pPr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07EF82-CE38-413A-9C01-5A46C3D44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68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62C1FD-03B7-43F7-8795-C4C0B773F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07AD2B-BF51-4D32-9263-C835A341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Composite</a:t>
            </a:r>
            <a:r>
              <a:rPr lang="en-US" dirty="0"/>
              <a:t> Criterion Versus </a:t>
            </a:r>
            <a:r>
              <a:rPr lang="en-US" b="1" i="1" dirty="0"/>
              <a:t>Multiple</a:t>
            </a:r>
            <a:r>
              <a:rPr lang="en-US" dirty="0"/>
              <a:t> Criteria </a:t>
            </a:r>
            <a:r>
              <a:rPr lang="en-US" sz="2000" dirty="0"/>
              <a:t>(1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0C798-C50A-466E-A894-2543F7F2B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Composite criterion </a:t>
            </a:r>
          </a:p>
          <a:p>
            <a:pPr marL="0" indent="0">
              <a:buNone/>
            </a:pPr>
            <a:r>
              <a:rPr lang="en-US" dirty="0"/>
              <a:t>	Combines single measures for</a:t>
            </a:r>
          </a:p>
          <a:p>
            <a:pPr marL="0" indent="0">
              <a:buNone/>
            </a:pPr>
            <a:r>
              <a:rPr lang="en-US" sz="3600" b="1" i="1" dirty="0"/>
              <a:t>	overall</a:t>
            </a:r>
            <a:r>
              <a:rPr lang="en-US" b="1" i="1" dirty="0"/>
              <a:t> measure of success 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Consider the </a:t>
            </a:r>
            <a:r>
              <a:rPr lang="en-US" sz="3200" b="1" i="1" dirty="0"/>
              <a:t>relative</a:t>
            </a:r>
            <a:r>
              <a:rPr lang="en-US" b="1" i="1" dirty="0"/>
              <a:t> importance of each </a:t>
            </a:r>
            <a:r>
              <a:rPr lang="en-US" dirty="0"/>
              <a:t>criterion measure</a:t>
            </a:r>
          </a:p>
          <a:p>
            <a:pPr lvl="2"/>
            <a:r>
              <a:rPr lang="en-US" sz="3200" i="1" dirty="0"/>
              <a:t>Whether to weight them…or not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A59E8-74CB-482F-A80C-9D13582E4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66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 </a:t>
            </a:r>
            <a:r>
              <a:rPr lang="en-US" sz="1800" dirty="0"/>
              <a:t>(3 of 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10000"/>
          </a:bodyPr>
          <a:lstStyle/>
          <a:p>
            <a:pPr lvl="0" hangingPunct="0"/>
            <a:r>
              <a:rPr lang="en-US" dirty="0"/>
              <a:t>Consider …	</a:t>
            </a:r>
          </a:p>
          <a:p>
            <a:pPr lvl="1" hangingPunct="0"/>
            <a:r>
              <a:rPr lang="en-US" b="1" dirty="0"/>
              <a:t>situational</a:t>
            </a:r>
            <a:r>
              <a:rPr lang="en-US" dirty="0"/>
              <a:t> determinants of performance  criteria use of standards such as </a:t>
            </a:r>
            <a:r>
              <a:rPr lang="en-US" b="1" i="1" dirty="0"/>
              <a:t>relevance, sensitivity, and practicality.</a:t>
            </a:r>
          </a:p>
          <a:p>
            <a:pPr lvl="0" hangingPunct="0"/>
            <a:r>
              <a:rPr lang="en-US" dirty="0"/>
              <a:t> Develop criteria to minimize  </a:t>
            </a:r>
          </a:p>
          <a:p>
            <a:pPr lvl="1" hangingPunct="0"/>
            <a:r>
              <a:rPr lang="en-US" dirty="0"/>
              <a:t>deficiency  </a:t>
            </a:r>
          </a:p>
          <a:p>
            <a:pPr lvl="1" hangingPunct="0"/>
            <a:r>
              <a:rPr lang="en-US" dirty="0"/>
              <a:t>contamination  </a:t>
            </a:r>
          </a:p>
          <a:p>
            <a:pPr hangingPunct="0"/>
            <a:r>
              <a:rPr lang="en-US" dirty="0"/>
              <a:t>Choose whether to use </a:t>
            </a:r>
          </a:p>
          <a:p>
            <a:pPr lvl="1" hangingPunct="0"/>
            <a:r>
              <a:rPr lang="en-US" dirty="0"/>
              <a:t>composite or multiple criteria.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1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364690-9FAB-4664-AB26-011FEF239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D27D00-57F6-42D6-A4FF-5A1E94AD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Composite Criterion Versus Multiple Criteria </a:t>
            </a:r>
            <a:r>
              <a:rPr lang="en-US" sz="2000" dirty="0"/>
              <a:t>(2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236FA-FF1B-4C7A-98BC-736AC984E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Multiple criteria</a:t>
            </a:r>
          </a:p>
          <a:p>
            <a:pPr lvl="1"/>
            <a:r>
              <a:rPr lang="en-US" dirty="0"/>
              <a:t>Measures of </a:t>
            </a:r>
            <a:r>
              <a:rPr lang="en-US" b="1" i="1" dirty="0"/>
              <a:t>demonstrably</a:t>
            </a:r>
            <a:r>
              <a:rPr lang="en-US" dirty="0"/>
              <a:t> different variables should not be combined</a:t>
            </a:r>
          </a:p>
          <a:p>
            <a:r>
              <a:rPr lang="en-US" dirty="0"/>
              <a:t>Composite v. multiple criteria dilemma…</a:t>
            </a:r>
          </a:p>
          <a:p>
            <a:pPr lvl="1"/>
            <a:r>
              <a:rPr lang="en-US" sz="4000" dirty="0"/>
              <a:t> depends on objectives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54B6A-9EC6-4E55-A4E0-7B96CF50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4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A1C926-31D7-4372-BE6A-97DB4AE87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3768A5-A040-42D4-97A1-97AB0928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Research Design and Criterion Theory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B396EF-0A41-4572-9798-06318EB91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Employment decisions concerned most about  accurate </a:t>
            </a:r>
            <a:r>
              <a:rPr lang="en-US" b="1" i="1" dirty="0"/>
              <a:t>predictions</a:t>
            </a:r>
            <a:r>
              <a:rPr lang="en-US" dirty="0"/>
              <a:t>  of job performance</a:t>
            </a:r>
          </a:p>
          <a:p>
            <a:r>
              <a:rPr lang="en-US" dirty="0"/>
              <a:t>Optimal: </a:t>
            </a:r>
          </a:p>
          <a:p>
            <a:pPr lvl="1"/>
            <a:r>
              <a:rPr lang="en-US" dirty="0"/>
              <a:t>Predictor              Operational criteria Operational criteria             </a:t>
            </a:r>
            <a:r>
              <a:rPr lang="en-US" dirty="0" err="1"/>
              <a:t>Beh</a:t>
            </a:r>
            <a:r>
              <a:rPr lang="en-US" dirty="0"/>
              <a:t> / Outcome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8A2C1-8D0C-4A83-8D9C-EBE2BDE2E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57EF114-4A70-4276-87C3-F476E01A82D0}"/>
              </a:ext>
            </a:extLst>
          </p:cNvPr>
          <p:cNvSpPr/>
          <p:nvPr/>
        </p:nvSpPr>
        <p:spPr>
          <a:xfrm>
            <a:off x="2971800" y="4267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5AC6527-C465-4012-A2DB-40AAED6C5761}"/>
              </a:ext>
            </a:extLst>
          </p:cNvPr>
          <p:cNvSpPr/>
          <p:nvPr/>
        </p:nvSpPr>
        <p:spPr>
          <a:xfrm>
            <a:off x="4419600" y="47518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4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937C31-2E98-4C8C-BFEC-8EEA895C4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F54B4C-EEAA-4463-B66C-BC58303B1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Finally….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B2730-81CD-49D6-950F-1684C01FD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get the best </a:t>
            </a:r>
            <a:r>
              <a:rPr lang="en-US" b="1" dirty="0"/>
              <a:t>performance</a:t>
            </a:r>
            <a:r>
              <a:rPr lang="en-US" dirty="0"/>
              <a:t> out of the best </a:t>
            </a:r>
            <a:r>
              <a:rPr lang="en-US" b="1" dirty="0"/>
              <a:t>performers</a:t>
            </a:r>
            <a:r>
              <a:rPr lang="en-US" dirty="0"/>
              <a:t>…..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8E1922-D29B-4442-B595-160679FC6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277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B792AD-718D-4007-8657-E8F53FA4D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42628C-069C-470B-9552-82852ECCD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Distribution of Performance and Star Performers </a:t>
            </a:r>
            <a:r>
              <a:rPr lang="en-US" sz="2000" dirty="0"/>
              <a:t>(1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15212-E7F8-4486-B29A-AD4A48853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Minimize situational constraints</a:t>
            </a:r>
          </a:p>
          <a:p>
            <a:r>
              <a:rPr lang="en-US" dirty="0"/>
              <a:t>Allow star performers to rotate across teams</a:t>
            </a:r>
          </a:p>
          <a:p>
            <a:r>
              <a:rPr lang="en-US" dirty="0"/>
              <a:t>Invest sufficient resources in star performers</a:t>
            </a:r>
          </a:p>
          <a:p>
            <a:r>
              <a:rPr lang="en-US" dirty="0"/>
              <a:t>Retain stars by paying attention to their developmental network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BC771E-3187-4119-9212-7EDEAC3C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54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119D98-76E3-42BF-B182-9710A5BB4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0B5E68-8190-48BF-B31C-83324EFE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Discussion Questions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81322-31C9-4C81-9726-35A874A61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Discuss the problems that dynamic criteria pose for employment decisions.</a:t>
            </a:r>
          </a:p>
          <a:p>
            <a:r>
              <a:rPr lang="en-US" dirty="0"/>
              <a:t>Are there ethical implications associated with the use of wearable sensors?</a:t>
            </a:r>
          </a:p>
          <a:p>
            <a:r>
              <a:rPr lang="en-US" dirty="0"/>
              <a:t>How can the reliability of job performance observation be improved?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D05B7-A112-4F92-B46A-3409DFC3C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549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8467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Evidence-Based Implications of Practice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3"/>
          <a:stretch/>
        </p:blipFill>
        <p:spPr>
          <a:xfrm>
            <a:off x="38100" y="1592777"/>
            <a:ext cx="9067800" cy="4122224"/>
          </a:xfrm>
        </p:spPr>
      </p:pic>
    </p:spTree>
    <p:extLst>
      <p:ext uri="{BB962C8B-B14F-4D97-AF65-F5344CB8AC3E}">
        <p14:creationId xmlns:p14="http://schemas.microsoft.com/office/powerpoint/2010/main" val="114509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</a:t>
            </a:r>
            <a:r>
              <a:rPr lang="en-US" sz="1800" dirty="0"/>
              <a:t>(2 of 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hangingPunct="0"/>
            <a:r>
              <a:rPr lang="en-US" dirty="0"/>
              <a:t> Define and measure…</a:t>
            </a:r>
          </a:p>
          <a:p>
            <a:pPr lvl="1" hangingPunct="0"/>
            <a:r>
              <a:rPr lang="en-US" dirty="0"/>
              <a:t>Contextual factors</a:t>
            </a:r>
          </a:p>
          <a:p>
            <a:pPr lvl="1" hangingPunct="0"/>
            <a:r>
              <a:rPr lang="en-US" dirty="0"/>
              <a:t>Tasks</a:t>
            </a:r>
          </a:p>
          <a:p>
            <a:pPr lvl="1" hangingPunct="0"/>
            <a:r>
              <a:rPr lang="en-US" dirty="0"/>
              <a:t>counterproductive behaviors.</a:t>
            </a:r>
          </a:p>
          <a:p>
            <a:pPr lvl="0" hangingPunct="0"/>
            <a:r>
              <a:rPr lang="en-US" dirty="0"/>
              <a:t> Develop criteria… that address   </a:t>
            </a:r>
          </a:p>
          <a:p>
            <a:pPr lvl="1" hangingPunct="0"/>
            <a:r>
              <a:rPr lang="en-US" dirty="0"/>
              <a:t> job </a:t>
            </a:r>
            <a:r>
              <a:rPr lang="en-US" b="1" dirty="0"/>
              <a:t>performance unreliability,</a:t>
            </a:r>
          </a:p>
          <a:p>
            <a:pPr lvl="1" hangingPunct="0"/>
            <a:r>
              <a:rPr lang="en-US" dirty="0"/>
              <a:t> unreliability in </a:t>
            </a:r>
            <a:r>
              <a:rPr lang="en-US" b="1" dirty="0"/>
              <a:t>observing behavior</a:t>
            </a:r>
          </a:p>
          <a:p>
            <a:pPr lvl="1" hangingPunct="0"/>
            <a:r>
              <a:rPr lang="en-US" dirty="0"/>
              <a:t>  the </a:t>
            </a:r>
            <a:r>
              <a:rPr lang="en-US" b="1" dirty="0"/>
              <a:t>multidimensionality</a:t>
            </a:r>
            <a:r>
              <a:rPr lang="en-US" dirty="0"/>
              <a:t> of performance.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6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 </a:t>
            </a:r>
            <a:r>
              <a:rPr lang="en-US" sz="1800" dirty="0"/>
              <a:t>(4 of 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hangingPunct="0"/>
            <a:r>
              <a:rPr lang="en-US" dirty="0"/>
              <a:t> Distinguish between </a:t>
            </a:r>
          </a:p>
          <a:p>
            <a:pPr lvl="1" hangingPunct="0"/>
            <a:r>
              <a:rPr lang="en-US" dirty="0"/>
              <a:t>observed  (real time) </a:t>
            </a:r>
          </a:p>
          <a:p>
            <a:pPr lvl="1" hangingPunct="0"/>
            <a:r>
              <a:rPr lang="en-US" dirty="0"/>
              <a:t>unobserved criteria (results) </a:t>
            </a:r>
          </a:p>
          <a:p>
            <a:pPr lvl="1" hangingPunct="0"/>
            <a:r>
              <a:rPr lang="en-US" dirty="0"/>
              <a:t> antecedents of behaviors / results</a:t>
            </a:r>
          </a:p>
          <a:p>
            <a:pPr lvl="0" hangingPunct="0"/>
            <a:r>
              <a:rPr lang="en-US" dirty="0"/>
              <a:t>Consider </a:t>
            </a:r>
          </a:p>
          <a:p>
            <a:pPr lvl="1" hangingPunct="0"/>
            <a:r>
              <a:rPr lang="en-US" b="1" i="1" dirty="0"/>
              <a:t>Non-normal</a:t>
            </a:r>
            <a:r>
              <a:rPr lang="en-US" dirty="0"/>
              <a:t> distributions of performance and  implications  for producing star performers.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82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9F1864-FC6A-4BFA-93F1-0BA6FD4B7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87294"/>
            <a:ext cx="7543800" cy="503236"/>
          </a:xfrm>
        </p:spPr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FCE5B1-B753-4830-AEB1-B771C91BD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Definition of Criteria</a:t>
            </a:r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8A390-BA87-4AAF-89B1-9F183E275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i="1" dirty="0"/>
              <a:t>Operational</a:t>
            </a:r>
            <a:r>
              <a:rPr lang="en-US" dirty="0"/>
              <a:t> statement of goals or desired outcomes of program under study </a:t>
            </a:r>
          </a:p>
          <a:p>
            <a:pPr lvl="1"/>
            <a:r>
              <a:rPr lang="en-US" dirty="0"/>
              <a:t>An </a:t>
            </a:r>
            <a:r>
              <a:rPr lang="en-US" b="1" dirty="0"/>
              <a:t>evaluative</a:t>
            </a:r>
            <a:r>
              <a:rPr lang="en-US" dirty="0"/>
              <a:t> standard to measure person’s performance, </a:t>
            </a:r>
          </a:p>
          <a:p>
            <a:pPr lvl="1"/>
            <a:r>
              <a:rPr lang="en-US" dirty="0"/>
              <a:t>attitude, </a:t>
            </a:r>
          </a:p>
          <a:p>
            <a:pPr lvl="1"/>
            <a:r>
              <a:rPr lang="en-US" dirty="0"/>
              <a:t>motivation, </a:t>
            </a:r>
          </a:p>
          <a:p>
            <a:pPr lvl="1"/>
            <a:r>
              <a:rPr lang="en-US" dirty="0"/>
              <a:t>Etc.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6079A-0254-49D0-B94A-610D4490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71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9F1864-FC6A-4BFA-93F1-0BA6FD4B7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87294"/>
            <a:ext cx="7543800" cy="503236"/>
          </a:xfrm>
        </p:spPr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FCE5B1-B753-4830-AEB1-B771C91BD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Definition</a:t>
            </a:r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8A390-BA87-4AAF-89B1-9F183E275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Very important for</a:t>
            </a:r>
          </a:p>
          <a:p>
            <a:pPr lvl="1"/>
            <a:r>
              <a:rPr lang="en-US" sz="3200" dirty="0"/>
              <a:t>Performance Appraisal</a:t>
            </a:r>
          </a:p>
          <a:p>
            <a:pPr lvl="1"/>
            <a:r>
              <a:rPr lang="en-US" sz="3200" dirty="0"/>
              <a:t>T*D </a:t>
            </a:r>
          </a:p>
          <a:p>
            <a:pPr lvl="1"/>
            <a:r>
              <a:rPr lang="en-US" sz="3200" dirty="0"/>
              <a:t>Selection &amp; Placement</a:t>
            </a:r>
          </a:p>
          <a:p>
            <a:pPr lvl="2"/>
            <a:r>
              <a:rPr lang="en-US" sz="2800" dirty="0"/>
              <a:t>Of applicants  </a:t>
            </a:r>
          </a:p>
          <a:p>
            <a:pPr lvl="1"/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6079A-0254-49D0-B94A-610D4490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0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9F1864-FC6A-4BFA-93F1-0BA6FD4B7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87294"/>
            <a:ext cx="7543800" cy="503236"/>
          </a:xfrm>
        </p:spPr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FCE5B1-B753-4830-AEB1-B771C91BD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0413"/>
          </a:xfrm>
        </p:spPr>
        <p:txBody>
          <a:bodyPr>
            <a:noAutofit/>
          </a:bodyPr>
          <a:lstStyle/>
          <a:p>
            <a:r>
              <a:rPr lang="en-US" sz="2800" dirty="0"/>
              <a:t> Predictors &amp; Criteria</a:t>
            </a:r>
            <a:br>
              <a:rPr lang="en-US" sz="2800" dirty="0"/>
            </a:br>
            <a:r>
              <a:rPr lang="en-US" sz="2800" dirty="0"/>
              <a:t> for selection and placement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8A390-BA87-4AAF-89B1-9F183E275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/>
              <a:t>Measures (real world – operational) for:</a:t>
            </a:r>
          </a:p>
          <a:p>
            <a:pPr lvl="1"/>
            <a:r>
              <a:rPr lang="en-US" b="1" dirty="0"/>
              <a:t>Both   Predictor and Criterion 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b="1" i="1" dirty="0"/>
              <a:t>Constructs (conceptual world) for:</a:t>
            </a:r>
          </a:p>
          <a:p>
            <a:pPr lvl="1"/>
            <a:r>
              <a:rPr lang="en-US" b="1" dirty="0"/>
              <a:t>Both   Predictor and Criterion </a:t>
            </a:r>
            <a:endParaRPr lang="en-US" b="1" i="1" dirty="0"/>
          </a:p>
          <a:p>
            <a:pPr marL="0" indent="0">
              <a:buNone/>
            </a:pPr>
            <a:endParaRPr lang="en-US" b="1" dirty="0"/>
          </a:p>
          <a:p>
            <a:r>
              <a:rPr lang="en-US" b="1" i="1" dirty="0"/>
              <a:t>For example using:</a:t>
            </a:r>
          </a:p>
          <a:p>
            <a:pPr lvl="1"/>
            <a:r>
              <a:rPr lang="en-US" b="1" i="1" dirty="0"/>
              <a:t>Predictor (GRE) </a:t>
            </a:r>
          </a:p>
          <a:p>
            <a:pPr lvl="1"/>
            <a:r>
              <a:rPr lang="en-US" b="1" i="1" dirty="0"/>
              <a:t>Criterion (General Mental Ability, GMA)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6079A-0254-49D0-B94A-610D4490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2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2306</Words>
  <Application>Microsoft Office PowerPoint</Application>
  <PresentationFormat>On-screen Show (4:3)</PresentationFormat>
  <Paragraphs>442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 Theme</vt:lpstr>
      <vt:lpstr>PowerPoint Presentation</vt:lpstr>
      <vt:lpstr>PowerPoint Presentation</vt:lpstr>
      <vt:lpstr>Learning Goals (1 of 4)</vt:lpstr>
      <vt:lpstr>Learning Goals (3 of 4)</vt:lpstr>
      <vt:lpstr>Learning Goals(2 of 4)</vt:lpstr>
      <vt:lpstr>Learning Goals (4 of 4)</vt:lpstr>
      <vt:lpstr>Definition of Criteria</vt:lpstr>
      <vt:lpstr>Definition</vt:lpstr>
      <vt:lpstr> Predictors &amp; Criteria  for selection and placement </vt:lpstr>
      <vt:lpstr>Construct Validity involves several inferences (Binning &amp; Barrett, 1989)</vt:lpstr>
      <vt:lpstr>Possible Measures of Criteria (see Table 4.1)</vt:lpstr>
      <vt:lpstr>Job Performance as a Criterion two distinct types of performance </vt:lpstr>
      <vt:lpstr>Criterion Used as…</vt:lpstr>
      <vt:lpstr>Examples of Criterion used as</vt:lpstr>
      <vt:lpstr>Criterion as </vt:lpstr>
      <vt:lpstr>Dimensionality of Criteria (Ghiselli, ’56)</vt:lpstr>
      <vt:lpstr>Static Dimensionality   </vt:lpstr>
      <vt:lpstr>Static Dimensionality-downside…. (3 of 3)</vt:lpstr>
      <vt:lpstr>Static (motivational level) Typical v. Max performance</vt:lpstr>
      <vt:lpstr>Dynamic Dimensionality “Temporal” –over time</vt:lpstr>
      <vt:lpstr>Individual Dimensionality</vt:lpstr>
      <vt:lpstr>Whew!</vt:lpstr>
      <vt:lpstr>Challenges in  Criterion Development</vt:lpstr>
      <vt:lpstr>#1 Job Performance (Un)Reliability Intrinsic * Extrinsic</vt:lpstr>
      <vt:lpstr>PowerPoint Presentation</vt:lpstr>
      <vt:lpstr>#2 Reliability of Job Performance Observation </vt:lpstr>
      <vt:lpstr>#3 Dimensionality of Job Performance </vt:lpstr>
      <vt:lpstr>#4 Performance and  Situational Characteristics (1 of 2)</vt:lpstr>
      <vt:lpstr>Performance and Situational Characteristics (2 of 2)</vt:lpstr>
      <vt:lpstr>Steps in Criterion Development (1 of 2)</vt:lpstr>
      <vt:lpstr>Steps in Criterion Development  more…(2 of 2)</vt:lpstr>
      <vt:lpstr>Evaluating Criteria</vt:lpstr>
      <vt:lpstr>Criterion Space</vt:lpstr>
      <vt:lpstr>Criterion Deficiency (1 of 2) </vt:lpstr>
      <vt:lpstr>Criterion Deficiency (2 of 2)</vt:lpstr>
      <vt:lpstr>Criterion Contamination </vt:lpstr>
      <vt:lpstr>Criterion Contamination </vt:lpstr>
      <vt:lpstr>Criterion Contamination </vt:lpstr>
      <vt:lpstr>Composite Criterion Versus Multiple Criteria (1 of 2)</vt:lpstr>
      <vt:lpstr>Composite Criterion Versus Multiple Criteria (2 of 2)</vt:lpstr>
      <vt:lpstr>Research Design and Criterion Theory</vt:lpstr>
      <vt:lpstr>Finally….</vt:lpstr>
      <vt:lpstr>Distribution of Performance and Star Performers (1 of 2)</vt:lpstr>
      <vt:lpstr>Discussion Questions</vt:lpstr>
      <vt:lpstr>Evidence-Based Implications of Practice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Ancheta, Katie</dc:creator>
  <cp:lastModifiedBy>Thomas Mitchell</cp:lastModifiedBy>
  <cp:revision>182</cp:revision>
  <dcterms:created xsi:type="dcterms:W3CDTF">2006-08-16T00:00:00Z</dcterms:created>
  <dcterms:modified xsi:type="dcterms:W3CDTF">2022-02-22T22:16:08Z</dcterms:modified>
</cp:coreProperties>
</file>