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81" r:id="rId4"/>
    <p:sldId id="282" r:id="rId5"/>
    <p:sldId id="283" r:id="rId6"/>
    <p:sldId id="284" r:id="rId7"/>
    <p:sldId id="285" r:id="rId8"/>
    <p:sldId id="286" r:id="rId9"/>
    <p:sldId id="287" r:id="rId10"/>
    <p:sldId id="288"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B2"/>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77504" autoAdjust="0"/>
  </p:normalViewPr>
  <p:slideViewPr>
    <p:cSldViewPr>
      <p:cViewPr varScale="1">
        <p:scale>
          <a:sx n="52" d="100"/>
          <a:sy n="52" d="100"/>
        </p:scale>
        <p:origin x="166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22B10-FE80-4935-B9C9-55F2DE02CE53}" type="datetimeFigureOut">
              <a:rPr lang="en-US" smtClean="0"/>
              <a:t>7/23/2018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74C31-EB4A-4B21-8134-CB5741A1DC5F}" type="slidenum">
              <a:rPr lang="en-US" smtClean="0"/>
              <a:t>‹#›</a:t>
            </a:fld>
            <a:endParaRPr lang="en-US" dirty="0"/>
          </a:p>
        </p:txBody>
      </p:sp>
    </p:spTree>
    <p:extLst>
      <p:ext uri="{BB962C8B-B14F-4D97-AF65-F5344CB8AC3E}">
        <p14:creationId xmlns:p14="http://schemas.microsoft.com/office/powerpoint/2010/main" val="211314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974C31-EB4A-4B21-8134-CB5741A1DC5F}" type="slidenum">
              <a:rPr lang="en-US" smtClean="0"/>
              <a:t>1</a:t>
            </a:fld>
            <a:endParaRPr lang="en-US" dirty="0"/>
          </a:p>
        </p:txBody>
      </p:sp>
    </p:spTree>
    <p:extLst>
      <p:ext uri="{BB962C8B-B14F-4D97-AF65-F5344CB8AC3E}">
        <p14:creationId xmlns:p14="http://schemas.microsoft.com/office/powerpoint/2010/main" val="122291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5-4: </a:t>
            </a:r>
            <a:r>
              <a:rPr lang="en-US" sz="1200" kern="1200" dirty="0">
                <a:solidFill>
                  <a:schemeClr val="tx1"/>
                </a:solidFill>
                <a:effectLst/>
                <a:latin typeface="+mn-lt"/>
                <a:ea typeface="+mn-ea"/>
                <a:cs typeface="+mn-cs"/>
              </a:rPr>
              <a:t>Take advantage of the multiple benefits of state-of-the-science performance management systems, and design systems that consider (a) advantages and disadvantages of using different sources of performance information, (b) situations when performance should be assessed at individual or group levels, and (c) multiple types of biases in performance ratings and strategies for minimizing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18</a:t>
            </a:fld>
            <a:endParaRPr lang="en-US" dirty="0"/>
          </a:p>
        </p:txBody>
      </p:sp>
    </p:spTree>
    <p:extLst>
      <p:ext uri="{BB962C8B-B14F-4D97-AF65-F5344CB8AC3E}">
        <p14:creationId xmlns:p14="http://schemas.microsoft.com/office/powerpoint/2010/main" val="181936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5-4: </a:t>
            </a:r>
            <a:r>
              <a:rPr lang="en-US" sz="1200" kern="1200" dirty="0">
                <a:solidFill>
                  <a:schemeClr val="tx1"/>
                </a:solidFill>
                <a:effectLst/>
                <a:latin typeface="+mn-lt"/>
                <a:ea typeface="+mn-ea"/>
                <a:cs typeface="+mn-cs"/>
              </a:rPr>
              <a:t>Take advantage of the multiple benefits of state-of-the-science performance management systems, and design systems that consider (a) advantages and disadvantages of using different sources of performance information, (b) situations when performance should be assessed at individual or group levels, and (c) multiple types of biases in performance ratings and strategies for minimizing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19</a:t>
            </a:fld>
            <a:endParaRPr lang="en-US" dirty="0"/>
          </a:p>
        </p:txBody>
      </p:sp>
    </p:spTree>
    <p:extLst>
      <p:ext uri="{BB962C8B-B14F-4D97-AF65-F5344CB8AC3E}">
        <p14:creationId xmlns:p14="http://schemas.microsoft.com/office/powerpoint/2010/main" val="261311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5-4: </a:t>
            </a:r>
            <a:r>
              <a:rPr lang="en-US" sz="1200" kern="1200" dirty="0">
                <a:solidFill>
                  <a:schemeClr val="tx1"/>
                </a:solidFill>
                <a:effectLst/>
                <a:latin typeface="+mn-lt"/>
                <a:ea typeface="+mn-ea"/>
                <a:cs typeface="+mn-cs"/>
              </a:rPr>
              <a:t>Take advantage of the multiple benefits of state-of-the-science performance management systems, and design systems that consider (a) advantages and disadvantages of using different sources of performance information, (b) situations when performance should be assessed at individual or group levels, and (c) multiple types of biases in performance ratings and strategies for minimizing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20</a:t>
            </a:fld>
            <a:endParaRPr lang="en-US" dirty="0"/>
          </a:p>
        </p:txBody>
      </p:sp>
    </p:spTree>
    <p:extLst>
      <p:ext uri="{BB962C8B-B14F-4D97-AF65-F5344CB8AC3E}">
        <p14:creationId xmlns:p14="http://schemas.microsoft.com/office/powerpoint/2010/main" val="9763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5-4: </a:t>
            </a:r>
            <a:r>
              <a:rPr lang="en-US" sz="1200" kern="1200" dirty="0">
                <a:solidFill>
                  <a:schemeClr val="tx1"/>
                </a:solidFill>
                <a:effectLst/>
                <a:latin typeface="+mn-lt"/>
                <a:ea typeface="+mn-ea"/>
                <a:cs typeface="+mn-cs"/>
              </a:rPr>
              <a:t>Take advantage of the multiple benefits of state-of-the-science performance management systems, and design systems that consider (a) advantages and disadvantages of using different sources of performance information, (b) situations when performance should be assessed at individual or group levels, and (c) multiple types of biases in performance ratings and strategies for minimizing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21</a:t>
            </a:fld>
            <a:endParaRPr lang="en-US" dirty="0"/>
          </a:p>
        </p:txBody>
      </p:sp>
    </p:spTree>
    <p:extLst>
      <p:ext uri="{BB962C8B-B14F-4D97-AF65-F5344CB8AC3E}">
        <p14:creationId xmlns:p14="http://schemas.microsoft.com/office/powerpoint/2010/main" val="311201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5-4: </a:t>
            </a:r>
            <a:r>
              <a:rPr lang="en-US" sz="1200" kern="1200" dirty="0">
                <a:solidFill>
                  <a:schemeClr val="tx1"/>
                </a:solidFill>
                <a:effectLst/>
                <a:latin typeface="+mn-lt"/>
                <a:ea typeface="+mn-ea"/>
                <a:cs typeface="+mn-cs"/>
              </a:rPr>
              <a:t>Take advantage of the multiple benefits of state-of-the-science performance management systems, and design systems that consider (a) advantages and disadvantages of using different sources of performance information, (b) situations when performance should be assessed at individual or group levels, and (c) multiple types of biases in performance ratings and strategies for minimizing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22</a:t>
            </a:fld>
            <a:endParaRPr lang="en-US" dirty="0"/>
          </a:p>
        </p:txBody>
      </p:sp>
    </p:spTree>
    <p:extLst>
      <p:ext uri="{BB962C8B-B14F-4D97-AF65-F5344CB8AC3E}">
        <p14:creationId xmlns:p14="http://schemas.microsoft.com/office/powerpoint/2010/main" val="2142896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5-5: </a:t>
            </a:r>
            <a:r>
              <a:rPr lang="en-US" sz="1200" kern="1200" dirty="0">
                <a:solidFill>
                  <a:schemeClr val="tx1"/>
                </a:solidFill>
                <a:effectLst/>
                <a:latin typeface="+mn-lt"/>
                <a:ea typeface="+mn-ea"/>
                <a:cs typeface="+mn-cs"/>
              </a:rPr>
              <a:t>Distinguish between objective and subjective measures of performance and advantages of using each type, and design performance management systems that include relative and absolute rating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23</a:t>
            </a:fld>
            <a:endParaRPr lang="en-US" dirty="0"/>
          </a:p>
        </p:txBody>
      </p:sp>
    </p:spTree>
    <p:extLst>
      <p:ext uri="{BB962C8B-B14F-4D97-AF65-F5344CB8AC3E}">
        <p14:creationId xmlns:p14="http://schemas.microsoft.com/office/powerpoint/2010/main" val="2117080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5-5: </a:t>
            </a:r>
            <a:r>
              <a:rPr lang="en-US" sz="1200" kern="1200" dirty="0">
                <a:solidFill>
                  <a:schemeClr val="tx1"/>
                </a:solidFill>
                <a:effectLst/>
                <a:latin typeface="+mn-lt"/>
                <a:ea typeface="+mn-ea"/>
                <a:cs typeface="+mn-cs"/>
              </a:rPr>
              <a:t>Distinguish between objective and subjective measures of performance and advantages of using each type, and design performance management systems that include relative and absolute rating systems.</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24</a:t>
            </a:fld>
            <a:endParaRPr lang="en-US" dirty="0"/>
          </a:p>
        </p:txBody>
      </p:sp>
    </p:spTree>
    <p:extLst>
      <p:ext uri="{BB962C8B-B14F-4D97-AF65-F5344CB8AC3E}">
        <p14:creationId xmlns:p14="http://schemas.microsoft.com/office/powerpoint/2010/main" val="1615031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5-5: </a:t>
            </a:r>
            <a:r>
              <a:rPr lang="en-US" sz="1200" kern="1200" dirty="0">
                <a:solidFill>
                  <a:schemeClr val="tx1"/>
                </a:solidFill>
                <a:effectLst/>
                <a:latin typeface="+mn-lt"/>
                <a:ea typeface="+mn-ea"/>
                <a:cs typeface="+mn-cs"/>
              </a:rPr>
              <a:t>Distinguish between objective and subjective measures of performance and advantages of using each type, and design performance management systems that include relative and absolute rating systems.</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25</a:t>
            </a:fld>
            <a:endParaRPr lang="en-US" dirty="0"/>
          </a:p>
        </p:txBody>
      </p:sp>
    </p:spTree>
    <p:extLst>
      <p:ext uri="{BB962C8B-B14F-4D97-AF65-F5344CB8AC3E}">
        <p14:creationId xmlns:p14="http://schemas.microsoft.com/office/powerpoint/2010/main" val="1413585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5-6: Create graphic rating scales for jobs and different types of performance dimensions, including behaviorally anchored ratings scales (BARS).</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26</a:t>
            </a:fld>
            <a:endParaRPr lang="en-US" dirty="0"/>
          </a:p>
        </p:txBody>
      </p:sp>
    </p:spTree>
    <p:extLst>
      <p:ext uri="{BB962C8B-B14F-4D97-AF65-F5344CB8AC3E}">
        <p14:creationId xmlns:p14="http://schemas.microsoft.com/office/powerpoint/2010/main" val="65825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Goal: 5-7: Consider rater and ratee personal and job-related factors that affect appraisals, and design performance management systems that consider individual as well as team performance, along with training programs to improve rating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27</a:t>
            </a:fld>
            <a:endParaRPr lang="en-US" dirty="0"/>
          </a:p>
        </p:txBody>
      </p:sp>
    </p:spTree>
    <p:extLst>
      <p:ext uri="{BB962C8B-B14F-4D97-AF65-F5344CB8AC3E}">
        <p14:creationId xmlns:p14="http://schemas.microsoft.com/office/powerpoint/2010/main" val="286936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974C31-EB4A-4B21-8134-CB5741A1DC5F}" type="slidenum">
              <a:rPr lang="en-US" smtClean="0"/>
              <a:t>2</a:t>
            </a:fld>
            <a:endParaRPr lang="en-US" dirty="0"/>
          </a:p>
        </p:txBody>
      </p:sp>
    </p:spTree>
    <p:extLst>
      <p:ext uri="{BB962C8B-B14F-4D97-AF65-F5344CB8AC3E}">
        <p14:creationId xmlns:p14="http://schemas.microsoft.com/office/powerpoint/2010/main" val="46317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5-7: </a:t>
            </a:r>
            <a:r>
              <a:rPr lang="en-US" sz="1200" kern="1200" dirty="0">
                <a:solidFill>
                  <a:schemeClr val="tx1"/>
                </a:solidFill>
                <a:effectLst/>
                <a:latin typeface="+mn-lt"/>
                <a:ea typeface="+mn-ea"/>
                <a:cs typeface="+mn-cs"/>
              </a:rPr>
              <a:t>Consider rater and ratee personal and job-related factors that affect appraisals, and design performance management systems that consider individual as well as team performance, along with training programs to improve rating accuracy.</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28</a:t>
            </a:fld>
            <a:endParaRPr lang="en-US" dirty="0"/>
          </a:p>
        </p:txBody>
      </p:sp>
    </p:spTree>
    <p:extLst>
      <p:ext uri="{BB962C8B-B14F-4D97-AF65-F5344CB8AC3E}">
        <p14:creationId xmlns:p14="http://schemas.microsoft.com/office/powerpoint/2010/main" val="2053715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5-7: </a:t>
            </a:r>
            <a:r>
              <a:rPr lang="en-US" sz="1200" kern="1200" dirty="0">
                <a:solidFill>
                  <a:schemeClr val="tx1"/>
                </a:solidFill>
                <a:effectLst/>
                <a:latin typeface="+mn-lt"/>
                <a:ea typeface="+mn-ea"/>
                <a:cs typeface="+mn-cs"/>
              </a:rPr>
              <a:t>Consider rater and ratee personal and job-related factors that affect appraisals, and design performance management systems that consider individual as well as team performance, along with training programs to improve rating accuracy.</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29</a:t>
            </a:fld>
            <a:endParaRPr lang="en-US" dirty="0"/>
          </a:p>
        </p:txBody>
      </p:sp>
    </p:spTree>
    <p:extLst>
      <p:ext uri="{BB962C8B-B14F-4D97-AF65-F5344CB8AC3E}">
        <p14:creationId xmlns:p14="http://schemas.microsoft.com/office/powerpoint/2010/main" val="1474632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5-7: </a:t>
            </a:r>
            <a:r>
              <a:rPr lang="en-US" sz="1200" kern="1200" dirty="0">
                <a:solidFill>
                  <a:schemeClr val="tx1"/>
                </a:solidFill>
                <a:effectLst/>
                <a:latin typeface="+mn-lt"/>
                <a:ea typeface="+mn-ea"/>
                <a:cs typeface="+mn-cs"/>
              </a:rPr>
              <a:t>Consider rater and ratee personal and job-related factors that affect appraisals, and design performance management systems that consider individual as well as team performance, along with training programs to improve rating accuracy.</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30</a:t>
            </a:fld>
            <a:endParaRPr lang="en-US" dirty="0"/>
          </a:p>
        </p:txBody>
      </p:sp>
    </p:spTree>
    <p:extLst>
      <p:ext uri="{BB962C8B-B14F-4D97-AF65-F5344CB8AC3E}">
        <p14:creationId xmlns:p14="http://schemas.microsoft.com/office/powerpoint/2010/main" val="222737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5-8: </a:t>
            </a:r>
            <a:r>
              <a:rPr lang="en-US" sz="1200" kern="1200" dirty="0">
                <a:solidFill>
                  <a:schemeClr val="tx1"/>
                </a:solidFill>
                <a:effectLst/>
                <a:latin typeface="+mn-lt"/>
                <a:ea typeface="+mn-ea"/>
                <a:cs typeface="+mn-cs"/>
              </a:rPr>
              <a:t>Place performance appraisal and management systems within a broader social, emotional, and interpersonal context. Conduct a performance appraisal and goal-setting interview.</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31</a:t>
            </a:fld>
            <a:endParaRPr lang="en-US" dirty="0"/>
          </a:p>
        </p:txBody>
      </p:sp>
    </p:spTree>
    <p:extLst>
      <p:ext uri="{BB962C8B-B14F-4D97-AF65-F5344CB8AC3E}">
        <p14:creationId xmlns:p14="http://schemas.microsoft.com/office/powerpoint/2010/main" val="2419746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5-8: </a:t>
            </a:r>
            <a:r>
              <a:rPr lang="en-US" sz="1200" kern="1200" dirty="0">
                <a:solidFill>
                  <a:schemeClr val="tx1"/>
                </a:solidFill>
                <a:effectLst/>
                <a:latin typeface="+mn-lt"/>
                <a:ea typeface="+mn-ea"/>
                <a:cs typeface="+mn-cs"/>
              </a:rPr>
              <a:t>Place performance appraisal and management systems within a broader social, emotional, and interpersonal context. Conduct a performance appraisal and goal-setting interview.</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32</a:t>
            </a:fld>
            <a:endParaRPr lang="en-US" dirty="0"/>
          </a:p>
        </p:txBody>
      </p:sp>
    </p:spTree>
    <p:extLst>
      <p:ext uri="{BB962C8B-B14F-4D97-AF65-F5344CB8AC3E}">
        <p14:creationId xmlns:p14="http://schemas.microsoft.com/office/powerpoint/2010/main" val="1622796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5-8: </a:t>
            </a:r>
            <a:r>
              <a:rPr lang="en-US" sz="1200" kern="1200" dirty="0">
                <a:solidFill>
                  <a:schemeClr val="tx1"/>
                </a:solidFill>
                <a:effectLst/>
                <a:latin typeface="+mn-lt"/>
                <a:ea typeface="+mn-ea"/>
                <a:cs typeface="+mn-cs"/>
              </a:rPr>
              <a:t>Place performance appraisal and management systems within a broader social, emotional, and interpersonal context. Conduct a performance appraisal and goal-setting interview.</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33</a:t>
            </a:fld>
            <a:endParaRPr lang="en-US" dirty="0"/>
          </a:p>
        </p:txBody>
      </p:sp>
    </p:spTree>
    <p:extLst>
      <p:ext uri="{BB962C8B-B14F-4D97-AF65-F5344CB8AC3E}">
        <p14:creationId xmlns:p14="http://schemas.microsoft.com/office/powerpoint/2010/main" val="597384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5-8: </a:t>
            </a:r>
            <a:r>
              <a:rPr lang="en-US" sz="1200" kern="1200" dirty="0">
                <a:solidFill>
                  <a:schemeClr val="tx1"/>
                </a:solidFill>
                <a:effectLst/>
                <a:latin typeface="+mn-lt"/>
                <a:ea typeface="+mn-ea"/>
                <a:cs typeface="+mn-cs"/>
              </a:rPr>
              <a:t>Place performance appraisal and management systems within a broader social, emotional, and interpersonal context. Conduct a performance appraisal and goal-setting interview.</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34</a:t>
            </a:fld>
            <a:endParaRPr lang="en-US" dirty="0"/>
          </a:p>
        </p:txBody>
      </p:sp>
    </p:spTree>
    <p:extLst>
      <p:ext uri="{BB962C8B-B14F-4D97-AF65-F5344CB8AC3E}">
        <p14:creationId xmlns:p14="http://schemas.microsoft.com/office/powerpoint/2010/main" val="23737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5-1: Design a performance management system that attains multiple purposes (e.g., strategic, communication, and developmental; organizational diagnosis, maintenance, and development).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11</a:t>
            </a:fld>
            <a:endParaRPr lang="en-US" dirty="0"/>
          </a:p>
        </p:txBody>
      </p:sp>
    </p:spTree>
    <p:extLst>
      <p:ext uri="{BB962C8B-B14F-4D97-AF65-F5344CB8AC3E}">
        <p14:creationId xmlns:p14="http://schemas.microsoft.com/office/powerpoint/2010/main" val="92176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5-1: Design a performance management system that attains multiple purposes (e.g., strategic, communication, and developmental; organizational diagnosis, maintenance, and development).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12</a:t>
            </a:fld>
            <a:endParaRPr lang="en-US" dirty="0"/>
          </a:p>
        </p:txBody>
      </p:sp>
    </p:spTree>
    <p:extLst>
      <p:ext uri="{BB962C8B-B14F-4D97-AF65-F5344CB8AC3E}">
        <p14:creationId xmlns:p14="http://schemas.microsoft.com/office/powerpoint/2010/main" val="358571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5-2: </a:t>
            </a:r>
            <a:r>
              <a:rPr lang="en-US" sz="1200" kern="1200" dirty="0">
                <a:solidFill>
                  <a:schemeClr val="tx1"/>
                </a:solidFill>
                <a:effectLst/>
                <a:latin typeface="+mn-lt"/>
                <a:ea typeface="+mn-ea"/>
                <a:cs typeface="+mn-cs"/>
              </a:rPr>
              <a:t>Distinguish important differences between performance appraisal and performance management (i.e., ongoing process of performance development aligned with strategic goals), and confront the multiple realities and challenges of performance management systems (e.g., political and interpersonal issues, amount of time and effort involved).</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13</a:t>
            </a:fld>
            <a:endParaRPr lang="en-US" dirty="0"/>
          </a:p>
        </p:txBody>
      </p:sp>
    </p:spTree>
    <p:extLst>
      <p:ext uri="{BB962C8B-B14F-4D97-AF65-F5344CB8AC3E}">
        <p14:creationId xmlns:p14="http://schemas.microsoft.com/office/powerpoint/2010/main" val="187835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5-2: </a:t>
            </a:r>
            <a:r>
              <a:rPr lang="en-US" sz="1200" kern="1200" dirty="0">
                <a:solidFill>
                  <a:schemeClr val="tx1"/>
                </a:solidFill>
                <a:effectLst/>
                <a:latin typeface="+mn-lt"/>
                <a:ea typeface="+mn-ea"/>
                <a:cs typeface="+mn-cs"/>
              </a:rPr>
              <a:t>Distinguish important differences between performance appraisal and performance management (i.e., ongoing process of performance development aligned with strategic goals), and confront the multiple realities and challenges of performance management systems (e.g., political and interpersonal issues, amount of time and effort involved).</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14</a:t>
            </a:fld>
            <a:endParaRPr lang="en-US" dirty="0"/>
          </a:p>
        </p:txBody>
      </p:sp>
    </p:spTree>
    <p:extLst>
      <p:ext uri="{BB962C8B-B14F-4D97-AF65-F5344CB8AC3E}">
        <p14:creationId xmlns:p14="http://schemas.microsoft.com/office/powerpoint/2010/main" val="159082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5-3: Design a performance management system that meets requirements for success (e.g., congruence with strategy, practicality, meaningfulness)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15</a:t>
            </a:fld>
            <a:endParaRPr lang="en-US" dirty="0"/>
          </a:p>
        </p:txBody>
      </p:sp>
    </p:spTree>
    <p:extLst>
      <p:ext uri="{BB962C8B-B14F-4D97-AF65-F5344CB8AC3E}">
        <p14:creationId xmlns:p14="http://schemas.microsoft.com/office/powerpoint/2010/main" val="344232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5-3: Design a performance management system that meets requirements for success (e.g., congruence with strategy, practicality, meaningfulness)</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16</a:t>
            </a:fld>
            <a:endParaRPr lang="en-US" dirty="0"/>
          </a:p>
        </p:txBody>
      </p:sp>
    </p:spTree>
    <p:extLst>
      <p:ext uri="{BB962C8B-B14F-4D97-AF65-F5344CB8AC3E}">
        <p14:creationId xmlns:p14="http://schemas.microsoft.com/office/powerpoint/2010/main" val="54102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Goal: 5-4: </a:t>
            </a:r>
            <a:r>
              <a:rPr lang="en-US" sz="1200" kern="1200" dirty="0">
                <a:solidFill>
                  <a:schemeClr val="tx1"/>
                </a:solidFill>
                <a:effectLst/>
                <a:latin typeface="+mn-lt"/>
                <a:ea typeface="+mn-ea"/>
                <a:cs typeface="+mn-cs"/>
              </a:rPr>
              <a:t>Take advantage of the multiple benefits of state-of-the-science performance management systems, and design systems that consider (a) advantages and disadvantages of using different sources of performance information, (b) situations when performance should be assessed at individual or group levels, and (c) multiple types of biases in performance ratings and strategies for minimizing them.</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t>17</a:t>
            </a:fld>
            <a:endParaRPr lang="en-US" dirty="0"/>
          </a:p>
        </p:txBody>
      </p:sp>
    </p:spTree>
    <p:extLst>
      <p:ext uri="{BB962C8B-B14F-4D97-AF65-F5344CB8AC3E}">
        <p14:creationId xmlns:p14="http://schemas.microsoft.com/office/powerpoint/2010/main" val="123287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72831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38200"/>
            <a:ext cx="5111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43000"/>
          </a:xfrm>
        </p:spPr>
        <p:txBody>
          <a:bodyPr/>
          <a:lstStyle/>
          <a:p>
            <a:r>
              <a:rPr lang="en-US" dirty="0"/>
              <a:t>Click to edit Master title style</a:t>
            </a:r>
          </a:p>
        </p:txBody>
      </p:sp>
      <p:sp>
        <p:nvSpPr>
          <p:cNvPr id="3" name="Content Placeholder 2"/>
          <p:cNvSpPr>
            <a:spLocks noGrp="1"/>
          </p:cNvSpPr>
          <p:nvPr>
            <p:ph idx="1"/>
          </p:nvPr>
        </p:nvSpPr>
        <p:spPr>
          <a:xfrm>
            <a:off x="990600" y="1676400"/>
            <a:ext cx="7696200" cy="444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990600" y="6356350"/>
            <a:ext cx="7010400" cy="365125"/>
          </a:xfrm>
        </p:spPr>
        <p:txBody>
          <a:bodyPr/>
          <a:lstStyle/>
          <a:p>
            <a:r>
              <a:rPr lang="en-IN" dirty="0"/>
              <a:t>Cascio, Applied Psychology in Talent Management, 8th Edition. © SAGE Publishing, 2019.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Rectangle 6"/>
          <p:cNvSpPr/>
          <p:nvPr userDrawn="1"/>
        </p:nvSpPr>
        <p:spPr>
          <a:xfrm>
            <a:off x="0" y="0"/>
            <a:ext cx="609600" cy="6858000"/>
          </a:xfrm>
          <a:prstGeom prst="rect">
            <a:avLst/>
          </a:prstGeom>
          <a:solidFill>
            <a:srgbClr val="009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029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27238"/>
            <a:ext cx="4040188" cy="563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027238"/>
            <a:ext cx="4041775" cy="563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IN" dirty="0"/>
              <a:t>Cascio, Applied Psychology in Talent Management, 8th Edition. © SAGE Publishing, 2019.</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3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356350"/>
            <a:ext cx="7543800" cy="365125"/>
          </a:xfrm>
          <a:prstGeom prst="rect">
            <a:avLst/>
          </a:prstGeom>
        </p:spPr>
        <p:txBody>
          <a:bodyPr vert="horz" lIns="91440" tIns="45720" rIns="91440" bIns="45720" rtlCol="0" anchor="ctr"/>
          <a:lstStyle>
            <a:lvl1pPr algn="l">
              <a:defRPr sz="1050">
                <a:solidFill>
                  <a:schemeClr val="tx1">
                    <a:tint val="75000"/>
                  </a:schemeClr>
                </a:solidFill>
                <a:latin typeface="Arial" panose="020B0604020202020204" pitchFamily="34" charset="0"/>
                <a:cs typeface="Arial" panose="020B0604020202020204" pitchFamily="34" charset="0"/>
              </a:defRPr>
            </a:lvl1pPr>
          </a:lstStyle>
          <a:p>
            <a:r>
              <a:rPr lang="en-IN" dirty="0"/>
              <a:t>Cascio, Applied Psychology in Talent Management, 8th Edition. © SAGE Publishing, 2019.</a:t>
            </a:r>
            <a:endParaRPr lang="en-US" dirty="0"/>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7" name="Rectangle 6"/>
          <p:cNvSpPr/>
          <p:nvPr userDrawn="1"/>
        </p:nvSpPr>
        <p:spPr>
          <a:xfrm>
            <a:off x="0" y="0"/>
            <a:ext cx="9144000" cy="609600"/>
          </a:xfrm>
          <a:prstGeom prst="rect">
            <a:avLst/>
          </a:prstGeom>
          <a:solidFill>
            <a:srgbClr val="009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Lst>
  <p:hf hd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500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lstStyle/>
          <a:p>
            <a:r>
              <a:rPr lang="en-US" sz="4000" dirty="0"/>
              <a:t>Learning Goals </a:t>
            </a:r>
            <a:r>
              <a:rPr lang="en-US" sz="1800" dirty="0"/>
              <a:t>(8 of 8)</a:t>
            </a:r>
          </a:p>
        </p:txBody>
      </p:sp>
      <p:sp>
        <p:nvSpPr>
          <p:cNvPr id="4" name="Content Placeholder 3"/>
          <p:cNvSpPr>
            <a:spLocks noGrp="1"/>
          </p:cNvSpPr>
          <p:nvPr>
            <p:ph idx="1"/>
          </p:nvPr>
        </p:nvSpPr>
        <p:spPr/>
        <p:txBody>
          <a:bodyPr>
            <a:normAutofit/>
          </a:bodyPr>
          <a:lstStyle/>
          <a:p>
            <a:pPr lvl="0" hangingPunct="0"/>
            <a:r>
              <a:rPr lang="en-US" dirty="0"/>
              <a:t>5-8: Place performance appraisal and management systems within a broader social, emotional, and interpersonal context. Conduct a performance appraisal and goal-setting interview.</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95131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57200" y="6356350"/>
            <a:ext cx="7543800" cy="365125"/>
          </a:xfrm>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8" name="Title 7"/>
          <p:cNvSpPr>
            <a:spLocks noGrp="1"/>
          </p:cNvSpPr>
          <p:nvPr>
            <p:ph type="title"/>
          </p:nvPr>
        </p:nvSpPr>
        <p:spPr/>
        <p:txBody>
          <a:bodyPr>
            <a:normAutofit/>
          </a:bodyPr>
          <a:lstStyle/>
          <a:p>
            <a:r>
              <a:rPr lang="en-US" sz="4000" dirty="0"/>
              <a:t>Purposes Served </a:t>
            </a:r>
            <a:r>
              <a:rPr lang="en-US" sz="1800" dirty="0"/>
              <a:t>(1 of 2)</a:t>
            </a:r>
          </a:p>
        </p:txBody>
      </p:sp>
      <p:sp>
        <p:nvSpPr>
          <p:cNvPr id="9" name="Content Placeholder 8"/>
          <p:cNvSpPr>
            <a:spLocks noGrp="1"/>
          </p:cNvSpPr>
          <p:nvPr>
            <p:ph idx="1"/>
          </p:nvPr>
        </p:nvSpPr>
        <p:spPr/>
        <p:txBody>
          <a:bodyPr/>
          <a:lstStyle/>
          <a:p>
            <a:r>
              <a:rPr lang="en-US" dirty="0"/>
              <a:t>Performance management systems purposes served</a:t>
            </a:r>
          </a:p>
          <a:p>
            <a:pPr lvl="1"/>
            <a:r>
              <a:rPr lang="en-US" dirty="0"/>
              <a:t>Strategic</a:t>
            </a:r>
          </a:p>
          <a:p>
            <a:pPr lvl="1"/>
            <a:r>
              <a:rPr lang="en-US" dirty="0"/>
              <a:t>Communication </a:t>
            </a:r>
          </a:p>
          <a:p>
            <a:pPr lvl="1"/>
            <a:r>
              <a:rPr lang="en-US" dirty="0"/>
              <a:t>Employment decisions</a:t>
            </a:r>
          </a:p>
          <a:p>
            <a:pPr lvl="1"/>
            <a:r>
              <a:rPr lang="en-US" dirty="0"/>
              <a:t>Criteria in HR research </a:t>
            </a:r>
          </a:p>
          <a:p>
            <a:pPr lvl="1"/>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18702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356350"/>
            <a:ext cx="7543800" cy="365125"/>
          </a:xfrm>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a:xfrm>
            <a:off x="457200" y="838200"/>
            <a:ext cx="8229600" cy="1143000"/>
          </a:xfrm>
        </p:spPr>
        <p:txBody>
          <a:bodyPr>
            <a:normAutofit/>
          </a:bodyPr>
          <a:lstStyle/>
          <a:p>
            <a:r>
              <a:rPr lang="en-US" sz="4000" dirty="0"/>
              <a:t>Purposes Served </a:t>
            </a:r>
            <a:r>
              <a:rPr lang="en-US" sz="1800" dirty="0"/>
              <a:t>(2 of 2)</a:t>
            </a:r>
          </a:p>
        </p:txBody>
      </p:sp>
      <p:sp>
        <p:nvSpPr>
          <p:cNvPr id="4" name="Content Placeholder 3"/>
          <p:cNvSpPr>
            <a:spLocks noGrp="1"/>
          </p:cNvSpPr>
          <p:nvPr>
            <p:ph idx="1"/>
          </p:nvPr>
        </p:nvSpPr>
        <p:spPr/>
        <p:txBody>
          <a:bodyPr/>
          <a:lstStyle/>
          <a:p>
            <a:r>
              <a:rPr lang="en-US" dirty="0"/>
              <a:t>Performance management systems purposes served</a:t>
            </a:r>
          </a:p>
          <a:p>
            <a:pPr lvl="1"/>
            <a:r>
              <a:rPr lang="en-US" dirty="0"/>
              <a:t>Feedback and personal development</a:t>
            </a:r>
          </a:p>
          <a:p>
            <a:pPr lvl="1"/>
            <a:r>
              <a:rPr lang="en-US" dirty="0"/>
              <a:t>Organizational diagnosis, maintenance, and development</a:t>
            </a:r>
          </a:p>
          <a:p>
            <a:pPr lvl="1"/>
            <a:r>
              <a:rPr lang="en-US" dirty="0"/>
              <a:t>Keep proper records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42949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noAutofit/>
          </a:bodyPr>
          <a:lstStyle/>
          <a:p>
            <a:r>
              <a:rPr lang="en-US" sz="3400" dirty="0"/>
              <a:t>Realities and Challenges of Performance Management Systems </a:t>
            </a:r>
            <a:r>
              <a:rPr lang="en-US" sz="1800" dirty="0"/>
              <a:t>(1 of 2)</a:t>
            </a:r>
            <a:br>
              <a:rPr lang="en-US" sz="1800" dirty="0"/>
            </a:br>
            <a:endParaRPr lang="en-US" sz="1800" dirty="0"/>
          </a:p>
        </p:txBody>
      </p:sp>
      <p:sp>
        <p:nvSpPr>
          <p:cNvPr id="4" name="Content Placeholder 3"/>
          <p:cNvSpPr>
            <a:spLocks noGrp="1"/>
          </p:cNvSpPr>
          <p:nvPr>
            <p:ph idx="1"/>
          </p:nvPr>
        </p:nvSpPr>
        <p:spPr/>
        <p:txBody>
          <a:bodyPr/>
          <a:lstStyle/>
          <a:p>
            <a:r>
              <a:rPr lang="en-US" dirty="0"/>
              <a:t>Five realities </a:t>
            </a:r>
          </a:p>
          <a:p>
            <a:pPr lvl="1"/>
            <a:r>
              <a:rPr lang="en-US" dirty="0"/>
              <a:t>Appraisals defense against adverse employment actions</a:t>
            </a:r>
          </a:p>
          <a:p>
            <a:pPr lvl="1"/>
            <a:r>
              <a:rPr lang="en-US" dirty="0"/>
              <a:t>Appraisals fraught with consequences</a:t>
            </a:r>
          </a:p>
          <a:p>
            <a:pPr lvl="1"/>
            <a:r>
              <a:rPr lang="en-US" dirty="0"/>
              <a:t>Difficult to assign accurate, merit-based performance ratings</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49649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3086-DB43-471B-B3B0-69F2C9FFE33B}"/>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559EF31D-E973-404F-9BCF-197C2F1EAB50}"/>
              </a:ext>
            </a:extLst>
          </p:cNvPr>
          <p:cNvSpPr>
            <a:spLocks noGrp="1"/>
          </p:cNvSpPr>
          <p:nvPr>
            <p:ph type="title"/>
          </p:nvPr>
        </p:nvSpPr>
        <p:spPr/>
        <p:txBody>
          <a:bodyPr>
            <a:noAutofit/>
          </a:bodyPr>
          <a:lstStyle/>
          <a:p>
            <a:r>
              <a:rPr lang="en-US" sz="3400" dirty="0"/>
              <a:t>Realities and Challenges of Performance Management Systems </a:t>
            </a:r>
            <a:r>
              <a:rPr lang="en-US" sz="1800" dirty="0"/>
              <a:t>(2 of 2)</a:t>
            </a:r>
          </a:p>
        </p:txBody>
      </p:sp>
      <p:sp>
        <p:nvSpPr>
          <p:cNvPr id="4" name="Content Placeholder 3">
            <a:extLst>
              <a:ext uri="{FF2B5EF4-FFF2-40B4-BE49-F238E27FC236}">
                <a16:creationId xmlns:a16="http://schemas.microsoft.com/office/drawing/2014/main" id="{F96127E9-0667-48BA-9CE3-300DC69F631D}"/>
              </a:ext>
            </a:extLst>
          </p:cNvPr>
          <p:cNvSpPr>
            <a:spLocks noGrp="1"/>
          </p:cNvSpPr>
          <p:nvPr>
            <p:ph idx="1"/>
          </p:nvPr>
        </p:nvSpPr>
        <p:spPr/>
        <p:txBody>
          <a:bodyPr/>
          <a:lstStyle/>
          <a:p>
            <a:r>
              <a:rPr lang="en-US" dirty="0"/>
              <a:t>Five realities </a:t>
            </a:r>
          </a:p>
          <a:p>
            <a:pPr lvl="1"/>
            <a:r>
              <a:rPr lang="en-US" dirty="0"/>
              <a:t>Danger of being influenced by political consequences of actions</a:t>
            </a:r>
          </a:p>
          <a:p>
            <a:pPr lvl="1"/>
            <a:r>
              <a:rPr lang="en-US" dirty="0"/>
              <a:t>Implementation of performance management systems takes time and effort</a:t>
            </a:r>
          </a:p>
        </p:txBody>
      </p:sp>
      <p:sp>
        <p:nvSpPr>
          <p:cNvPr id="5" name="Slide Number Placeholder 4">
            <a:extLst>
              <a:ext uri="{FF2B5EF4-FFF2-40B4-BE49-F238E27FC236}">
                <a16:creationId xmlns:a16="http://schemas.microsoft.com/office/drawing/2014/main" id="{C2569C0F-FAFF-40CB-BC77-161898DBC330}"/>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43234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A3E3A3-A96D-4F23-B7FF-8C9E7CF7F7D7}"/>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42DE8DD5-91A0-4633-A72D-BA13408AE7E4}"/>
              </a:ext>
            </a:extLst>
          </p:cNvPr>
          <p:cNvSpPr>
            <a:spLocks noGrp="1"/>
          </p:cNvSpPr>
          <p:nvPr>
            <p:ph type="title"/>
          </p:nvPr>
        </p:nvSpPr>
        <p:spPr/>
        <p:txBody>
          <a:bodyPr>
            <a:normAutofit/>
          </a:bodyPr>
          <a:lstStyle/>
          <a:p>
            <a:r>
              <a:rPr lang="en-US" sz="4000" dirty="0"/>
              <a:t>Fundamental Requirements </a:t>
            </a:r>
            <a:r>
              <a:rPr lang="en-US" sz="2000" dirty="0"/>
              <a:t>(1 of 2)</a:t>
            </a:r>
          </a:p>
        </p:txBody>
      </p:sp>
      <p:sp>
        <p:nvSpPr>
          <p:cNvPr id="4" name="Content Placeholder 3">
            <a:extLst>
              <a:ext uri="{FF2B5EF4-FFF2-40B4-BE49-F238E27FC236}">
                <a16:creationId xmlns:a16="http://schemas.microsoft.com/office/drawing/2014/main" id="{3A465B3B-FD72-492D-BCC9-C23BAF1C1351}"/>
              </a:ext>
            </a:extLst>
          </p:cNvPr>
          <p:cNvSpPr>
            <a:spLocks noGrp="1"/>
          </p:cNvSpPr>
          <p:nvPr>
            <p:ph idx="1"/>
          </p:nvPr>
        </p:nvSpPr>
        <p:spPr/>
        <p:txBody>
          <a:bodyPr>
            <a:normAutofit/>
          </a:bodyPr>
          <a:lstStyle/>
          <a:p>
            <a:r>
              <a:rPr lang="en-US" dirty="0"/>
              <a:t>Performance management system characteristics</a:t>
            </a:r>
          </a:p>
          <a:p>
            <a:pPr lvl="1"/>
            <a:r>
              <a:rPr lang="en-US" dirty="0"/>
              <a:t>Congruence with strategy</a:t>
            </a:r>
          </a:p>
          <a:p>
            <a:pPr lvl="1"/>
            <a:r>
              <a:rPr lang="en-US" dirty="0"/>
              <a:t>Thoroughness</a:t>
            </a:r>
          </a:p>
          <a:p>
            <a:pPr lvl="1"/>
            <a:r>
              <a:rPr lang="en-US" dirty="0"/>
              <a:t>Practicality</a:t>
            </a:r>
          </a:p>
          <a:p>
            <a:pPr lvl="1"/>
            <a:r>
              <a:rPr lang="en-US" dirty="0"/>
              <a:t>Meaningfulness</a:t>
            </a:r>
          </a:p>
          <a:p>
            <a:pPr lvl="1"/>
            <a:r>
              <a:rPr lang="en-US" dirty="0"/>
              <a:t>Specificity</a:t>
            </a:r>
          </a:p>
        </p:txBody>
      </p:sp>
      <p:sp>
        <p:nvSpPr>
          <p:cNvPr id="5" name="Slide Number Placeholder 4">
            <a:extLst>
              <a:ext uri="{FF2B5EF4-FFF2-40B4-BE49-F238E27FC236}">
                <a16:creationId xmlns:a16="http://schemas.microsoft.com/office/drawing/2014/main" id="{46B74660-C3B2-4CAC-8681-DD8A691366E2}"/>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84378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C9747C-3980-4DC0-B6D7-49FB2AF59601}"/>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C925219B-992E-435C-A8B2-11D008D3EA84}"/>
              </a:ext>
            </a:extLst>
          </p:cNvPr>
          <p:cNvSpPr>
            <a:spLocks noGrp="1"/>
          </p:cNvSpPr>
          <p:nvPr>
            <p:ph type="title"/>
          </p:nvPr>
        </p:nvSpPr>
        <p:spPr/>
        <p:txBody>
          <a:bodyPr>
            <a:normAutofit/>
          </a:bodyPr>
          <a:lstStyle/>
          <a:p>
            <a:r>
              <a:rPr lang="en-US" sz="4000" dirty="0"/>
              <a:t>Fundamental Requirements </a:t>
            </a:r>
            <a:r>
              <a:rPr lang="en-US" sz="2000" dirty="0"/>
              <a:t>(2 of 2)</a:t>
            </a:r>
          </a:p>
        </p:txBody>
      </p:sp>
      <p:sp>
        <p:nvSpPr>
          <p:cNvPr id="4" name="Content Placeholder 3">
            <a:extLst>
              <a:ext uri="{FF2B5EF4-FFF2-40B4-BE49-F238E27FC236}">
                <a16:creationId xmlns:a16="http://schemas.microsoft.com/office/drawing/2014/main" id="{006FF0D3-454B-4854-B548-35EE193F68BA}"/>
              </a:ext>
            </a:extLst>
          </p:cNvPr>
          <p:cNvSpPr>
            <a:spLocks noGrp="1"/>
          </p:cNvSpPr>
          <p:nvPr>
            <p:ph idx="1"/>
          </p:nvPr>
        </p:nvSpPr>
        <p:spPr/>
        <p:txBody>
          <a:bodyPr/>
          <a:lstStyle/>
          <a:p>
            <a:r>
              <a:rPr lang="en-US" dirty="0"/>
              <a:t>Performance management system characteristics</a:t>
            </a:r>
          </a:p>
          <a:p>
            <a:pPr lvl="1"/>
            <a:r>
              <a:rPr lang="en-US" dirty="0"/>
              <a:t>Discriminability</a:t>
            </a:r>
          </a:p>
          <a:p>
            <a:pPr lvl="1"/>
            <a:r>
              <a:rPr lang="en-US" dirty="0"/>
              <a:t>Reliability and validity</a:t>
            </a:r>
          </a:p>
          <a:p>
            <a:pPr lvl="1"/>
            <a:r>
              <a:rPr lang="en-US" dirty="0"/>
              <a:t>Inclusiveness</a:t>
            </a:r>
          </a:p>
          <a:p>
            <a:pPr lvl="1"/>
            <a:r>
              <a:rPr lang="en-US" dirty="0"/>
              <a:t>Fairness and acceptability</a:t>
            </a:r>
          </a:p>
        </p:txBody>
      </p:sp>
      <p:sp>
        <p:nvSpPr>
          <p:cNvPr id="5" name="Slide Number Placeholder 4">
            <a:extLst>
              <a:ext uri="{FF2B5EF4-FFF2-40B4-BE49-F238E27FC236}">
                <a16:creationId xmlns:a16="http://schemas.microsoft.com/office/drawing/2014/main" id="{4B1079D5-E73F-4784-A702-0ED2998D5DD2}"/>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44303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EA92E8-4252-446F-9AB5-36CA8BDC4CB5}"/>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FF8C2897-A809-4A4B-9FE9-557443412957}"/>
              </a:ext>
            </a:extLst>
          </p:cNvPr>
          <p:cNvSpPr>
            <a:spLocks noGrp="1"/>
          </p:cNvSpPr>
          <p:nvPr>
            <p:ph type="title"/>
          </p:nvPr>
        </p:nvSpPr>
        <p:spPr/>
        <p:txBody>
          <a:bodyPr>
            <a:normAutofit fontScale="90000"/>
          </a:bodyPr>
          <a:lstStyle/>
          <a:p>
            <a:r>
              <a:rPr lang="en-US" dirty="0"/>
              <a:t>State-of-the-Science Performance Management Systems </a:t>
            </a:r>
            <a:r>
              <a:rPr lang="en-US" sz="2000" dirty="0"/>
              <a:t>(1 of 3)</a:t>
            </a:r>
          </a:p>
        </p:txBody>
      </p:sp>
      <p:sp>
        <p:nvSpPr>
          <p:cNvPr id="4" name="Content Placeholder 3">
            <a:extLst>
              <a:ext uri="{FF2B5EF4-FFF2-40B4-BE49-F238E27FC236}">
                <a16:creationId xmlns:a16="http://schemas.microsoft.com/office/drawing/2014/main" id="{8C75636A-E3E7-45E6-A4EE-6469DF48972E}"/>
              </a:ext>
            </a:extLst>
          </p:cNvPr>
          <p:cNvSpPr>
            <a:spLocks noGrp="1"/>
          </p:cNvSpPr>
          <p:nvPr>
            <p:ph idx="1"/>
          </p:nvPr>
        </p:nvSpPr>
        <p:spPr/>
        <p:txBody>
          <a:bodyPr/>
          <a:lstStyle/>
          <a:p>
            <a:r>
              <a:rPr lang="en-US" dirty="0"/>
              <a:t>Benefits for employees</a:t>
            </a:r>
          </a:p>
          <a:p>
            <a:pPr lvl="1" hangingPunct="0"/>
            <a:r>
              <a:rPr lang="en-US" dirty="0"/>
              <a:t>Increased self-esteem</a:t>
            </a:r>
          </a:p>
          <a:p>
            <a:pPr lvl="1" hangingPunct="0"/>
            <a:r>
              <a:rPr lang="en-US" dirty="0"/>
              <a:t>Understanding of behaviors and results required of their positions</a:t>
            </a:r>
          </a:p>
          <a:p>
            <a:pPr lvl="1"/>
            <a:r>
              <a:rPr lang="en-US" dirty="0"/>
              <a:t>Understanding of ways to maximize their strengths and minimize weaknesses</a:t>
            </a:r>
          </a:p>
        </p:txBody>
      </p:sp>
      <p:sp>
        <p:nvSpPr>
          <p:cNvPr id="5" name="Slide Number Placeholder 4">
            <a:extLst>
              <a:ext uri="{FF2B5EF4-FFF2-40B4-BE49-F238E27FC236}">
                <a16:creationId xmlns:a16="http://schemas.microsoft.com/office/drawing/2014/main" id="{455CB56E-2E30-412A-A21B-5A9CB264099F}"/>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2455610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E9088A-9564-496B-BB0C-8CD0D0284B29}"/>
              </a:ext>
            </a:extLst>
          </p:cNvPr>
          <p:cNvSpPr>
            <a:spLocks noGrp="1"/>
          </p:cNvSpPr>
          <p:nvPr>
            <p:ph type="title"/>
          </p:nvPr>
        </p:nvSpPr>
        <p:spPr/>
        <p:txBody>
          <a:bodyPr>
            <a:normAutofit fontScale="90000"/>
          </a:bodyPr>
          <a:lstStyle/>
          <a:p>
            <a:r>
              <a:rPr lang="en-US" dirty="0"/>
              <a:t>State-of-the-Science Performance Management Systems </a:t>
            </a:r>
            <a:r>
              <a:rPr lang="en-US" sz="2000" dirty="0"/>
              <a:t>(2 of 3)</a:t>
            </a:r>
          </a:p>
        </p:txBody>
      </p:sp>
      <p:sp>
        <p:nvSpPr>
          <p:cNvPr id="4" name="Content Placeholder 3">
            <a:extLst>
              <a:ext uri="{FF2B5EF4-FFF2-40B4-BE49-F238E27FC236}">
                <a16:creationId xmlns:a16="http://schemas.microsoft.com/office/drawing/2014/main" id="{766B7CF0-56E9-4E8B-B053-39224975B7EE}"/>
              </a:ext>
            </a:extLst>
          </p:cNvPr>
          <p:cNvSpPr>
            <a:spLocks noGrp="1"/>
          </p:cNvSpPr>
          <p:nvPr>
            <p:ph idx="1"/>
          </p:nvPr>
        </p:nvSpPr>
        <p:spPr/>
        <p:txBody>
          <a:bodyPr>
            <a:normAutofit/>
          </a:bodyPr>
          <a:lstStyle/>
          <a:p>
            <a:r>
              <a:rPr lang="en-US" dirty="0"/>
              <a:t>Benefits for managers</a:t>
            </a:r>
          </a:p>
          <a:p>
            <a:pPr lvl="1" hangingPunct="0"/>
            <a:r>
              <a:rPr lang="en-US" dirty="0"/>
              <a:t>Development of workforce with motivation to perform</a:t>
            </a:r>
          </a:p>
          <a:p>
            <a:pPr lvl="1" hangingPunct="0"/>
            <a:r>
              <a:rPr lang="en-US" dirty="0"/>
              <a:t>Insight into their subordinates</a:t>
            </a:r>
          </a:p>
          <a:p>
            <a:pPr lvl="1" hangingPunct="0"/>
            <a:r>
              <a:rPr lang="en-US" dirty="0"/>
              <a:t>Differentiation between good and poor performers</a:t>
            </a:r>
          </a:p>
          <a:p>
            <a:pPr lvl="1"/>
            <a:r>
              <a:rPr lang="en-US" dirty="0"/>
              <a:t>Clearer communication to employees about employees’ performance</a:t>
            </a:r>
          </a:p>
        </p:txBody>
      </p:sp>
      <p:sp>
        <p:nvSpPr>
          <p:cNvPr id="5" name="Slide Number Placeholder 4">
            <a:extLst>
              <a:ext uri="{FF2B5EF4-FFF2-40B4-BE49-F238E27FC236}">
                <a16:creationId xmlns:a16="http://schemas.microsoft.com/office/drawing/2014/main" id="{DD0340EA-ABB7-4616-83E3-63FFE686E449}"/>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
        <p:nvSpPr>
          <p:cNvPr id="6" name="Footer Placeholder 1">
            <a:extLst>
              <a:ext uri="{FF2B5EF4-FFF2-40B4-BE49-F238E27FC236}">
                <a16:creationId xmlns:a16="http://schemas.microsoft.com/office/drawing/2014/main" id="{F2144FC5-38B6-49D6-AC1F-D73168787A43}"/>
              </a:ext>
            </a:extLst>
          </p:cNvPr>
          <p:cNvSpPr>
            <a:spLocks noGrp="1"/>
          </p:cNvSpPr>
          <p:nvPr>
            <p:ph type="ftr" sz="quarter" idx="11"/>
          </p:nvPr>
        </p:nvSpPr>
        <p:spPr>
          <a:xfrm>
            <a:off x="457200" y="6356350"/>
            <a:ext cx="7543800" cy="365125"/>
          </a:xfrm>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Tree>
    <p:extLst>
      <p:ext uri="{BB962C8B-B14F-4D97-AF65-F5344CB8AC3E}">
        <p14:creationId xmlns:p14="http://schemas.microsoft.com/office/powerpoint/2010/main" val="384695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DC734D-5A71-41F1-B172-50AFAFFFD9DA}"/>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F7E1C669-304E-4014-AFBE-9771E463A054}"/>
              </a:ext>
            </a:extLst>
          </p:cNvPr>
          <p:cNvSpPr>
            <a:spLocks noGrp="1"/>
          </p:cNvSpPr>
          <p:nvPr>
            <p:ph type="title"/>
          </p:nvPr>
        </p:nvSpPr>
        <p:spPr/>
        <p:txBody>
          <a:bodyPr>
            <a:normAutofit fontScale="90000"/>
          </a:bodyPr>
          <a:lstStyle/>
          <a:p>
            <a:r>
              <a:rPr lang="en-US" dirty="0"/>
              <a:t>State-of-the-Science Performance Management Systems </a:t>
            </a:r>
            <a:r>
              <a:rPr lang="en-US" sz="2000" dirty="0"/>
              <a:t>(3 of 3)</a:t>
            </a:r>
          </a:p>
        </p:txBody>
      </p:sp>
      <p:sp>
        <p:nvSpPr>
          <p:cNvPr id="4" name="Content Placeholder 3">
            <a:extLst>
              <a:ext uri="{FF2B5EF4-FFF2-40B4-BE49-F238E27FC236}">
                <a16:creationId xmlns:a16="http://schemas.microsoft.com/office/drawing/2014/main" id="{1613C336-24DD-4FD0-8ACF-713E34BE72A5}"/>
              </a:ext>
            </a:extLst>
          </p:cNvPr>
          <p:cNvSpPr>
            <a:spLocks noGrp="1"/>
          </p:cNvSpPr>
          <p:nvPr>
            <p:ph idx="1"/>
          </p:nvPr>
        </p:nvSpPr>
        <p:spPr/>
        <p:txBody>
          <a:bodyPr/>
          <a:lstStyle/>
          <a:p>
            <a:r>
              <a:rPr lang="en-US" dirty="0"/>
              <a:t>Benefits for organizations</a:t>
            </a:r>
          </a:p>
          <a:p>
            <a:pPr lvl="1" hangingPunct="0"/>
            <a:r>
              <a:rPr lang="en-US" dirty="0"/>
              <a:t>Increased appropriateness of administrative actions </a:t>
            </a:r>
          </a:p>
          <a:p>
            <a:pPr lvl="1" hangingPunct="0"/>
            <a:r>
              <a:rPr lang="en-US" dirty="0"/>
              <a:t>Reduction in employee misconduct</a:t>
            </a:r>
          </a:p>
          <a:p>
            <a:pPr lvl="1" hangingPunct="0"/>
            <a:r>
              <a:rPr lang="en-US" dirty="0"/>
              <a:t>Better protection from lawsuits</a:t>
            </a:r>
          </a:p>
          <a:p>
            <a:pPr lvl="1"/>
            <a:r>
              <a:rPr lang="en-US" dirty="0"/>
              <a:t>Enhanced employee engagement</a:t>
            </a:r>
          </a:p>
        </p:txBody>
      </p:sp>
      <p:sp>
        <p:nvSpPr>
          <p:cNvPr id="5" name="Slide Number Placeholder 4">
            <a:extLst>
              <a:ext uri="{FF2B5EF4-FFF2-40B4-BE49-F238E27FC236}">
                <a16:creationId xmlns:a16="http://schemas.microsoft.com/office/drawing/2014/main" id="{ECB6552D-FEC6-4ACC-B9E5-C15335F239D0}"/>
              </a:ext>
            </a:extLst>
          </p:cNvPr>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314971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1752600"/>
            <a:ext cx="6400800" cy="2057400"/>
          </a:xfrm>
        </p:spPr>
        <p:txBody>
          <a:bodyPr/>
          <a:lstStyle/>
          <a:p>
            <a:pPr hangingPunct="0"/>
            <a:r>
              <a:rPr lang="en-US" sz="4400" b="1" dirty="0">
                <a:solidFill>
                  <a:srgbClr val="1F497D"/>
                </a:solidFill>
              </a:rPr>
              <a:t>Chapter</a:t>
            </a:r>
            <a:r>
              <a:rPr lang="en-US" sz="4400" b="1" cap="all" dirty="0">
                <a:solidFill>
                  <a:srgbClr val="1F497D"/>
                </a:solidFill>
              </a:rPr>
              <a:t> 5</a:t>
            </a:r>
            <a:endParaRPr lang="en-US" sz="4400" dirty="0">
              <a:solidFill>
                <a:srgbClr val="1F497D"/>
              </a:solidFill>
            </a:endParaRPr>
          </a:p>
          <a:p>
            <a:pPr hangingPunct="0"/>
            <a:r>
              <a:rPr lang="en-US" b="1" dirty="0"/>
              <a:t>Performance Appraisal and Management</a:t>
            </a:r>
            <a:endParaRPr lang="en-US" dirty="0"/>
          </a:p>
          <a:p>
            <a:endParaRPr lang="en-US" dirty="0"/>
          </a:p>
        </p:txBody>
      </p:sp>
    </p:spTree>
    <p:extLst>
      <p:ext uri="{BB962C8B-B14F-4D97-AF65-F5344CB8AC3E}">
        <p14:creationId xmlns:p14="http://schemas.microsoft.com/office/powerpoint/2010/main" val="1913764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13DE14-B758-4644-A07F-B349E048B870}"/>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BB1C19D2-902B-4BFB-887A-BD5896EB37C9}"/>
              </a:ext>
            </a:extLst>
          </p:cNvPr>
          <p:cNvSpPr>
            <a:spLocks noGrp="1"/>
          </p:cNvSpPr>
          <p:nvPr>
            <p:ph type="title"/>
          </p:nvPr>
        </p:nvSpPr>
        <p:spPr/>
        <p:txBody>
          <a:bodyPr/>
          <a:lstStyle/>
          <a:p>
            <a:r>
              <a:rPr lang="en-US" sz="4000" dirty="0"/>
              <a:t>Who Shall Rate? </a:t>
            </a:r>
            <a:r>
              <a:rPr lang="en-US" sz="1800" dirty="0"/>
              <a:t>(1 of 2)</a:t>
            </a:r>
          </a:p>
        </p:txBody>
      </p:sp>
      <p:sp>
        <p:nvSpPr>
          <p:cNvPr id="4" name="Content Placeholder 3">
            <a:extLst>
              <a:ext uri="{FF2B5EF4-FFF2-40B4-BE49-F238E27FC236}">
                <a16:creationId xmlns:a16="http://schemas.microsoft.com/office/drawing/2014/main" id="{BEC44A4C-53F5-4327-B39F-497AC36C8955}"/>
              </a:ext>
            </a:extLst>
          </p:cNvPr>
          <p:cNvSpPr>
            <a:spLocks noGrp="1"/>
          </p:cNvSpPr>
          <p:nvPr>
            <p:ph idx="1"/>
          </p:nvPr>
        </p:nvSpPr>
        <p:spPr/>
        <p:txBody>
          <a:bodyPr/>
          <a:lstStyle/>
          <a:p>
            <a:r>
              <a:rPr lang="en-US" dirty="0"/>
              <a:t>Immediate supervisor</a:t>
            </a:r>
          </a:p>
          <a:p>
            <a:r>
              <a:rPr lang="en-US" dirty="0"/>
              <a:t>Peers</a:t>
            </a:r>
          </a:p>
          <a:p>
            <a:r>
              <a:rPr lang="en-US" dirty="0"/>
              <a:t>Subordinates </a:t>
            </a:r>
          </a:p>
          <a:p>
            <a:r>
              <a:rPr lang="en-US" dirty="0"/>
              <a:t>Self</a:t>
            </a:r>
          </a:p>
          <a:p>
            <a:r>
              <a:rPr lang="en-US" dirty="0"/>
              <a:t>Clients served</a:t>
            </a:r>
          </a:p>
          <a:p>
            <a:endParaRPr lang="en-US" dirty="0"/>
          </a:p>
        </p:txBody>
      </p:sp>
      <p:sp>
        <p:nvSpPr>
          <p:cNvPr id="5" name="Slide Number Placeholder 4">
            <a:extLst>
              <a:ext uri="{FF2B5EF4-FFF2-40B4-BE49-F238E27FC236}">
                <a16:creationId xmlns:a16="http://schemas.microsoft.com/office/drawing/2014/main" id="{D2891FFC-CB64-49FE-AC6D-4C46595BCE23}"/>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67105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CA0583-4FCE-4ED9-9AD0-8B12618A94AE}"/>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B907E079-ADAD-48B8-8FE7-C862935C4B1E}"/>
              </a:ext>
            </a:extLst>
          </p:cNvPr>
          <p:cNvSpPr>
            <a:spLocks noGrp="1"/>
          </p:cNvSpPr>
          <p:nvPr>
            <p:ph type="title"/>
          </p:nvPr>
        </p:nvSpPr>
        <p:spPr/>
        <p:txBody>
          <a:bodyPr/>
          <a:lstStyle/>
          <a:p>
            <a:r>
              <a:rPr lang="en-US" sz="4000" dirty="0"/>
              <a:t>Who Shall Rate? </a:t>
            </a:r>
            <a:r>
              <a:rPr lang="en-US" sz="1800" dirty="0"/>
              <a:t>(2 of 2)</a:t>
            </a:r>
          </a:p>
        </p:txBody>
      </p:sp>
      <p:sp>
        <p:nvSpPr>
          <p:cNvPr id="4" name="Content Placeholder 3">
            <a:extLst>
              <a:ext uri="{FF2B5EF4-FFF2-40B4-BE49-F238E27FC236}">
                <a16:creationId xmlns:a16="http://schemas.microsoft.com/office/drawing/2014/main" id="{5759B869-873F-4714-ACF6-B5FCACA75D3F}"/>
              </a:ext>
            </a:extLst>
          </p:cNvPr>
          <p:cNvSpPr>
            <a:spLocks noGrp="1"/>
          </p:cNvSpPr>
          <p:nvPr>
            <p:ph idx="1"/>
          </p:nvPr>
        </p:nvSpPr>
        <p:spPr/>
        <p:txBody>
          <a:bodyPr/>
          <a:lstStyle/>
          <a:p>
            <a:r>
              <a:rPr lang="en-US" dirty="0"/>
              <a:t>Appraising performance</a:t>
            </a:r>
          </a:p>
          <a:p>
            <a:pPr lvl="1"/>
            <a:r>
              <a:rPr lang="en-US" dirty="0"/>
              <a:t>Individual versus group tasks</a:t>
            </a:r>
          </a:p>
          <a:p>
            <a:pPr lvl="1"/>
            <a:r>
              <a:rPr lang="en-US" dirty="0"/>
              <a:t>360-Degree feedback systems </a:t>
            </a:r>
          </a:p>
          <a:p>
            <a:pPr lvl="1"/>
            <a:r>
              <a:rPr lang="en-US" dirty="0"/>
              <a:t>Agreement and equivalence of ratings across sources</a:t>
            </a:r>
          </a:p>
          <a:p>
            <a:pPr lvl="1"/>
            <a:endParaRPr lang="en-US" dirty="0"/>
          </a:p>
          <a:p>
            <a:endParaRPr lang="en-US" dirty="0"/>
          </a:p>
        </p:txBody>
      </p:sp>
      <p:sp>
        <p:nvSpPr>
          <p:cNvPr id="5" name="Slide Number Placeholder 4">
            <a:extLst>
              <a:ext uri="{FF2B5EF4-FFF2-40B4-BE49-F238E27FC236}">
                <a16:creationId xmlns:a16="http://schemas.microsoft.com/office/drawing/2014/main" id="{FA6B1812-77B9-4380-BC72-03AA4DB160C9}"/>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02387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3E4787-0569-4359-8160-DF828F88ABBB}"/>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2714636D-C168-4A52-921B-815F56FE7AB1}"/>
              </a:ext>
            </a:extLst>
          </p:cNvPr>
          <p:cNvSpPr>
            <a:spLocks noGrp="1"/>
          </p:cNvSpPr>
          <p:nvPr>
            <p:ph type="title"/>
          </p:nvPr>
        </p:nvSpPr>
        <p:spPr/>
        <p:txBody>
          <a:bodyPr>
            <a:normAutofit/>
          </a:bodyPr>
          <a:lstStyle/>
          <a:p>
            <a:r>
              <a:rPr lang="en-US" sz="4000" dirty="0"/>
              <a:t>Judgmental Biases in Rating</a:t>
            </a:r>
          </a:p>
        </p:txBody>
      </p:sp>
      <p:sp>
        <p:nvSpPr>
          <p:cNvPr id="4" name="Content Placeholder 3">
            <a:extLst>
              <a:ext uri="{FF2B5EF4-FFF2-40B4-BE49-F238E27FC236}">
                <a16:creationId xmlns:a16="http://schemas.microsoft.com/office/drawing/2014/main" id="{ACD5EE7F-B338-4A4F-B7F8-64DA6AAA7837}"/>
              </a:ext>
            </a:extLst>
          </p:cNvPr>
          <p:cNvSpPr>
            <a:spLocks noGrp="1"/>
          </p:cNvSpPr>
          <p:nvPr>
            <p:ph idx="1"/>
          </p:nvPr>
        </p:nvSpPr>
        <p:spPr/>
        <p:txBody>
          <a:bodyPr/>
          <a:lstStyle/>
          <a:p>
            <a:r>
              <a:rPr lang="en-US" dirty="0"/>
              <a:t>Judgmental biases result from systematic measurement error on part of rater</a:t>
            </a:r>
          </a:p>
          <a:p>
            <a:pPr lvl="1"/>
            <a:r>
              <a:rPr lang="en-US" dirty="0"/>
              <a:t>Leniency and severity</a:t>
            </a:r>
          </a:p>
          <a:p>
            <a:pPr lvl="1"/>
            <a:r>
              <a:rPr lang="en-US" dirty="0"/>
              <a:t>Central tendency</a:t>
            </a:r>
          </a:p>
          <a:p>
            <a:pPr lvl="1"/>
            <a:r>
              <a:rPr lang="en-US" dirty="0"/>
              <a:t>Halo</a:t>
            </a:r>
          </a:p>
          <a:p>
            <a:endParaRPr lang="en-US" dirty="0"/>
          </a:p>
          <a:p>
            <a:endParaRPr lang="en-US" dirty="0"/>
          </a:p>
        </p:txBody>
      </p:sp>
      <p:sp>
        <p:nvSpPr>
          <p:cNvPr id="5" name="Slide Number Placeholder 4">
            <a:extLst>
              <a:ext uri="{FF2B5EF4-FFF2-40B4-BE49-F238E27FC236}">
                <a16:creationId xmlns:a16="http://schemas.microsoft.com/office/drawing/2014/main" id="{93876D65-468E-474E-A437-2427A4625213}"/>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285533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5D76AC-9512-433F-9589-CA562058BE3C}"/>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84298DEA-AC51-4EDC-9FA7-56D5AA83C4FB}"/>
              </a:ext>
            </a:extLst>
          </p:cNvPr>
          <p:cNvSpPr>
            <a:spLocks noGrp="1"/>
          </p:cNvSpPr>
          <p:nvPr>
            <p:ph type="title"/>
          </p:nvPr>
        </p:nvSpPr>
        <p:spPr/>
        <p:txBody>
          <a:bodyPr>
            <a:normAutofit fontScale="90000"/>
          </a:bodyPr>
          <a:lstStyle/>
          <a:p>
            <a:r>
              <a:rPr lang="en-US" dirty="0"/>
              <a:t>Types of Performance Measures</a:t>
            </a:r>
          </a:p>
        </p:txBody>
      </p:sp>
      <p:sp>
        <p:nvSpPr>
          <p:cNvPr id="4" name="Content Placeholder 3">
            <a:extLst>
              <a:ext uri="{FF2B5EF4-FFF2-40B4-BE49-F238E27FC236}">
                <a16:creationId xmlns:a16="http://schemas.microsoft.com/office/drawing/2014/main" id="{32D93378-893A-4D0B-A2CA-B08DB9B23263}"/>
              </a:ext>
            </a:extLst>
          </p:cNvPr>
          <p:cNvSpPr>
            <a:spLocks noGrp="1"/>
          </p:cNvSpPr>
          <p:nvPr>
            <p:ph idx="1"/>
          </p:nvPr>
        </p:nvSpPr>
        <p:spPr/>
        <p:txBody>
          <a:bodyPr/>
          <a:lstStyle/>
          <a:p>
            <a:r>
              <a:rPr lang="en-US" dirty="0"/>
              <a:t>Objective measures</a:t>
            </a:r>
          </a:p>
          <a:p>
            <a:pPr lvl="1"/>
            <a:r>
              <a:rPr lang="en-US" dirty="0"/>
              <a:t>Production data </a:t>
            </a:r>
          </a:p>
          <a:p>
            <a:pPr lvl="1"/>
            <a:r>
              <a:rPr lang="en-US" dirty="0"/>
              <a:t>Employment data </a:t>
            </a:r>
          </a:p>
          <a:p>
            <a:pPr lvl="1"/>
            <a:r>
              <a:rPr lang="en-US" dirty="0"/>
              <a:t>Related to results</a:t>
            </a:r>
          </a:p>
          <a:p>
            <a:r>
              <a:rPr lang="en-US" dirty="0"/>
              <a:t>Subjective measures</a:t>
            </a:r>
          </a:p>
          <a:p>
            <a:pPr lvl="1"/>
            <a:r>
              <a:rPr lang="en-US" dirty="0"/>
              <a:t>Depend on human judgment</a:t>
            </a:r>
          </a:p>
          <a:p>
            <a:endParaRPr lang="en-US" dirty="0"/>
          </a:p>
        </p:txBody>
      </p:sp>
      <p:sp>
        <p:nvSpPr>
          <p:cNvPr id="5" name="Slide Number Placeholder 4">
            <a:extLst>
              <a:ext uri="{FF2B5EF4-FFF2-40B4-BE49-F238E27FC236}">
                <a16:creationId xmlns:a16="http://schemas.microsoft.com/office/drawing/2014/main" id="{AC4CD1AF-57B7-4F44-8457-C39EB7F81FED}"/>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51530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8D428F-4DAA-4C7C-8659-CBD90CF18F24}"/>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990147AB-BD54-456F-8877-04F015A51D75}"/>
              </a:ext>
            </a:extLst>
          </p:cNvPr>
          <p:cNvSpPr>
            <a:spLocks noGrp="1"/>
          </p:cNvSpPr>
          <p:nvPr>
            <p:ph type="title"/>
          </p:nvPr>
        </p:nvSpPr>
        <p:spPr/>
        <p:txBody>
          <a:bodyPr>
            <a:normAutofit fontScale="90000"/>
          </a:bodyPr>
          <a:lstStyle/>
          <a:p>
            <a:r>
              <a:rPr lang="en-US" dirty="0"/>
              <a:t>Rating Systems: Relative and Absolute </a:t>
            </a:r>
            <a:r>
              <a:rPr lang="en-US" sz="2000" dirty="0"/>
              <a:t>(1 of 3)</a:t>
            </a:r>
          </a:p>
        </p:txBody>
      </p:sp>
      <p:sp>
        <p:nvSpPr>
          <p:cNvPr id="4" name="Content Placeholder 3">
            <a:extLst>
              <a:ext uri="{FF2B5EF4-FFF2-40B4-BE49-F238E27FC236}">
                <a16:creationId xmlns:a16="http://schemas.microsoft.com/office/drawing/2014/main" id="{685289C0-FC4D-47E1-809F-3EEDB873F54F}"/>
              </a:ext>
            </a:extLst>
          </p:cNvPr>
          <p:cNvSpPr>
            <a:spLocks noGrp="1"/>
          </p:cNvSpPr>
          <p:nvPr>
            <p:ph idx="1"/>
          </p:nvPr>
        </p:nvSpPr>
        <p:spPr/>
        <p:txBody>
          <a:bodyPr/>
          <a:lstStyle/>
          <a:p>
            <a:r>
              <a:rPr lang="en-US" dirty="0"/>
              <a:t>Relative (employee comparison)</a:t>
            </a:r>
          </a:p>
          <a:p>
            <a:pPr lvl="1"/>
            <a:r>
              <a:rPr lang="en-US" dirty="0"/>
              <a:t>Rank ordering</a:t>
            </a:r>
          </a:p>
          <a:p>
            <a:pPr lvl="1"/>
            <a:r>
              <a:rPr lang="en-US" dirty="0"/>
              <a:t>Paired comparison</a:t>
            </a:r>
          </a:p>
          <a:p>
            <a:pPr lvl="1"/>
            <a:r>
              <a:rPr lang="en-US" dirty="0"/>
              <a:t>Forced distribution</a:t>
            </a:r>
          </a:p>
        </p:txBody>
      </p:sp>
      <p:sp>
        <p:nvSpPr>
          <p:cNvPr id="5" name="Slide Number Placeholder 4">
            <a:extLst>
              <a:ext uri="{FF2B5EF4-FFF2-40B4-BE49-F238E27FC236}">
                <a16:creationId xmlns:a16="http://schemas.microsoft.com/office/drawing/2014/main" id="{1314FC1B-693D-4650-A516-A74DF2FB9BFC}"/>
              </a:ext>
            </a:extLst>
          </p:cNvPr>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821820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1D172F-34CA-4289-9971-4CB6EA6E13DE}"/>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640CFDDC-DBFE-497F-B23A-628D79A341EE}"/>
              </a:ext>
            </a:extLst>
          </p:cNvPr>
          <p:cNvSpPr>
            <a:spLocks noGrp="1"/>
          </p:cNvSpPr>
          <p:nvPr>
            <p:ph type="title"/>
          </p:nvPr>
        </p:nvSpPr>
        <p:spPr/>
        <p:txBody>
          <a:bodyPr>
            <a:normAutofit fontScale="90000"/>
          </a:bodyPr>
          <a:lstStyle/>
          <a:p>
            <a:r>
              <a:rPr lang="en-US" dirty="0"/>
              <a:t>Rating Systems: Relative and Absolute </a:t>
            </a:r>
            <a:r>
              <a:rPr lang="en-US" sz="2000" dirty="0"/>
              <a:t>(2 of 3)</a:t>
            </a:r>
          </a:p>
        </p:txBody>
      </p:sp>
      <p:sp>
        <p:nvSpPr>
          <p:cNvPr id="4" name="Content Placeholder 3">
            <a:extLst>
              <a:ext uri="{FF2B5EF4-FFF2-40B4-BE49-F238E27FC236}">
                <a16:creationId xmlns:a16="http://schemas.microsoft.com/office/drawing/2014/main" id="{C0911C7D-E7F2-419A-94CE-789E0ED4607A}"/>
              </a:ext>
            </a:extLst>
          </p:cNvPr>
          <p:cNvSpPr>
            <a:spLocks noGrp="1"/>
          </p:cNvSpPr>
          <p:nvPr>
            <p:ph idx="1"/>
          </p:nvPr>
        </p:nvSpPr>
        <p:spPr/>
        <p:txBody>
          <a:bodyPr/>
          <a:lstStyle/>
          <a:p>
            <a:r>
              <a:rPr lang="en-US" dirty="0"/>
              <a:t>Absolute</a:t>
            </a:r>
          </a:p>
          <a:p>
            <a:pPr lvl="1"/>
            <a:r>
              <a:rPr lang="en-US" dirty="0"/>
              <a:t>Essays</a:t>
            </a:r>
          </a:p>
          <a:p>
            <a:pPr lvl="1"/>
            <a:r>
              <a:rPr lang="en-US" dirty="0"/>
              <a:t>Behavior checklists</a:t>
            </a:r>
          </a:p>
          <a:p>
            <a:pPr lvl="1"/>
            <a:r>
              <a:rPr lang="en-US" dirty="0"/>
              <a:t>Critical incidents</a:t>
            </a:r>
          </a:p>
          <a:p>
            <a:pPr lvl="1"/>
            <a:r>
              <a:rPr lang="en-US" dirty="0"/>
              <a:t>Graphic rating scales</a:t>
            </a:r>
          </a:p>
          <a:p>
            <a:pPr lvl="1"/>
            <a:r>
              <a:rPr lang="en-US" dirty="0"/>
              <a:t>Behaviorally anchored rating scales</a:t>
            </a:r>
          </a:p>
          <a:p>
            <a:endParaRPr lang="en-US" dirty="0"/>
          </a:p>
        </p:txBody>
      </p:sp>
      <p:sp>
        <p:nvSpPr>
          <p:cNvPr id="5" name="Slide Number Placeholder 4">
            <a:extLst>
              <a:ext uri="{FF2B5EF4-FFF2-40B4-BE49-F238E27FC236}">
                <a16:creationId xmlns:a16="http://schemas.microsoft.com/office/drawing/2014/main" id="{FFE682AE-45BA-470D-90F3-6461B92902C5}"/>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3907710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53AD11-00C0-47F2-8A25-3D9D6E6DA0F9}"/>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606F8783-4AE7-46E4-8425-6940BD618F91}"/>
              </a:ext>
            </a:extLst>
          </p:cNvPr>
          <p:cNvSpPr>
            <a:spLocks noGrp="1"/>
          </p:cNvSpPr>
          <p:nvPr>
            <p:ph type="title"/>
          </p:nvPr>
        </p:nvSpPr>
        <p:spPr>
          <a:xfrm>
            <a:off x="-7374" y="1066800"/>
            <a:ext cx="4350774" cy="1143000"/>
          </a:xfrm>
        </p:spPr>
        <p:txBody>
          <a:bodyPr>
            <a:normAutofit fontScale="90000"/>
          </a:bodyPr>
          <a:lstStyle/>
          <a:p>
            <a:r>
              <a:rPr lang="en-US" dirty="0"/>
              <a:t>Rating Systems: Relative and Absolute </a:t>
            </a:r>
            <a:r>
              <a:rPr lang="en-US" sz="2000" dirty="0"/>
              <a:t>(3 of 3)</a:t>
            </a:r>
          </a:p>
        </p:txBody>
      </p:sp>
      <p:sp>
        <p:nvSpPr>
          <p:cNvPr id="5" name="Slide Number Placeholder 4">
            <a:extLst>
              <a:ext uri="{FF2B5EF4-FFF2-40B4-BE49-F238E27FC236}">
                <a16:creationId xmlns:a16="http://schemas.microsoft.com/office/drawing/2014/main" id="{9635B051-1815-4FC4-9A82-BA897D920F52}"/>
              </a:ext>
            </a:extLst>
          </p:cNvPr>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8600" y="685800"/>
            <a:ext cx="4956460" cy="5683510"/>
          </a:xfrm>
        </p:spPr>
      </p:pic>
    </p:spTree>
    <p:extLst>
      <p:ext uri="{BB962C8B-B14F-4D97-AF65-F5344CB8AC3E}">
        <p14:creationId xmlns:p14="http://schemas.microsoft.com/office/powerpoint/2010/main" val="3311381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BEF4B8-ABC3-4393-8397-74754E0F901C}"/>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83D2566A-4669-4EF3-8B03-417A10BF3258}"/>
              </a:ext>
            </a:extLst>
          </p:cNvPr>
          <p:cNvSpPr>
            <a:spLocks noGrp="1"/>
          </p:cNvSpPr>
          <p:nvPr>
            <p:ph type="title"/>
          </p:nvPr>
        </p:nvSpPr>
        <p:spPr/>
        <p:txBody>
          <a:bodyPr>
            <a:normAutofit fontScale="90000"/>
          </a:bodyPr>
          <a:lstStyle/>
          <a:p>
            <a:r>
              <a:rPr lang="en-US" dirty="0"/>
              <a:t>Factors Affecting Subjective Appraisals </a:t>
            </a:r>
            <a:r>
              <a:rPr lang="en-US" sz="2000" dirty="0"/>
              <a:t>(1 of 2)</a:t>
            </a:r>
          </a:p>
        </p:txBody>
      </p:sp>
      <p:sp>
        <p:nvSpPr>
          <p:cNvPr id="4" name="Content Placeholder 3">
            <a:extLst>
              <a:ext uri="{FF2B5EF4-FFF2-40B4-BE49-F238E27FC236}">
                <a16:creationId xmlns:a16="http://schemas.microsoft.com/office/drawing/2014/main" id="{10935C03-8CF5-4577-8FCE-83B7A84FF513}"/>
              </a:ext>
            </a:extLst>
          </p:cNvPr>
          <p:cNvSpPr>
            <a:spLocks noGrp="1"/>
          </p:cNvSpPr>
          <p:nvPr>
            <p:ph idx="1"/>
          </p:nvPr>
        </p:nvSpPr>
        <p:spPr/>
        <p:txBody>
          <a:bodyPr>
            <a:normAutofit lnSpcReduction="10000"/>
          </a:bodyPr>
          <a:lstStyle/>
          <a:p>
            <a:r>
              <a:rPr lang="en-US" dirty="0"/>
              <a:t>Personal characteristics</a:t>
            </a:r>
          </a:p>
          <a:p>
            <a:pPr lvl="1"/>
            <a:r>
              <a:rPr lang="en-US" dirty="0"/>
              <a:t>Gender</a:t>
            </a:r>
          </a:p>
          <a:p>
            <a:pPr lvl="1"/>
            <a:r>
              <a:rPr lang="en-US" dirty="0"/>
              <a:t>Race</a:t>
            </a:r>
          </a:p>
          <a:p>
            <a:pPr lvl="1"/>
            <a:r>
              <a:rPr lang="en-US" dirty="0"/>
              <a:t>Age</a:t>
            </a:r>
          </a:p>
          <a:p>
            <a:pPr lvl="1"/>
            <a:r>
              <a:rPr lang="en-US" dirty="0"/>
              <a:t>Education level</a:t>
            </a:r>
          </a:p>
          <a:p>
            <a:pPr lvl="1"/>
            <a:r>
              <a:rPr lang="en-US" dirty="0"/>
              <a:t>Low self-confidence</a:t>
            </a:r>
          </a:p>
          <a:p>
            <a:pPr lvl="1"/>
            <a:r>
              <a:rPr lang="en-US" dirty="0"/>
              <a:t>Interests, social insight, intelligence</a:t>
            </a:r>
          </a:p>
          <a:p>
            <a:pPr lvl="1"/>
            <a:r>
              <a:rPr lang="en-US" dirty="0"/>
              <a:t>Personality characteristics</a:t>
            </a:r>
          </a:p>
          <a:p>
            <a:pPr marL="457200" lvl="1" indent="0">
              <a:buNone/>
            </a:pPr>
            <a:endParaRPr lang="en-US" dirty="0"/>
          </a:p>
        </p:txBody>
      </p:sp>
      <p:sp>
        <p:nvSpPr>
          <p:cNvPr id="5" name="Slide Number Placeholder 4">
            <a:extLst>
              <a:ext uri="{FF2B5EF4-FFF2-40B4-BE49-F238E27FC236}">
                <a16:creationId xmlns:a16="http://schemas.microsoft.com/office/drawing/2014/main" id="{5483D47F-B599-4DD3-99F5-8FF19B7CDAEE}"/>
              </a:ext>
            </a:extLst>
          </p:cNvPr>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422901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F4DC26-7004-4CC7-A5EF-9EE15CD78E34}"/>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A501E0C3-E911-4B5B-A4F2-C825D62FB0AB}"/>
              </a:ext>
            </a:extLst>
          </p:cNvPr>
          <p:cNvSpPr>
            <a:spLocks noGrp="1"/>
          </p:cNvSpPr>
          <p:nvPr>
            <p:ph type="title"/>
          </p:nvPr>
        </p:nvSpPr>
        <p:spPr/>
        <p:txBody>
          <a:bodyPr>
            <a:normAutofit fontScale="90000"/>
          </a:bodyPr>
          <a:lstStyle/>
          <a:p>
            <a:r>
              <a:rPr lang="en-US" dirty="0"/>
              <a:t>Factors Affecting Subjective Appraisals </a:t>
            </a:r>
            <a:r>
              <a:rPr lang="en-US" sz="2000" dirty="0"/>
              <a:t>(2 of 2)</a:t>
            </a:r>
          </a:p>
        </p:txBody>
      </p:sp>
      <p:sp>
        <p:nvSpPr>
          <p:cNvPr id="4" name="Content Placeholder 3">
            <a:extLst>
              <a:ext uri="{FF2B5EF4-FFF2-40B4-BE49-F238E27FC236}">
                <a16:creationId xmlns:a16="http://schemas.microsoft.com/office/drawing/2014/main" id="{EBE09239-1C1C-4CAF-939F-AEE277C0631A}"/>
              </a:ext>
            </a:extLst>
          </p:cNvPr>
          <p:cNvSpPr>
            <a:spLocks noGrp="1"/>
          </p:cNvSpPr>
          <p:nvPr>
            <p:ph sz="half" idx="1"/>
          </p:nvPr>
        </p:nvSpPr>
        <p:spPr/>
        <p:txBody>
          <a:bodyPr>
            <a:normAutofit/>
          </a:bodyPr>
          <a:lstStyle/>
          <a:p>
            <a:r>
              <a:rPr lang="en-US" sz="3200" dirty="0"/>
              <a:t>Job-related</a:t>
            </a:r>
            <a:r>
              <a:rPr lang="en-US" dirty="0"/>
              <a:t> </a:t>
            </a:r>
            <a:r>
              <a:rPr lang="en-US" sz="3200" dirty="0"/>
              <a:t>variables</a:t>
            </a:r>
          </a:p>
          <a:p>
            <a:pPr lvl="1"/>
            <a:r>
              <a:rPr lang="en-US" sz="2800" dirty="0"/>
              <a:t>Accountability</a:t>
            </a:r>
          </a:p>
          <a:p>
            <a:pPr lvl="1"/>
            <a:r>
              <a:rPr lang="en-US" sz="2800" dirty="0"/>
              <a:t>Job experience</a:t>
            </a:r>
          </a:p>
          <a:p>
            <a:pPr lvl="1"/>
            <a:r>
              <a:rPr lang="en-US" sz="2800" dirty="0"/>
              <a:t>Performance level</a:t>
            </a:r>
          </a:p>
          <a:p>
            <a:pPr lvl="1"/>
            <a:r>
              <a:rPr lang="en-US" sz="2800" dirty="0"/>
              <a:t>Leadership style</a:t>
            </a:r>
          </a:p>
          <a:p>
            <a:endParaRPr lang="en-US" dirty="0"/>
          </a:p>
        </p:txBody>
      </p:sp>
      <p:sp>
        <p:nvSpPr>
          <p:cNvPr id="6" name="Content Placeholder 5">
            <a:extLst>
              <a:ext uri="{FF2B5EF4-FFF2-40B4-BE49-F238E27FC236}">
                <a16:creationId xmlns:a16="http://schemas.microsoft.com/office/drawing/2014/main" id="{86E737C9-F996-4210-9219-6C64306877A1}"/>
              </a:ext>
            </a:extLst>
          </p:cNvPr>
          <p:cNvSpPr>
            <a:spLocks noGrp="1"/>
          </p:cNvSpPr>
          <p:nvPr>
            <p:ph sz="half" idx="2"/>
          </p:nvPr>
        </p:nvSpPr>
        <p:spPr/>
        <p:txBody>
          <a:bodyPr>
            <a:normAutofit/>
          </a:bodyPr>
          <a:lstStyle/>
          <a:p>
            <a:pPr lvl="1"/>
            <a:r>
              <a:rPr lang="en-US" sz="2800" dirty="0"/>
              <a:t>Organizational position</a:t>
            </a:r>
          </a:p>
          <a:p>
            <a:pPr lvl="1"/>
            <a:r>
              <a:rPr lang="en-US" sz="2800" dirty="0"/>
              <a:t>Rater knowledge of ratee and job</a:t>
            </a:r>
          </a:p>
          <a:p>
            <a:pPr lvl="1"/>
            <a:r>
              <a:rPr lang="en-US" sz="2800" dirty="0"/>
              <a:t>Prior expectations and information</a:t>
            </a:r>
          </a:p>
          <a:p>
            <a:pPr lvl="1"/>
            <a:r>
              <a:rPr lang="en-US" sz="2800" dirty="0"/>
              <a:t>Stress</a:t>
            </a:r>
          </a:p>
          <a:p>
            <a:endParaRPr lang="en-US" dirty="0"/>
          </a:p>
        </p:txBody>
      </p:sp>
      <p:sp>
        <p:nvSpPr>
          <p:cNvPr id="5" name="Slide Number Placeholder 4">
            <a:extLst>
              <a:ext uri="{FF2B5EF4-FFF2-40B4-BE49-F238E27FC236}">
                <a16:creationId xmlns:a16="http://schemas.microsoft.com/office/drawing/2014/main" id="{94C47AB6-8B59-4EBC-91FD-99F20B557A51}"/>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12928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2D73C7-EF30-4B7F-9BDC-4802C0689389}"/>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018CC2D0-E66F-48B3-A67C-95FFC76EDA62}"/>
              </a:ext>
            </a:extLst>
          </p:cNvPr>
          <p:cNvSpPr>
            <a:spLocks noGrp="1"/>
          </p:cNvSpPr>
          <p:nvPr>
            <p:ph type="title"/>
          </p:nvPr>
        </p:nvSpPr>
        <p:spPr/>
        <p:txBody>
          <a:bodyPr>
            <a:normAutofit fontScale="90000"/>
          </a:bodyPr>
          <a:lstStyle/>
          <a:p>
            <a:r>
              <a:rPr lang="en-US" dirty="0"/>
              <a:t>Evaluating the Performance of Teams</a:t>
            </a:r>
          </a:p>
        </p:txBody>
      </p:sp>
      <p:sp>
        <p:nvSpPr>
          <p:cNvPr id="4" name="Content Placeholder 3">
            <a:extLst>
              <a:ext uri="{FF2B5EF4-FFF2-40B4-BE49-F238E27FC236}">
                <a16:creationId xmlns:a16="http://schemas.microsoft.com/office/drawing/2014/main" id="{CCF98867-E34B-4753-94A8-EEF77E90FDA0}"/>
              </a:ext>
            </a:extLst>
          </p:cNvPr>
          <p:cNvSpPr>
            <a:spLocks noGrp="1"/>
          </p:cNvSpPr>
          <p:nvPr>
            <p:ph idx="1"/>
          </p:nvPr>
        </p:nvSpPr>
        <p:spPr/>
        <p:txBody>
          <a:bodyPr/>
          <a:lstStyle/>
          <a:p>
            <a:r>
              <a:rPr lang="en-US" dirty="0"/>
              <a:t>Individual performance </a:t>
            </a:r>
          </a:p>
          <a:p>
            <a:r>
              <a:rPr lang="en-US" dirty="0"/>
              <a:t>Individuals’ behaviors and skills that contribute to team performance</a:t>
            </a:r>
          </a:p>
          <a:p>
            <a:pPr lvl="1"/>
            <a:r>
              <a:rPr lang="en-US" dirty="0"/>
              <a:t>Work or service teams</a:t>
            </a:r>
          </a:p>
          <a:p>
            <a:pPr lvl="1"/>
            <a:r>
              <a:rPr lang="en-US" dirty="0"/>
              <a:t>Project teams</a:t>
            </a:r>
          </a:p>
          <a:p>
            <a:pPr lvl="1"/>
            <a:r>
              <a:rPr lang="en-US" dirty="0"/>
              <a:t>Network teams</a:t>
            </a:r>
          </a:p>
        </p:txBody>
      </p:sp>
      <p:sp>
        <p:nvSpPr>
          <p:cNvPr id="5" name="Slide Number Placeholder 4">
            <a:extLst>
              <a:ext uri="{FF2B5EF4-FFF2-40B4-BE49-F238E27FC236}">
                <a16:creationId xmlns:a16="http://schemas.microsoft.com/office/drawing/2014/main" id="{9ED1592E-F86C-4B45-BCD6-A9E3DAE256A0}"/>
              </a:ext>
            </a:extLst>
          </p:cNvPr>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144600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lstStyle/>
          <a:p>
            <a:r>
              <a:rPr lang="en-US" sz="4000" dirty="0"/>
              <a:t>Learning Goals </a:t>
            </a:r>
            <a:r>
              <a:rPr lang="en-US" sz="1800" dirty="0"/>
              <a:t>(1 of 8)</a:t>
            </a:r>
          </a:p>
        </p:txBody>
      </p:sp>
      <p:sp>
        <p:nvSpPr>
          <p:cNvPr id="4" name="Content Placeholder 3"/>
          <p:cNvSpPr>
            <a:spLocks noGrp="1"/>
          </p:cNvSpPr>
          <p:nvPr>
            <p:ph idx="1"/>
          </p:nvPr>
        </p:nvSpPr>
        <p:spPr/>
        <p:txBody>
          <a:bodyPr>
            <a:normAutofit/>
          </a:bodyPr>
          <a:lstStyle/>
          <a:p>
            <a:pPr lvl="0" hangingPunct="0"/>
            <a:r>
              <a:rPr lang="en-US" dirty="0"/>
              <a:t>5-1: Design a performance management system that attains multiple purposes (e.g., strategic, communication, and developmental; organizational diagnosis, maintenance, and development). </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406591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4350A59-E09C-4AF2-A77C-31F975E9E4CB}"/>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0E4904BA-3DBE-484D-A267-DCDEF26E571F}"/>
              </a:ext>
            </a:extLst>
          </p:cNvPr>
          <p:cNvSpPr>
            <a:spLocks noGrp="1"/>
          </p:cNvSpPr>
          <p:nvPr>
            <p:ph type="title"/>
          </p:nvPr>
        </p:nvSpPr>
        <p:spPr/>
        <p:txBody>
          <a:bodyPr>
            <a:normAutofit/>
          </a:bodyPr>
          <a:lstStyle/>
          <a:p>
            <a:r>
              <a:rPr lang="en-US" sz="4000" dirty="0"/>
              <a:t>Rater Training</a:t>
            </a:r>
          </a:p>
        </p:txBody>
      </p:sp>
      <p:sp>
        <p:nvSpPr>
          <p:cNvPr id="4" name="Content Placeholder 3">
            <a:extLst>
              <a:ext uri="{FF2B5EF4-FFF2-40B4-BE49-F238E27FC236}">
                <a16:creationId xmlns:a16="http://schemas.microsoft.com/office/drawing/2014/main" id="{D4C5BB80-65AF-41BB-94F1-20347C6DCA02}"/>
              </a:ext>
            </a:extLst>
          </p:cNvPr>
          <p:cNvSpPr>
            <a:spLocks noGrp="1"/>
          </p:cNvSpPr>
          <p:nvPr>
            <p:ph idx="1"/>
          </p:nvPr>
        </p:nvSpPr>
        <p:spPr/>
        <p:txBody>
          <a:bodyPr/>
          <a:lstStyle/>
          <a:p>
            <a:r>
              <a:rPr lang="en-US" dirty="0"/>
              <a:t>To improve observational skills of raters</a:t>
            </a:r>
          </a:p>
          <a:p>
            <a:r>
              <a:rPr lang="en-US" dirty="0"/>
              <a:t>To reduce or eliminate judgmental biases</a:t>
            </a:r>
          </a:p>
          <a:p>
            <a:r>
              <a:rPr lang="en-US" dirty="0"/>
              <a:t>To improve ability to communicate performance information in objective and constructive manner</a:t>
            </a:r>
          </a:p>
          <a:p>
            <a:endParaRPr lang="en-US" dirty="0"/>
          </a:p>
        </p:txBody>
      </p:sp>
      <p:sp>
        <p:nvSpPr>
          <p:cNvPr id="5" name="Slide Number Placeholder 4">
            <a:extLst>
              <a:ext uri="{FF2B5EF4-FFF2-40B4-BE49-F238E27FC236}">
                <a16:creationId xmlns:a16="http://schemas.microsoft.com/office/drawing/2014/main" id="{20D810C1-3DFE-47B7-AF35-ACCC37DE45C2}"/>
              </a:ext>
            </a:extLst>
          </p:cNvPr>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378386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36E5C3-AF63-4167-AF44-3EB8D8CEAB01}"/>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1552DD1F-214F-458D-975B-5DFE21617105}"/>
              </a:ext>
            </a:extLst>
          </p:cNvPr>
          <p:cNvSpPr>
            <a:spLocks noGrp="1"/>
          </p:cNvSpPr>
          <p:nvPr>
            <p:ph type="title"/>
          </p:nvPr>
        </p:nvSpPr>
        <p:spPr/>
        <p:txBody>
          <a:bodyPr>
            <a:normAutofit fontScale="90000"/>
          </a:bodyPr>
          <a:lstStyle/>
          <a:p>
            <a:r>
              <a:rPr lang="en-US" dirty="0"/>
              <a:t>The Social, Emotional, and Interpersonal Context</a:t>
            </a:r>
          </a:p>
        </p:txBody>
      </p:sp>
      <p:sp>
        <p:nvSpPr>
          <p:cNvPr id="4" name="Content Placeholder 3">
            <a:extLst>
              <a:ext uri="{FF2B5EF4-FFF2-40B4-BE49-F238E27FC236}">
                <a16:creationId xmlns:a16="http://schemas.microsoft.com/office/drawing/2014/main" id="{46497383-C99D-4B9E-B685-DDD5F52666A3}"/>
              </a:ext>
            </a:extLst>
          </p:cNvPr>
          <p:cNvSpPr>
            <a:spLocks noGrp="1"/>
          </p:cNvSpPr>
          <p:nvPr>
            <p:ph idx="1"/>
          </p:nvPr>
        </p:nvSpPr>
        <p:spPr/>
        <p:txBody>
          <a:bodyPr/>
          <a:lstStyle/>
          <a:p>
            <a:r>
              <a:rPr lang="en-US" dirty="0"/>
              <a:t>Issues to be explored further:</a:t>
            </a:r>
          </a:p>
          <a:p>
            <a:pPr lvl="1"/>
            <a:r>
              <a:rPr lang="en-US" dirty="0"/>
              <a:t>Social power, influence, and leadership</a:t>
            </a:r>
          </a:p>
          <a:p>
            <a:pPr lvl="1"/>
            <a:r>
              <a:rPr lang="en-US" dirty="0"/>
              <a:t>Trust</a:t>
            </a:r>
          </a:p>
          <a:p>
            <a:pPr lvl="1"/>
            <a:r>
              <a:rPr lang="en-US" dirty="0"/>
              <a:t>Social exchange</a:t>
            </a:r>
          </a:p>
          <a:p>
            <a:pPr lvl="1"/>
            <a:r>
              <a:rPr lang="en-US" dirty="0"/>
              <a:t>Group dynamics</a:t>
            </a:r>
          </a:p>
          <a:p>
            <a:pPr lvl="1"/>
            <a:r>
              <a:rPr lang="en-US" dirty="0"/>
              <a:t>Close interpersonal relationships</a:t>
            </a:r>
          </a:p>
          <a:p>
            <a:endParaRPr lang="en-US" dirty="0"/>
          </a:p>
        </p:txBody>
      </p:sp>
      <p:sp>
        <p:nvSpPr>
          <p:cNvPr id="5" name="Slide Number Placeholder 4">
            <a:extLst>
              <a:ext uri="{FF2B5EF4-FFF2-40B4-BE49-F238E27FC236}">
                <a16:creationId xmlns:a16="http://schemas.microsoft.com/office/drawing/2014/main" id="{16F3E853-3B01-4565-AFE1-510D68ED384A}"/>
              </a:ext>
            </a:extLst>
          </p:cNvPr>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91750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B8AB5A-B103-49C7-96BA-DA900348054F}"/>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60899073-61AF-495B-8F94-F670810122FD}"/>
              </a:ext>
            </a:extLst>
          </p:cNvPr>
          <p:cNvSpPr>
            <a:spLocks noGrp="1"/>
          </p:cNvSpPr>
          <p:nvPr>
            <p:ph type="title"/>
          </p:nvPr>
        </p:nvSpPr>
        <p:spPr/>
        <p:txBody>
          <a:bodyPr>
            <a:normAutofit fontScale="90000"/>
          </a:bodyPr>
          <a:lstStyle/>
          <a:p>
            <a:r>
              <a:rPr lang="en-US" dirty="0"/>
              <a:t>Appraisal and Goal-setting Interviews </a:t>
            </a:r>
            <a:r>
              <a:rPr lang="en-US" sz="2000" dirty="0"/>
              <a:t>(1 of 3)</a:t>
            </a:r>
          </a:p>
        </p:txBody>
      </p:sp>
      <p:sp>
        <p:nvSpPr>
          <p:cNvPr id="4" name="Content Placeholder 3">
            <a:extLst>
              <a:ext uri="{FF2B5EF4-FFF2-40B4-BE49-F238E27FC236}">
                <a16:creationId xmlns:a16="http://schemas.microsoft.com/office/drawing/2014/main" id="{84DED560-AC0A-42DA-B7A9-C8A32C046A24}"/>
              </a:ext>
            </a:extLst>
          </p:cNvPr>
          <p:cNvSpPr>
            <a:spLocks noGrp="1"/>
          </p:cNvSpPr>
          <p:nvPr>
            <p:ph idx="1"/>
          </p:nvPr>
        </p:nvSpPr>
        <p:spPr/>
        <p:txBody>
          <a:bodyPr>
            <a:normAutofit/>
          </a:bodyPr>
          <a:lstStyle/>
          <a:p>
            <a:r>
              <a:rPr lang="en-US" dirty="0"/>
              <a:t>Before interview</a:t>
            </a:r>
          </a:p>
          <a:p>
            <a:pPr lvl="1" hangingPunct="0"/>
            <a:r>
              <a:rPr lang="en-US" dirty="0"/>
              <a:t>Communicate frequently with subordinates </a:t>
            </a:r>
          </a:p>
          <a:p>
            <a:pPr lvl="1" hangingPunct="0"/>
            <a:r>
              <a:rPr lang="en-US" dirty="0"/>
              <a:t>Get training in performance appraisal</a:t>
            </a:r>
          </a:p>
          <a:p>
            <a:pPr lvl="1" hangingPunct="0"/>
            <a:r>
              <a:rPr lang="en-US" dirty="0"/>
              <a:t>Judge your own performance first </a:t>
            </a:r>
          </a:p>
          <a:p>
            <a:pPr lvl="1" hangingPunct="0"/>
            <a:r>
              <a:rPr lang="en-US" dirty="0"/>
              <a:t>Encourage subordinates to prepare </a:t>
            </a:r>
          </a:p>
          <a:p>
            <a:pPr lvl="1" hangingPunct="0"/>
            <a:r>
              <a:rPr lang="en-US" dirty="0"/>
              <a:t>Be exposed to priming information </a:t>
            </a:r>
          </a:p>
          <a:p>
            <a:endParaRPr lang="en-US" dirty="0"/>
          </a:p>
          <a:p>
            <a:endParaRPr lang="en-US" dirty="0"/>
          </a:p>
        </p:txBody>
      </p:sp>
      <p:sp>
        <p:nvSpPr>
          <p:cNvPr id="5" name="Slide Number Placeholder 4">
            <a:extLst>
              <a:ext uri="{FF2B5EF4-FFF2-40B4-BE49-F238E27FC236}">
                <a16:creationId xmlns:a16="http://schemas.microsoft.com/office/drawing/2014/main" id="{E23A407B-DB0E-4A2C-A6A9-30851C5A7714}"/>
              </a:ext>
            </a:extLst>
          </p:cNvPr>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785993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67FC5A-CB1E-49F5-8232-DCF4EA46EFEB}"/>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52F3ECB1-459D-40E3-882A-3258662F5A14}"/>
              </a:ext>
            </a:extLst>
          </p:cNvPr>
          <p:cNvSpPr>
            <a:spLocks noGrp="1"/>
          </p:cNvSpPr>
          <p:nvPr>
            <p:ph type="title"/>
          </p:nvPr>
        </p:nvSpPr>
        <p:spPr/>
        <p:txBody>
          <a:bodyPr>
            <a:normAutofit fontScale="90000"/>
          </a:bodyPr>
          <a:lstStyle/>
          <a:p>
            <a:r>
              <a:rPr lang="en-US" dirty="0"/>
              <a:t>Appraisal and Goal-setting Interviews </a:t>
            </a:r>
            <a:r>
              <a:rPr lang="en-US" sz="2000" dirty="0"/>
              <a:t>(2 of 3)</a:t>
            </a:r>
          </a:p>
        </p:txBody>
      </p:sp>
      <p:sp>
        <p:nvSpPr>
          <p:cNvPr id="4" name="Content Placeholder 3">
            <a:extLst>
              <a:ext uri="{FF2B5EF4-FFF2-40B4-BE49-F238E27FC236}">
                <a16:creationId xmlns:a16="http://schemas.microsoft.com/office/drawing/2014/main" id="{8B62522E-171D-453F-A179-2485CFBE553D}"/>
              </a:ext>
            </a:extLst>
          </p:cNvPr>
          <p:cNvSpPr>
            <a:spLocks noGrp="1"/>
          </p:cNvSpPr>
          <p:nvPr>
            <p:ph idx="1"/>
          </p:nvPr>
        </p:nvSpPr>
        <p:spPr/>
        <p:txBody>
          <a:bodyPr>
            <a:normAutofit lnSpcReduction="10000"/>
          </a:bodyPr>
          <a:lstStyle/>
          <a:p>
            <a:r>
              <a:rPr lang="en-US" dirty="0"/>
              <a:t>During interview</a:t>
            </a:r>
          </a:p>
          <a:p>
            <a:pPr lvl="1" hangingPunct="0"/>
            <a:r>
              <a:rPr lang="en-US" dirty="0"/>
              <a:t>Encourage subordinate participation</a:t>
            </a:r>
          </a:p>
          <a:p>
            <a:pPr lvl="1" hangingPunct="0"/>
            <a:r>
              <a:rPr lang="en-US" dirty="0"/>
              <a:t>Judge performance</a:t>
            </a:r>
          </a:p>
          <a:p>
            <a:pPr lvl="1" hangingPunct="0"/>
            <a:r>
              <a:rPr lang="en-US" dirty="0"/>
              <a:t>Be specific</a:t>
            </a:r>
          </a:p>
          <a:p>
            <a:pPr lvl="1" hangingPunct="0"/>
            <a:r>
              <a:rPr lang="en-US" dirty="0"/>
              <a:t>Be an active listener</a:t>
            </a:r>
          </a:p>
          <a:p>
            <a:pPr lvl="1" hangingPunct="0"/>
            <a:r>
              <a:rPr lang="en-US" dirty="0"/>
              <a:t>Avoid destructive criticism and threats to employee’s ego</a:t>
            </a:r>
          </a:p>
          <a:p>
            <a:pPr lvl="1" hangingPunct="0"/>
            <a:r>
              <a:rPr lang="en-US" dirty="0"/>
              <a:t>Set mutually agreeable and formal goals </a:t>
            </a:r>
          </a:p>
          <a:p>
            <a:endParaRPr lang="en-US" dirty="0"/>
          </a:p>
        </p:txBody>
      </p:sp>
      <p:sp>
        <p:nvSpPr>
          <p:cNvPr id="5" name="Slide Number Placeholder 4">
            <a:extLst>
              <a:ext uri="{FF2B5EF4-FFF2-40B4-BE49-F238E27FC236}">
                <a16:creationId xmlns:a16="http://schemas.microsoft.com/office/drawing/2014/main" id="{0123F1C1-F3E0-4414-AEA8-1817742AE1F1}"/>
              </a:ext>
            </a:extLst>
          </p:cNvPr>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1904898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D0120-110B-4F9D-A033-E1EDE88F9F98}"/>
              </a:ext>
            </a:extLst>
          </p:cNvPr>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a:extLst>
              <a:ext uri="{FF2B5EF4-FFF2-40B4-BE49-F238E27FC236}">
                <a16:creationId xmlns:a16="http://schemas.microsoft.com/office/drawing/2014/main" id="{94980D30-EB98-467E-BA4B-9295EF68261F}"/>
              </a:ext>
            </a:extLst>
          </p:cNvPr>
          <p:cNvSpPr>
            <a:spLocks noGrp="1"/>
          </p:cNvSpPr>
          <p:nvPr>
            <p:ph type="title"/>
          </p:nvPr>
        </p:nvSpPr>
        <p:spPr/>
        <p:txBody>
          <a:bodyPr>
            <a:normAutofit fontScale="90000"/>
          </a:bodyPr>
          <a:lstStyle/>
          <a:p>
            <a:r>
              <a:rPr lang="en-US" dirty="0"/>
              <a:t>Appraisal and Goal-setting Interviews </a:t>
            </a:r>
            <a:r>
              <a:rPr lang="en-US" sz="2000" dirty="0"/>
              <a:t>(3 of 3)</a:t>
            </a:r>
          </a:p>
        </p:txBody>
      </p:sp>
      <p:sp>
        <p:nvSpPr>
          <p:cNvPr id="4" name="Content Placeholder 3">
            <a:extLst>
              <a:ext uri="{FF2B5EF4-FFF2-40B4-BE49-F238E27FC236}">
                <a16:creationId xmlns:a16="http://schemas.microsoft.com/office/drawing/2014/main" id="{F2A9700A-6BF6-4344-B0D1-77319F406760}"/>
              </a:ext>
            </a:extLst>
          </p:cNvPr>
          <p:cNvSpPr>
            <a:spLocks noGrp="1"/>
          </p:cNvSpPr>
          <p:nvPr>
            <p:ph idx="1"/>
          </p:nvPr>
        </p:nvSpPr>
        <p:spPr/>
        <p:txBody>
          <a:bodyPr/>
          <a:lstStyle/>
          <a:p>
            <a:r>
              <a:rPr lang="en-US" dirty="0"/>
              <a:t>After interview</a:t>
            </a:r>
          </a:p>
          <a:p>
            <a:pPr lvl="1" hangingPunct="0"/>
            <a:r>
              <a:rPr lang="en-US" dirty="0"/>
              <a:t>Communicate frequently with subordinates about their performance</a:t>
            </a:r>
          </a:p>
          <a:p>
            <a:pPr lvl="1" hangingPunct="0"/>
            <a:r>
              <a:rPr lang="en-US" dirty="0"/>
              <a:t>Periodically assess progress toward goals</a:t>
            </a:r>
          </a:p>
          <a:p>
            <a:pPr lvl="1"/>
            <a:r>
              <a:rPr lang="en-US" dirty="0"/>
              <a:t>Make organizational rewards contingent on performance</a:t>
            </a:r>
          </a:p>
        </p:txBody>
      </p:sp>
      <p:sp>
        <p:nvSpPr>
          <p:cNvPr id="5" name="Slide Number Placeholder 4">
            <a:extLst>
              <a:ext uri="{FF2B5EF4-FFF2-40B4-BE49-F238E27FC236}">
                <a16:creationId xmlns:a16="http://schemas.microsoft.com/office/drawing/2014/main" id="{AD8A4B49-BB33-448B-A685-9473C91E2AAB}"/>
              </a:ext>
            </a:extLst>
          </p:cNvPr>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960235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dirty="0"/>
          </a:p>
        </p:txBody>
      </p:sp>
      <p:sp>
        <p:nvSpPr>
          <p:cNvPr id="3" name="Title 2"/>
          <p:cNvSpPr>
            <a:spLocks noGrp="1"/>
          </p:cNvSpPr>
          <p:nvPr>
            <p:ph type="title" idx="4294967295"/>
          </p:nvPr>
        </p:nvSpPr>
        <p:spPr>
          <a:xfrm>
            <a:off x="0" y="0"/>
            <a:ext cx="9144000" cy="914400"/>
          </a:xfrm>
        </p:spPr>
        <p:txBody>
          <a:bodyPr>
            <a:normAutofit/>
          </a:bodyPr>
          <a:lstStyle/>
          <a:p>
            <a:r>
              <a:rPr lang="en-US" sz="3600" dirty="0"/>
              <a:t>Evidence-Based Implications of Practice </a:t>
            </a:r>
          </a:p>
        </p:txBody>
      </p:sp>
      <p:pic>
        <p:nvPicPr>
          <p:cNvPr id="6" name="Content Placeholder 5"/>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10243"/>
          <a:stretch/>
        </p:blipFill>
        <p:spPr>
          <a:xfrm>
            <a:off x="334297" y="867801"/>
            <a:ext cx="8382000" cy="5544980"/>
          </a:xfrm>
        </p:spPr>
      </p:pic>
    </p:spTree>
    <p:extLst>
      <p:ext uri="{BB962C8B-B14F-4D97-AF65-F5344CB8AC3E}">
        <p14:creationId xmlns:p14="http://schemas.microsoft.com/office/powerpoint/2010/main" val="110592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lstStyle/>
          <a:p>
            <a:r>
              <a:rPr lang="en-US" sz="4000" dirty="0"/>
              <a:t>Learning Goals </a:t>
            </a:r>
            <a:r>
              <a:rPr lang="en-US" sz="1800" dirty="0"/>
              <a:t>(2 of 8)</a:t>
            </a:r>
          </a:p>
        </p:txBody>
      </p:sp>
      <p:sp>
        <p:nvSpPr>
          <p:cNvPr id="4" name="Content Placeholder 3"/>
          <p:cNvSpPr>
            <a:spLocks noGrp="1"/>
          </p:cNvSpPr>
          <p:nvPr>
            <p:ph idx="1"/>
          </p:nvPr>
        </p:nvSpPr>
        <p:spPr/>
        <p:txBody>
          <a:bodyPr>
            <a:normAutofit fontScale="92500" lnSpcReduction="10000"/>
          </a:bodyPr>
          <a:lstStyle/>
          <a:p>
            <a:pPr lvl="0" hangingPunct="0"/>
            <a:r>
              <a:rPr lang="en-US" dirty="0"/>
              <a:t>5-2: Distinguish important differences between performance appraisal and performance management (i.e., ongoing process of performance development aligned with strategic goals), and confront the multiple realities and challenges of performance management systems (e.g., political and interpersonal issues, amount of time and effort involved).</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81043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lstStyle/>
          <a:p>
            <a:r>
              <a:rPr lang="en-US" sz="4000" dirty="0"/>
              <a:t>Learning Goals </a:t>
            </a:r>
            <a:r>
              <a:rPr lang="en-US" sz="1800" dirty="0"/>
              <a:t>(3 of 8)</a:t>
            </a:r>
          </a:p>
        </p:txBody>
      </p:sp>
      <p:sp>
        <p:nvSpPr>
          <p:cNvPr id="4" name="Content Placeholder 3"/>
          <p:cNvSpPr>
            <a:spLocks noGrp="1"/>
          </p:cNvSpPr>
          <p:nvPr>
            <p:ph idx="1"/>
          </p:nvPr>
        </p:nvSpPr>
        <p:spPr/>
        <p:txBody>
          <a:bodyPr>
            <a:normAutofit/>
          </a:bodyPr>
          <a:lstStyle/>
          <a:p>
            <a:pPr lvl="0" hangingPunct="0"/>
            <a:r>
              <a:rPr lang="en-US" dirty="0"/>
              <a:t>5-3: Design a performance management system that meets requirements for success (e.g., congruence with strategy, practicality, meaningfulness).</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29390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lstStyle/>
          <a:p>
            <a:r>
              <a:rPr lang="en-US" sz="4000" dirty="0"/>
              <a:t>Learning Goals </a:t>
            </a:r>
            <a:r>
              <a:rPr lang="en-US" sz="1800" dirty="0"/>
              <a:t>(4 of 8)</a:t>
            </a:r>
          </a:p>
        </p:txBody>
      </p:sp>
      <p:sp>
        <p:nvSpPr>
          <p:cNvPr id="4" name="Content Placeholder 3"/>
          <p:cNvSpPr>
            <a:spLocks noGrp="1"/>
          </p:cNvSpPr>
          <p:nvPr>
            <p:ph idx="1"/>
          </p:nvPr>
        </p:nvSpPr>
        <p:spPr/>
        <p:txBody>
          <a:bodyPr>
            <a:normAutofit fontScale="92500" lnSpcReduction="20000"/>
          </a:bodyPr>
          <a:lstStyle/>
          <a:p>
            <a:pPr lvl="0" hangingPunct="0"/>
            <a:r>
              <a:rPr lang="en-US" dirty="0"/>
              <a:t>5-4: Take advantage of the multiple benefits of state-of-the-science performance management systems, and design systems that consider (a) advantages and disadvantages of using different sources of performance information, (b) situations when performance should be assessed at individual or group levels, and (c) multiple types of biases in performance ratings and strategies for minimizing them.</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99234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lstStyle/>
          <a:p>
            <a:r>
              <a:rPr lang="en-US" sz="4000" dirty="0"/>
              <a:t>Learning Goals </a:t>
            </a:r>
            <a:r>
              <a:rPr lang="en-US" sz="1800" dirty="0"/>
              <a:t>(5 of 8)</a:t>
            </a:r>
          </a:p>
        </p:txBody>
      </p:sp>
      <p:sp>
        <p:nvSpPr>
          <p:cNvPr id="4" name="Content Placeholder 3"/>
          <p:cNvSpPr>
            <a:spLocks noGrp="1"/>
          </p:cNvSpPr>
          <p:nvPr>
            <p:ph idx="1"/>
          </p:nvPr>
        </p:nvSpPr>
        <p:spPr/>
        <p:txBody>
          <a:bodyPr>
            <a:normAutofit/>
          </a:bodyPr>
          <a:lstStyle/>
          <a:p>
            <a:pPr lvl="0" hangingPunct="0"/>
            <a:r>
              <a:rPr lang="en-US" dirty="0"/>
              <a:t>5-5: Distinguish between objective and subjective measures of performance and advantages of using each type, and design performance management systems that include relative and absolute rating systems.</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79155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lstStyle/>
          <a:p>
            <a:r>
              <a:rPr lang="en-US" sz="4000" dirty="0"/>
              <a:t>Learning Goals </a:t>
            </a:r>
            <a:r>
              <a:rPr lang="en-US" sz="1800" dirty="0"/>
              <a:t>(6 of 8)</a:t>
            </a:r>
          </a:p>
        </p:txBody>
      </p:sp>
      <p:sp>
        <p:nvSpPr>
          <p:cNvPr id="4" name="Content Placeholder 3"/>
          <p:cNvSpPr>
            <a:spLocks noGrp="1"/>
          </p:cNvSpPr>
          <p:nvPr>
            <p:ph idx="1"/>
          </p:nvPr>
        </p:nvSpPr>
        <p:spPr/>
        <p:txBody>
          <a:bodyPr>
            <a:normAutofit/>
          </a:bodyPr>
          <a:lstStyle/>
          <a:p>
            <a:pPr lvl="0" hangingPunct="0"/>
            <a:r>
              <a:rPr lang="en-US" dirty="0"/>
              <a:t>5-6: Create graphic rating scales for jobs and different types of performance dimensions, including behaviorally anchored ratings scales (BARS)</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96311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dirty="0"/>
              <a:t>Cascio &amp; </a:t>
            </a:r>
            <a:r>
              <a:rPr lang="en-IN" dirty="0" err="1"/>
              <a:t>Aguinis</a:t>
            </a:r>
            <a:r>
              <a:rPr lang="en-IN" dirty="0"/>
              <a:t>, </a:t>
            </a:r>
            <a:r>
              <a:rPr lang="en-IN" i="1" dirty="0"/>
              <a:t>Applied Psychology in Talent Management</a:t>
            </a:r>
            <a:r>
              <a:rPr lang="en-IN" dirty="0"/>
              <a:t>, 8e. © SAGE Publishing, 2019.</a:t>
            </a:r>
            <a:endParaRPr lang="en-US" dirty="0"/>
          </a:p>
        </p:txBody>
      </p:sp>
      <p:sp>
        <p:nvSpPr>
          <p:cNvPr id="3" name="Title 2"/>
          <p:cNvSpPr>
            <a:spLocks noGrp="1"/>
          </p:cNvSpPr>
          <p:nvPr>
            <p:ph type="title"/>
          </p:nvPr>
        </p:nvSpPr>
        <p:spPr/>
        <p:txBody>
          <a:bodyPr/>
          <a:lstStyle/>
          <a:p>
            <a:r>
              <a:rPr lang="en-US" sz="4000" dirty="0"/>
              <a:t>Learning Goals </a:t>
            </a:r>
            <a:r>
              <a:rPr lang="en-US" sz="1800" dirty="0"/>
              <a:t>(7 of 8)</a:t>
            </a:r>
          </a:p>
        </p:txBody>
      </p:sp>
      <p:sp>
        <p:nvSpPr>
          <p:cNvPr id="4" name="Content Placeholder 3"/>
          <p:cNvSpPr>
            <a:spLocks noGrp="1"/>
          </p:cNvSpPr>
          <p:nvPr>
            <p:ph idx="1"/>
          </p:nvPr>
        </p:nvSpPr>
        <p:spPr/>
        <p:txBody>
          <a:bodyPr>
            <a:normAutofit/>
          </a:bodyPr>
          <a:lstStyle/>
          <a:p>
            <a:pPr lvl="0" hangingPunct="0"/>
            <a:r>
              <a:rPr lang="en-US" dirty="0"/>
              <a:t>5-7: Consider rater and ratee personal and job-related factors that affect appraisals, and design performance management systems that consider individual as well as team performance, along with training programs to improve rating accuracy.</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890063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2681</Words>
  <Application>Microsoft Office PowerPoint</Application>
  <PresentationFormat>화면 슬라이드 쇼(4:3)</PresentationFormat>
  <Paragraphs>277</Paragraphs>
  <Slides>35</Slides>
  <Notes>26</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35</vt:i4>
      </vt:variant>
    </vt:vector>
  </HeadingPairs>
  <TitlesOfParts>
    <vt:vector size="38" baseType="lpstr">
      <vt:lpstr>Arial</vt:lpstr>
      <vt:lpstr>Calibri</vt:lpstr>
      <vt:lpstr>Office Theme</vt:lpstr>
      <vt:lpstr>PowerPoint 프레젠테이션</vt:lpstr>
      <vt:lpstr>PowerPoint 프레젠테이션</vt:lpstr>
      <vt:lpstr>Learning Goals (1 of 8)</vt:lpstr>
      <vt:lpstr>Learning Goals (2 of 8)</vt:lpstr>
      <vt:lpstr>Learning Goals (3 of 8)</vt:lpstr>
      <vt:lpstr>Learning Goals (4 of 8)</vt:lpstr>
      <vt:lpstr>Learning Goals (5 of 8)</vt:lpstr>
      <vt:lpstr>Learning Goals (6 of 8)</vt:lpstr>
      <vt:lpstr>Learning Goals (7 of 8)</vt:lpstr>
      <vt:lpstr>Learning Goals (8 of 8)</vt:lpstr>
      <vt:lpstr>Purposes Served (1 of 2)</vt:lpstr>
      <vt:lpstr>Purposes Served (2 of 2)</vt:lpstr>
      <vt:lpstr>Realities and Challenges of Performance Management Systems (1 of 2) </vt:lpstr>
      <vt:lpstr>Realities and Challenges of Performance Management Systems (2 of 2)</vt:lpstr>
      <vt:lpstr>Fundamental Requirements (1 of 2)</vt:lpstr>
      <vt:lpstr>Fundamental Requirements (2 of 2)</vt:lpstr>
      <vt:lpstr>State-of-the-Science Performance Management Systems (1 of 3)</vt:lpstr>
      <vt:lpstr>State-of-the-Science Performance Management Systems (2 of 3)</vt:lpstr>
      <vt:lpstr>State-of-the-Science Performance Management Systems (3 of 3)</vt:lpstr>
      <vt:lpstr>Who Shall Rate? (1 of 2)</vt:lpstr>
      <vt:lpstr>Who Shall Rate? (2 of 2)</vt:lpstr>
      <vt:lpstr>Judgmental Biases in Rating</vt:lpstr>
      <vt:lpstr>Types of Performance Measures</vt:lpstr>
      <vt:lpstr>Rating Systems: Relative and Absolute (1 of 3)</vt:lpstr>
      <vt:lpstr>Rating Systems: Relative and Absolute (2 of 3)</vt:lpstr>
      <vt:lpstr>Rating Systems: Relative and Absolute (3 of 3)</vt:lpstr>
      <vt:lpstr>Factors Affecting Subjective Appraisals (1 of 2)</vt:lpstr>
      <vt:lpstr>Factors Affecting Subjective Appraisals (2 of 2)</vt:lpstr>
      <vt:lpstr>Evaluating the Performance of Teams</vt:lpstr>
      <vt:lpstr>Rater Training</vt:lpstr>
      <vt:lpstr>The Social, Emotional, and Interpersonal Context</vt:lpstr>
      <vt:lpstr>Appraisal and Goal-setting Interviews (1 of 3)</vt:lpstr>
      <vt:lpstr>Appraisal and Goal-setting Interviews (2 of 3)</vt:lpstr>
      <vt:lpstr>Appraisal and Goal-setting Interviews (3 of 3)</vt:lpstr>
      <vt:lpstr>Evidence-Based Implications of Practice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Ancheta, Katie</dc:creator>
  <cp:lastModifiedBy>Lee, Joo Won</cp:lastModifiedBy>
  <cp:revision>38</cp:revision>
  <dcterms:created xsi:type="dcterms:W3CDTF">2006-08-16T00:00:00Z</dcterms:created>
  <dcterms:modified xsi:type="dcterms:W3CDTF">2018-07-23T13:43:09Z</dcterms:modified>
</cp:coreProperties>
</file>