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0" r:id="rId3"/>
    <p:sldId id="281" r:id="rId4"/>
    <p:sldId id="28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92" r:id="rId16"/>
    <p:sldId id="295" r:id="rId17"/>
    <p:sldId id="294" r:id="rId18"/>
    <p:sldId id="296" r:id="rId19"/>
    <p:sldId id="29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91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Mitchell" initials="TM" lastIdx="1" clrIdx="0">
    <p:extLst>
      <p:ext uri="{19B8F6BF-5375-455C-9EA6-DF929625EA0E}">
        <p15:presenceInfo xmlns:p15="http://schemas.microsoft.com/office/powerpoint/2012/main" userId="S-1-5-21-2802177936-3477733409-132417813-1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9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5" autoAdjust="0"/>
    <p:restoredTop sz="69857" autoAdjust="0"/>
  </p:normalViewPr>
  <p:slideViewPr>
    <p:cSldViewPr>
      <p:cViewPr varScale="1">
        <p:scale>
          <a:sx n="38" d="100"/>
          <a:sy n="38" d="100"/>
        </p:scale>
        <p:origin x="1029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1T16:11:19.32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22B10-FE80-4935-B9C9-55F2DE02CE53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C31-EB4A-4B21-8134-CB5741A1D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19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20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73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65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11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2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66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19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60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89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9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75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80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31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85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59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62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151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323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73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466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9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683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846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4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5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84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67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11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5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conflicting role of super as JUDGE and COACH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Many orgs don’t have the IT to do it SCI, e.g.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in common did Accenture, Deloitte, MS, Gap Eli Lilly  have?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24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2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7283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010400" cy="365125"/>
          </a:xfrm>
        </p:spPr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9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igsaw.vitalsource.com/books/9781506375939/epub/OEBPS/images/10.4135_9781506375953-fig15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1992/01/the-balanced-scorecard-measures-that-drive-performance-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C9747C-3980-4DC0-B6D7-49FB2AF5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5219B-992E-435C-A8B2-11D008D3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Fundamental Requirements </a:t>
            </a:r>
            <a:r>
              <a:rPr lang="en-US" sz="20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FF0D3-454B-4854-B548-35EE193F6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PMS characteristics</a:t>
            </a:r>
          </a:p>
          <a:p>
            <a:pPr lvl="1"/>
            <a:r>
              <a:rPr lang="en-US" dirty="0"/>
              <a:t>Discriminability</a:t>
            </a:r>
          </a:p>
          <a:p>
            <a:pPr lvl="1"/>
            <a:r>
              <a:rPr lang="en-US" dirty="0"/>
              <a:t>Reliability and validity</a:t>
            </a:r>
          </a:p>
          <a:p>
            <a:pPr lvl="1"/>
            <a:r>
              <a:rPr lang="en-US" dirty="0"/>
              <a:t>Inclusiveness</a:t>
            </a:r>
          </a:p>
          <a:p>
            <a:pPr lvl="1"/>
            <a:r>
              <a:rPr lang="en-US" dirty="0"/>
              <a:t>Fairness and acceptability</a:t>
            </a:r>
          </a:p>
          <a:p>
            <a:pPr lvl="1"/>
            <a:endParaRPr lang="en-US" dirty="0"/>
          </a:p>
          <a:p>
            <a:pPr lvl="1"/>
            <a:r>
              <a:rPr lang="en-US" sz="3600" b="1" i="1" dirty="0">
                <a:solidFill>
                  <a:srgbClr val="00B050"/>
                </a:solidFill>
              </a:rPr>
              <a:t>Examples relevant to your org?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079D5-E73F-4784-A702-0ED2998D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3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EA92E8-4252-446F-9AB5-36CA8BDC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8C2897-A809-4A4B-9FE9-55744341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State-of-the-Science PMS  </a:t>
            </a:r>
            <a:r>
              <a:rPr lang="en-US" sz="2000" dirty="0"/>
              <a:t>(1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5636A-E3E7-45E6-A4EE-6469DF489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7550"/>
          </a:xfrm>
        </p:spPr>
        <p:txBody>
          <a:bodyPr>
            <a:noAutofit/>
          </a:bodyPr>
          <a:lstStyle/>
          <a:p>
            <a:r>
              <a:rPr lang="en-US" dirty="0"/>
              <a:t>Benefits for </a:t>
            </a:r>
            <a:r>
              <a:rPr lang="en-US" b="1" dirty="0"/>
              <a:t>employees</a:t>
            </a:r>
          </a:p>
          <a:p>
            <a:pPr lvl="1" hangingPunct="0"/>
            <a:r>
              <a:rPr lang="en-US" sz="3200" dirty="0"/>
              <a:t>Increased self-esteem (</a:t>
            </a:r>
            <a:r>
              <a:rPr lang="en-US" sz="3200" b="1" i="1" dirty="0"/>
              <a:t>and efficacy)</a:t>
            </a:r>
          </a:p>
          <a:p>
            <a:pPr lvl="1" hangingPunct="0"/>
            <a:r>
              <a:rPr lang="en-US" sz="3200" dirty="0"/>
              <a:t>Help to Understand </a:t>
            </a:r>
          </a:p>
          <a:p>
            <a:pPr lvl="2" hangingPunct="0"/>
            <a:r>
              <a:rPr lang="en-US" sz="3200" dirty="0"/>
              <a:t>behaviors and results required for jobs/positions </a:t>
            </a:r>
            <a:r>
              <a:rPr lang="en-US" sz="3200" b="1" i="1" dirty="0"/>
              <a:t>(role clarity)</a:t>
            </a:r>
          </a:p>
          <a:p>
            <a:pPr lvl="2"/>
            <a:r>
              <a:rPr lang="en-US" sz="3200" dirty="0"/>
              <a:t>Help them </a:t>
            </a:r>
            <a:r>
              <a:rPr lang="en-US" sz="3200" b="1" i="1" dirty="0"/>
              <a:t>guide their performance </a:t>
            </a:r>
          </a:p>
          <a:p>
            <a:pPr lvl="3"/>
            <a:r>
              <a:rPr lang="en-US" sz="3200" dirty="0"/>
              <a:t>maximize their strengths and minimize weaknesses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CB56E-2E30-412A-A21B-5A9CB264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E9088A-9564-496B-BB0C-8CD0D0284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State-of-the-Science PMS  </a:t>
            </a:r>
            <a:r>
              <a:rPr lang="en-US" sz="2000" dirty="0"/>
              <a:t>(2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B7CF0-56E9-4E8B-B053-39224975B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 for </a:t>
            </a:r>
            <a:r>
              <a:rPr lang="en-US" b="1" i="1" dirty="0"/>
              <a:t>managers</a:t>
            </a:r>
          </a:p>
          <a:p>
            <a:pPr lvl="1" hangingPunct="0"/>
            <a:r>
              <a:rPr lang="en-US" dirty="0"/>
              <a:t>Increase motivation to perform</a:t>
            </a:r>
          </a:p>
          <a:p>
            <a:pPr lvl="1" hangingPunct="0"/>
            <a:r>
              <a:rPr lang="en-US" dirty="0"/>
              <a:t>Insight into subordinates</a:t>
            </a:r>
          </a:p>
          <a:p>
            <a:pPr lvl="1" hangingPunct="0"/>
            <a:r>
              <a:rPr lang="en-US" dirty="0"/>
              <a:t>Differentiation between good and poor performers</a:t>
            </a:r>
          </a:p>
          <a:p>
            <a:pPr lvl="1"/>
            <a:r>
              <a:rPr lang="en-US" dirty="0"/>
              <a:t>Clearer communication to employees about employees’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340EA-ABB7-4616-83E3-63FFE686E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2144FC5-38B6-49D6-AC1F-D7316878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5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DC734D-5A71-41F1-B172-50AFAFFF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E1C669-304E-4014-AFBE-9771E463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State-of-the-Science PMS  </a:t>
            </a:r>
            <a:r>
              <a:rPr lang="en-US" sz="2000" dirty="0"/>
              <a:t>(3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3C336-24DD-4FD0-8ACF-713E34BE7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for </a:t>
            </a:r>
            <a:r>
              <a:rPr lang="en-US" b="1" dirty="0"/>
              <a:t>organizations</a:t>
            </a:r>
          </a:p>
          <a:p>
            <a:pPr lvl="1" hangingPunct="0"/>
            <a:r>
              <a:rPr lang="en-US" dirty="0"/>
              <a:t>Increased appropriateness of administrative actions </a:t>
            </a:r>
          </a:p>
          <a:p>
            <a:pPr lvl="1" hangingPunct="0"/>
            <a:r>
              <a:rPr lang="en-US" dirty="0"/>
              <a:t>Reduction in employee misconduct</a:t>
            </a:r>
          </a:p>
          <a:p>
            <a:pPr lvl="1" hangingPunct="0"/>
            <a:r>
              <a:rPr lang="en-US" dirty="0"/>
              <a:t>Better protection from lawsuits</a:t>
            </a:r>
          </a:p>
          <a:p>
            <a:pPr lvl="1"/>
            <a:r>
              <a:rPr lang="en-US" dirty="0"/>
              <a:t>Enhanced employee </a:t>
            </a:r>
            <a:r>
              <a:rPr lang="en-US" b="1" i="1" dirty="0"/>
              <a:t>engagement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6552D-FEC6-4ACC-B9E5-C15335F2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1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13DE14-B758-4644-A07F-B349E048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1C19D2-902B-4BFB-887A-BD5896EB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Who Shall Rate? </a:t>
            </a:r>
            <a:r>
              <a:rPr lang="en-US" sz="18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4A4C-53F5-4327-B39F-497AC36C8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Immediate supervisor</a:t>
            </a:r>
          </a:p>
          <a:p>
            <a:r>
              <a:rPr lang="en-US" dirty="0"/>
              <a:t>Peers  ..especially….</a:t>
            </a:r>
          </a:p>
          <a:p>
            <a:pPr lvl="1"/>
            <a:r>
              <a:rPr lang="en-US" dirty="0"/>
              <a:t> those who </a:t>
            </a:r>
            <a:r>
              <a:rPr lang="en-US" b="1" i="1" dirty="0"/>
              <a:t>provide input </a:t>
            </a:r>
            <a:r>
              <a:rPr lang="en-US" dirty="0"/>
              <a:t>and </a:t>
            </a:r>
            <a:r>
              <a:rPr lang="en-US" b="1" i="1" dirty="0"/>
              <a:t>receive output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What are some weaknesses?</a:t>
            </a:r>
          </a:p>
          <a:p>
            <a:r>
              <a:rPr lang="en-US" dirty="0"/>
              <a:t>Subordinates </a:t>
            </a:r>
          </a:p>
          <a:p>
            <a:r>
              <a:rPr lang="en-US" dirty="0"/>
              <a:t>Self</a:t>
            </a:r>
          </a:p>
          <a:p>
            <a:r>
              <a:rPr lang="en-US" dirty="0"/>
              <a:t>Clients served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91FFC-CB64-49FE-AC6D-4C46595B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AFE26D-4A9E-46D2-B346-52149D00F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0BDC8-6130-457C-A5D5-3ED3C2B1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/>
              <a:t>Table 5.2: Sources and Uses of Appraisal Data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9B0CE04-2EAA-43C6-94B1-3D6194E32E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449167"/>
              </p:ext>
            </p:extLst>
          </p:nvPr>
        </p:nvGraphicFramePr>
        <p:xfrm>
          <a:off x="762000" y="1524000"/>
          <a:ext cx="8229602" cy="4254526"/>
        </p:xfrm>
        <a:graphic>
          <a:graphicData uri="http://schemas.openxmlformats.org/drawingml/2006/table">
            <a:tbl>
              <a:tblPr/>
              <a:tblGrid>
                <a:gridCol w="1022311">
                  <a:extLst>
                    <a:ext uri="{9D8B030D-6E8A-4147-A177-3AD203B41FA5}">
                      <a16:colId xmlns:a16="http://schemas.microsoft.com/office/drawing/2014/main" val="75843027"/>
                    </a:ext>
                  </a:extLst>
                </a:gridCol>
                <a:gridCol w="1022311">
                  <a:extLst>
                    <a:ext uri="{9D8B030D-6E8A-4147-A177-3AD203B41FA5}">
                      <a16:colId xmlns:a16="http://schemas.microsoft.com/office/drawing/2014/main" val="1366709740"/>
                    </a:ext>
                  </a:extLst>
                </a:gridCol>
                <a:gridCol w="1022311">
                  <a:extLst>
                    <a:ext uri="{9D8B030D-6E8A-4147-A177-3AD203B41FA5}">
                      <a16:colId xmlns:a16="http://schemas.microsoft.com/office/drawing/2014/main" val="1506619213"/>
                    </a:ext>
                  </a:extLst>
                </a:gridCol>
                <a:gridCol w="1022311">
                  <a:extLst>
                    <a:ext uri="{9D8B030D-6E8A-4147-A177-3AD203B41FA5}">
                      <a16:colId xmlns:a16="http://schemas.microsoft.com/office/drawing/2014/main" val="2473562488"/>
                    </a:ext>
                  </a:extLst>
                </a:gridCol>
                <a:gridCol w="1022311">
                  <a:extLst>
                    <a:ext uri="{9D8B030D-6E8A-4147-A177-3AD203B41FA5}">
                      <a16:colId xmlns:a16="http://schemas.microsoft.com/office/drawing/2014/main" val="881038204"/>
                    </a:ext>
                  </a:extLst>
                </a:gridCol>
                <a:gridCol w="1022311">
                  <a:extLst>
                    <a:ext uri="{9D8B030D-6E8A-4147-A177-3AD203B41FA5}">
                      <a16:colId xmlns:a16="http://schemas.microsoft.com/office/drawing/2014/main" val="1290936238"/>
                    </a:ext>
                  </a:extLst>
                </a:gridCol>
                <a:gridCol w="2095736">
                  <a:extLst>
                    <a:ext uri="{9D8B030D-6E8A-4147-A177-3AD203B41FA5}">
                      <a16:colId xmlns:a16="http://schemas.microsoft.com/office/drawing/2014/main" val="2813378527"/>
                    </a:ext>
                  </a:extLst>
                </a:gridCol>
              </a:tblGrid>
              <a:tr h="398735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Use</a:t>
                      </a:r>
                    </a:p>
                  </a:txBody>
                  <a:tcPr marL="38100" marR="38100" marT="27214" marB="21771" anchor="ctr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Source</a:t>
                      </a:r>
                    </a:p>
                  </a:txBody>
                  <a:tcPr marL="38100" marR="38100" marT="27214" marB="21771" anchor="ctr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927476"/>
                  </a:ext>
                </a:extLst>
              </a:tr>
              <a:tr h="7102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Supervisor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Peers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Subordinates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Self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Clients Served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55743312"/>
                  </a:ext>
                </a:extLst>
              </a:tr>
              <a:tr h="1386849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Employment decisions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–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–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42899725"/>
                  </a:ext>
                </a:extLst>
              </a:tr>
              <a:tr h="1048528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Self-development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8655057"/>
                  </a:ext>
                </a:extLst>
              </a:tr>
              <a:tr h="710207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HR research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–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–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236053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E2199-602D-4311-9AD4-C4516096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3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130516-0161-4727-8273-232EDF177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6C624F-B94C-43D0-B655-9167D0D3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/>
              <a:t>360 degree Essentials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CF180-F073-4078-A32F-97D37D65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i="1" dirty="0"/>
              <a:t>Relevant content</a:t>
            </a:r>
            <a:r>
              <a:rPr lang="en-US" sz="2800" dirty="0"/>
              <a:t>:  	</a:t>
            </a:r>
          </a:p>
          <a:p>
            <a:pPr lvl="1"/>
            <a:r>
              <a:rPr lang="en-US" dirty="0"/>
              <a:t>clear and aligned with strategic organizational goals.</a:t>
            </a:r>
          </a:p>
          <a:p>
            <a:r>
              <a:rPr lang="en-US" sz="2800" i="1" dirty="0"/>
              <a:t>Data credibility</a:t>
            </a:r>
            <a:r>
              <a:rPr lang="en-US" sz="2800" dirty="0"/>
              <a:t>: </a:t>
            </a:r>
          </a:p>
          <a:p>
            <a:pPr lvl="1"/>
            <a:r>
              <a:rPr lang="en-US" dirty="0"/>
              <a:t>Each source capable to assess  dimensions </a:t>
            </a:r>
          </a:p>
          <a:p>
            <a:r>
              <a:rPr lang="en-US" sz="2800" i="1" dirty="0"/>
              <a:t>Accountability: </a:t>
            </a:r>
          </a:p>
          <a:p>
            <a:pPr lvl="1"/>
            <a:r>
              <a:rPr lang="en-US" i="1" dirty="0"/>
              <a:t>each source </a:t>
            </a:r>
            <a:r>
              <a:rPr lang="en-US" b="1" i="1" dirty="0"/>
              <a:t>must be motivated </a:t>
            </a:r>
            <a:r>
              <a:rPr lang="en-US" i="1" dirty="0"/>
              <a:t>to provide valid information  </a:t>
            </a:r>
          </a:p>
          <a:p>
            <a:r>
              <a:rPr lang="en-US" sz="2800" i="1" dirty="0"/>
              <a:t>Participation:</a:t>
            </a:r>
            <a:r>
              <a:rPr lang="en-US" sz="2800" dirty="0"/>
              <a:t>  </a:t>
            </a:r>
          </a:p>
          <a:p>
            <a:pPr lvl="1"/>
            <a:r>
              <a:rPr lang="en-US" dirty="0"/>
              <a:t>organization-wide rather than in specific units.  .</a:t>
            </a:r>
          </a:p>
          <a:p>
            <a:endParaRPr lang="en-US" sz="2800" i="1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1CAC3-B691-4AC3-B1EA-AB96F2DB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1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91EF76-F316-42A3-B6A1-AAB289F75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D2E874-A7D3-4F81-9F98-16194A7C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23699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360</a:t>
            </a:r>
            <a:r>
              <a:rPr lang="en-US" dirty="0"/>
              <a:t> </a:t>
            </a:r>
            <a:r>
              <a:rPr lang="en-US" sz="3100" dirty="0"/>
              <a:t>degree</a:t>
            </a:r>
            <a:br>
              <a:rPr lang="en-US" sz="3100" dirty="0"/>
            </a:br>
            <a:r>
              <a:rPr lang="en-US" sz="3100" dirty="0"/>
              <a:t>Agreement and equivalence across sources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6D9C3-3233-4F7A-AA0E-5F2798664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00943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1F497D"/>
                </a:solidFill>
              </a:rPr>
              <a:t>Inter-rater </a:t>
            </a:r>
            <a:r>
              <a:rPr lang="en-US" sz="4000" dirty="0">
                <a:solidFill>
                  <a:srgbClr val="1F497D"/>
                </a:solidFill>
              </a:rPr>
              <a:t>agreement</a:t>
            </a:r>
            <a:r>
              <a:rPr lang="en-US" sz="2800" dirty="0">
                <a:solidFill>
                  <a:srgbClr val="1F497D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F497D"/>
                </a:solidFill>
              </a:rPr>
              <a:t> -within dimensions = </a:t>
            </a:r>
            <a:r>
              <a:rPr lang="en-US" sz="2800" b="1" i="1" dirty="0">
                <a:solidFill>
                  <a:srgbClr val="1F497D"/>
                </a:solidFill>
              </a:rPr>
              <a:t>Convergent</a:t>
            </a:r>
            <a:r>
              <a:rPr lang="en-US" sz="2800" dirty="0">
                <a:solidFill>
                  <a:srgbClr val="1F497D"/>
                </a:solidFill>
              </a:rPr>
              <a:t> validity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F497D"/>
                </a:solidFill>
              </a:rPr>
              <a:t> -across dimensions = </a:t>
            </a:r>
            <a:r>
              <a:rPr lang="en-US" sz="2800" b="1" i="1" dirty="0">
                <a:solidFill>
                  <a:srgbClr val="1F497D"/>
                </a:solidFill>
              </a:rPr>
              <a:t>Divergent</a:t>
            </a:r>
            <a:r>
              <a:rPr lang="en-US" sz="2800" i="1" dirty="0">
                <a:solidFill>
                  <a:srgbClr val="1F497D"/>
                </a:solidFill>
              </a:rPr>
              <a:t> validity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endParaRPr lang="en-US" sz="2800" i="1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A76E5-E045-4679-872C-21014F74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F1DE4A-FFED-42E4-9FDF-5CB087B7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252E04-C308-49D5-BCD3-184AB569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360 Agreement &amp; Equivalence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28EFE-2DF7-4EA9-B5A9-91534484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Why are ratings among supervisors, peers, subordinates always so low? </a:t>
            </a:r>
          </a:p>
          <a:p>
            <a:pPr marL="0" indent="0">
              <a:buNone/>
            </a:pPr>
            <a:r>
              <a:rPr lang="en-US" b="1" i="1" dirty="0"/>
              <a:t>They see different facets of the </a:t>
            </a:r>
            <a:r>
              <a:rPr lang="en-US" b="1" i="1" dirty="0" err="1"/>
              <a:t>wkr’s</a:t>
            </a:r>
            <a:r>
              <a:rPr lang="en-US" b="1" i="1" dirty="0"/>
              <a:t> performance …so </a:t>
            </a:r>
          </a:p>
          <a:p>
            <a:pPr marL="0" indent="0">
              <a:buNone/>
            </a:pPr>
            <a:r>
              <a:rPr lang="en-US" b="1" i="1" dirty="0"/>
              <a:t>	don’t expect high agreement…but…</a:t>
            </a:r>
          </a:p>
          <a:p>
            <a:pPr marL="0" indent="0">
              <a:buNone/>
            </a:pPr>
            <a:r>
              <a:rPr lang="en-US" b="1" dirty="0"/>
              <a:t>We </a:t>
            </a:r>
            <a:r>
              <a:rPr lang="en-US" b="1" u="sng" dirty="0"/>
              <a:t>should</a:t>
            </a:r>
            <a:r>
              <a:rPr lang="en-US" b="1" dirty="0"/>
              <a:t> expect the </a:t>
            </a:r>
            <a:r>
              <a:rPr lang="en-US" b="1" u="sng" dirty="0"/>
              <a:t>construct  </a:t>
            </a:r>
            <a:r>
              <a:rPr lang="en-US" b="1" i="1" dirty="0"/>
              <a:t>underlying the measure </a:t>
            </a:r>
            <a:r>
              <a:rPr lang="en-US" b="1" dirty="0"/>
              <a:t>to be equivalent across raters</a:t>
            </a:r>
            <a:endParaRPr lang="en-US" b="1" i="1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33BF0-39CA-43B1-BAF4-6D005645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63595E-6EA4-4E99-A5FF-2FDBA830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1F0CF9-EDCC-4B79-8D1C-44E27D3A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360 Agreement &amp; Equivalence</a:t>
            </a:r>
            <a:br>
              <a:rPr lang="en-US" sz="3200" dirty="0"/>
            </a:br>
            <a:r>
              <a:rPr lang="en-US" sz="3200" dirty="0"/>
              <a:t>(solutions)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A1233-A981-4E06-B176-DD3A5DB55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3"/>
              </a:rPr>
              <a:t>Hybrid </a:t>
            </a:r>
            <a:r>
              <a:rPr lang="en-US" sz="2800" dirty="0" err="1">
                <a:hlinkClick r:id="rId3"/>
              </a:rPr>
              <a:t>Multitrait-multirater</a:t>
            </a:r>
            <a:r>
              <a:rPr lang="en-US" sz="2800" dirty="0">
                <a:hlinkClick r:id="rId3"/>
              </a:rPr>
              <a:t> analysis </a:t>
            </a:r>
            <a:r>
              <a:rPr lang="en-US" sz="2800" dirty="0"/>
              <a:t>(Fig. 5.1)</a:t>
            </a:r>
          </a:p>
          <a:p>
            <a:pPr lvl="1"/>
            <a:r>
              <a:rPr lang="en-US" sz="2400" dirty="0"/>
              <a:t>Only those who see the dimension rater them (Borman, 1974)</a:t>
            </a:r>
          </a:p>
          <a:p>
            <a:r>
              <a:rPr lang="en-US" sz="2800" dirty="0"/>
              <a:t>CFA (confirmatory factor analysis)</a:t>
            </a:r>
          </a:p>
          <a:p>
            <a:pPr lvl="1"/>
            <a:r>
              <a:rPr lang="en-US" sz="2400" dirty="0"/>
              <a:t>(Williams et al., 2010)</a:t>
            </a:r>
          </a:p>
          <a:p>
            <a:r>
              <a:rPr lang="en-US" sz="2800" dirty="0"/>
              <a:t>IRT (Item –response theory)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729EC-0AE3-43C7-8968-E8C48C9D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2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2057400"/>
          </a:xfrm>
        </p:spPr>
        <p:txBody>
          <a:bodyPr/>
          <a:lstStyle/>
          <a:p>
            <a:pPr hangingPunct="0"/>
            <a:r>
              <a:rPr lang="en-US" sz="4400" b="1" dirty="0">
                <a:solidFill>
                  <a:srgbClr val="1F497D"/>
                </a:solidFill>
              </a:rPr>
              <a:t>Chapter</a:t>
            </a:r>
            <a:r>
              <a:rPr lang="en-US" sz="4400" b="1" cap="all" dirty="0">
                <a:solidFill>
                  <a:srgbClr val="1F497D"/>
                </a:solidFill>
              </a:rPr>
              <a:t> 5</a:t>
            </a:r>
            <a:endParaRPr lang="en-US" sz="4400" dirty="0">
              <a:solidFill>
                <a:srgbClr val="1F497D"/>
              </a:solidFill>
            </a:endParaRPr>
          </a:p>
          <a:p>
            <a:pPr hangingPunct="0"/>
            <a:r>
              <a:rPr lang="en-US" b="1" dirty="0"/>
              <a:t>Performance Appraisal and Management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6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3E4787-0569-4359-8160-DF828F88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14636D-C168-4A52-921B-815F56FE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Judgmental Biases in Rating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5EE7F-B338-4A4F-B7F8-64DA6AAA7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Judgmental biases  </a:t>
            </a:r>
          </a:p>
          <a:p>
            <a:pPr lvl="1"/>
            <a:r>
              <a:rPr lang="en-US" dirty="0"/>
              <a:t>systematic measurement error on part of rater</a:t>
            </a:r>
          </a:p>
          <a:p>
            <a:pPr lvl="1"/>
            <a:r>
              <a:rPr lang="en-US" dirty="0"/>
              <a:t>Leniency and severity</a:t>
            </a:r>
          </a:p>
          <a:p>
            <a:pPr lvl="1"/>
            <a:r>
              <a:rPr lang="en-US" dirty="0"/>
              <a:t>Central tendency</a:t>
            </a:r>
          </a:p>
          <a:p>
            <a:pPr lvl="1"/>
            <a:r>
              <a:rPr lang="en-US" dirty="0"/>
              <a:t>Halo</a:t>
            </a:r>
          </a:p>
          <a:p>
            <a:pPr lvl="1"/>
            <a:r>
              <a:rPr lang="en-US" dirty="0"/>
              <a:t>Resume information </a:t>
            </a:r>
          </a:p>
          <a:p>
            <a:pPr lvl="1"/>
            <a:r>
              <a:rPr lang="en-US" dirty="0"/>
              <a:t>Stereotype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76D65-468E-474E-A437-2427A462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33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5D76AC-9512-433F-9589-CA562058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298DEA-AC51-4EDC-9FA7-56D5AA83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Performance Measures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93378-893A-4D0B-A2CA-B08DB9B23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measures</a:t>
            </a:r>
          </a:p>
          <a:p>
            <a:pPr lvl="1"/>
            <a:r>
              <a:rPr lang="en-US" dirty="0"/>
              <a:t>Production data </a:t>
            </a:r>
          </a:p>
          <a:p>
            <a:pPr lvl="1"/>
            <a:r>
              <a:rPr lang="en-US" dirty="0"/>
              <a:t>Employment data </a:t>
            </a:r>
          </a:p>
          <a:p>
            <a:pPr lvl="1"/>
            <a:r>
              <a:rPr lang="en-US" dirty="0"/>
              <a:t>Related to results</a:t>
            </a:r>
          </a:p>
          <a:p>
            <a:r>
              <a:rPr lang="en-US" dirty="0"/>
              <a:t>Subjective measures</a:t>
            </a:r>
          </a:p>
          <a:p>
            <a:pPr lvl="1"/>
            <a:r>
              <a:rPr lang="en-US" dirty="0"/>
              <a:t>Depend on human judgment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CD1AF-57B7-4F44-8457-C39EB7F8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08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8D428F-4DAA-4C7C-8659-CBD90CF1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0147AB-BD54-456F-8877-04F015A5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Rating Systems: Relative and Absolute </a:t>
            </a:r>
            <a:r>
              <a:rPr lang="en-US" sz="2000" dirty="0"/>
              <a:t>(1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289C0-FC4D-47E1-809F-3EEDB873F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B050"/>
                </a:solidFill>
              </a:rPr>
              <a:t>What’s the difference?</a:t>
            </a:r>
          </a:p>
          <a:p>
            <a:r>
              <a:rPr lang="en-US" b="1" dirty="0"/>
              <a:t>Relative </a:t>
            </a:r>
            <a:r>
              <a:rPr lang="en-US" dirty="0"/>
              <a:t>(employee comparison)</a:t>
            </a:r>
          </a:p>
          <a:p>
            <a:pPr lvl="1"/>
            <a:r>
              <a:rPr lang="en-US" dirty="0"/>
              <a:t>Rank ordering</a:t>
            </a:r>
          </a:p>
          <a:p>
            <a:pPr lvl="1"/>
            <a:r>
              <a:rPr lang="en-US" dirty="0"/>
              <a:t>Paired comparison</a:t>
            </a:r>
          </a:p>
          <a:p>
            <a:pPr lvl="1"/>
            <a:r>
              <a:rPr lang="en-US" dirty="0"/>
              <a:t>Forced distribution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Which ones are dependent and independent?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4FC1B-693D-4650-A516-A74DF2FB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1D172F-34CA-4289-9971-4CB6EA6E1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0CFDDC-DBFE-497F-B23A-628D79A3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Rating Systems: Relative and Absolute </a:t>
            </a:r>
            <a:r>
              <a:rPr lang="en-US" sz="2000" dirty="0"/>
              <a:t>(2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11C7D-E7F2-419A-94CE-789E0ED46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Absolute</a:t>
            </a:r>
          </a:p>
          <a:p>
            <a:pPr lvl="1"/>
            <a:r>
              <a:rPr lang="en-US" dirty="0"/>
              <a:t>Essays</a:t>
            </a:r>
          </a:p>
          <a:p>
            <a:pPr lvl="1"/>
            <a:r>
              <a:rPr lang="en-US" dirty="0"/>
              <a:t>Behavior checklists</a:t>
            </a:r>
          </a:p>
          <a:p>
            <a:pPr lvl="1"/>
            <a:r>
              <a:rPr lang="en-US" dirty="0"/>
              <a:t>Critical incidents</a:t>
            </a:r>
          </a:p>
          <a:p>
            <a:pPr lvl="1"/>
            <a:r>
              <a:rPr lang="en-US" dirty="0"/>
              <a:t>Graphic rating scales</a:t>
            </a:r>
          </a:p>
          <a:p>
            <a:pPr lvl="1"/>
            <a:r>
              <a:rPr lang="en-US" dirty="0"/>
              <a:t>BARS  &amp; BOS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Which ones are dependent? Independent?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682AE-45BA-470D-90F3-6461B929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10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53AD11-00C0-47F2-8A25-3D9D6E6DA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6F8783-4AE7-46E4-8425-6940BD61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74" y="1066800"/>
            <a:ext cx="435077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Rating Systems: Relative and Absolute </a:t>
            </a:r>
            <a:r>
              <a:rPr lang="en-US" sz="2000" dirty="0"/>
              <a:t>(3 of 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5B051-1815-4FC4-9A82-BA897D92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956460" cy="5683510"/>
          </a:xfrm>
        </p:spPr>
      </p:pic>
    </p:spTree>
    <p:extLst>
      <p:ext uri="{BB962C8B-B14F-4D97-AF65-F5344CB8AC3E}">
        <p14:creationId xmlns:p14="http://schemas.microsoft.com/office/powerpoint/2010/main" val="3311381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BEF4B8-ABC3-4393-8397-74754E0F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D2566A-4669-4EF3-8B03-417A10BF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Factors Affecting </a:t>
            </a:r>
            <a:r>
              <a:rPr lang="en-US" sz="4000" b="1" i="1" dirty="0"/>
              <a:t>Subjective</a:t>
            </a:r>
            <a:r>
              <a:rPr lang="en-US" sz="4000" dirty="0"/>
              <a:t> Appraisals </a:t>
            </a:r>
            <a:r>
              <a:rPr lang="en-US" sz="20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35C03-8CF5-4577-8FCE-83B7A84FF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Personal characteristics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Race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Low self-confidence</a:t>
            </a:r>
          </a:p>
          <a:p>
            <a:pPr lvl="1"/>
            <a:r>
              <a:rPr lang="en-US" dirty="0"/>
              <a:t>Interests, social insight, intelligence</a:t>
            </a:r>
          </a:p>
          <a:p>
            <a:pPr lvl="1"/>
            <a:r>
              <a:rPr lang="en-US" dirty="0"/>
              <a:t>Personality characteristics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3D47F-B599-4DD3-99F5-8FF19B7C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17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4DC26-7004-4CC7-A5EF-9EE15CD7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01E0C3-E911-4B5B-A4F2-C825D62F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Factors Affecting </a:t>
            </a:r>
            <a:r>
              <a:rPr lang="en-US" sz="4000" b="1" i="1" dirty="0"/>
              <a:t>Subjective</a:t>
            </a:r>
            <a:r>
              <a:rPr lang="en-US" sz="4000" dirty="0"/>
              <a:t> Appraisals </a:t>
            </a:r>
            <a:r>
              <a:rPr lang="en-US" sz="20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09239-1C1C-4CAF-939F-AEE277C063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Job-related</a:t>
            </a:r>
            <a:r>
              <a:rPr lang="en-US" dirty="0"/>
              <a:t> </a:t>
            </a:r>
            <a:r>
              <a:rPr lang="en-US" sz="3200" dirty="0"/>
              <a:t>variables</a:t>
            </a:r>
          </a:p>
          <a:p>
            <a:pPr lvl="1"/>
            <a:r>
              <a:rPr lang="en-US" sz="2800" dirty="0"/>
              <a:t>Accountability</a:t>
            </a:r>
          </a:p>
          <a:p>
            <a:pPr lvl="1"/>
            <a:r>
              <a:rPr lang="en-US" sz="2800" dirty="0"/>
              <a:t>Job experience</a:t>
            </a:r>
          </a:p>
          <a:p>
            <a:pPr lvl="1"/>
            <a:r>
              <a:rPr lang="en-US" sz="2800" dirty="0"/>
              <a:t>Performance level</a:t>
            </a:r>
          </a:p>
          <a:p>
            <a:pPr lvl="1"/>
            <a:r>
              <a:rPr lang="en-US" sz="2800" dirty="0"/>
              <a:t>Leadership style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E737C9-F996-4210-9219-6C64306877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Organizational position</a:t>
            </a:r>
          </a:p>
          <a:p>
            <a:pPr lvl="1"/>
            <a:r>
              <a:rPr lang="en-US" sz="2800" dirty="0"/>
              <a:t>Rater knowledge of ratee and job</a:t>
            </a:r>
          </a:p>
          <a:p>
            <a:pPr lvl="1"/>
            <a:r>
              <a:rPr lang="en-US" sz="2800" dirty="0"/>
              <a:t>Prior expectations and information</a:t>
            </a:r>
          </a:p>
          <a:p>
            <a:pPr lvl="1"/>
            <a:r>
              <a:rPr lang="en-US" sz="2800" dirty="0"/>
              <a:t>Stress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47AB6-8B59-4EBC-91FD-99F20B55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88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2D73C7-EF30-4B7F-9BDC-4802C068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8CC2D0-E66F-48B3-A67C-95FFC76E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Evaluating </a:t>
            </a:r>
            <a:r>
              <a:rPr lang="en-US" b="1" u="sng" dirty="0"/>
              <a:t>Team</a:t>
            </a:r>
            <a:r>
              <a:rPr lang="en-US" dirty="0"/>
              <a:t> Performance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98867-E34B-4753-94A8-EEF77E90F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performance </a:t>
            </a:r>
          </a:p>
          <a:p>
            <a:r>
              <a:rPr lang="en-US" dirty="0"/>
              <a:t>Individuals’ behaviors and skills that contribute to team performance</a:t>
            </a:r>
          </a:p>
          <a:p>
            <a:pPr lvl="1"/>
            <a:r>
              <a:rPr lang="en-US" dirty="0"/>
              <a:t>Work or service teams</a:t>
            </a:r>
          </a:p>
          <a:p>
            <a:pPr lvl="1"/>
            <a:r>
              <a:rPr lang="en-US" dirty="0"/>
              <a:t>Project teams</a:t>
            </a:r>
          </a:p>
          <a:p>
            <a:pPr lvl="1"/>
            <a:r>
              <a:rPr lang="en-US" dirty="0"/>
              <a:t>Network teams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1592E-F86C-4B45-BCD6-A9E3DAE2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03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350A59-E09C-4AF2-A77C-31F975E9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4904BA-3DBE-484D-A267-DCDEF26E5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Rater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5BB80-65AF-41BB-94F1-20347C6DC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improve </a:t>
            </a:r>
            <a:r>
              <a:rPr lang="en-US" b="1" dirty="0"/>
              <a:t>observational</a:t>
            </a:r>
            <a:r>
              <a:rPr lang="en-US" dirty="0"/>
              <a:t> skills of raters</a:t>
            </a:r>
          </a:p>
          <a:p>
            <a:r>
              <a:rPr lang="en-US" dirty="0"/>
              <a:t>To reduce or eliminate </a:t>
            </a:r>
            <a:r>
              <a:rPr lang="en-US" b="1" dirty="0"/>
              <a:t>judgmental biases</a:t>
            </a:r>
          </a:p>
          <a:p>
            <a:r>
              <a:rPr lang="en-US" dirty="0"/>
              <a:t>To improve ability to communicate</a:t>
            </a:r>
          </a:p>
          <a:p>
            <a:pPr lvl="1"/>
            <a:r>
              <a:rPr lang="en-US" dirty="0"/>
              <a:t> performance information in objective and constructive manner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810C1-3DFE-47B7-AF35-ACCC37DE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6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36E5C3-AF63-4167-AF44-3EB8D8CE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52DD1F-214F-458D-975B-5DFE21617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</a:t>
            </a:r>
            <a:r>
              <a:rPr lang="en-US" sz="4000" dirty="0"/>
              <a:t>Social, Emotional, and Interpersonal Context of PMS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7383-C99D-4B9E-B685-DDD5F5266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 to be explored further:</a:t>
            </a:r>
          </a:p>
          <a:p>
            <a:pPr lvl="1"/>
            <a:r>
              <a:rPr lang="en-US" dirty="0"/>
              <a:t>Social power, influence, and leadership</a:t>
            </a:r>
          </a:p>
          <a:p>
            <a:pPr lvl="1"/>
            <a:r>
              <a:rPr lang="en-US" dirty="0"/>
              <a:t>Trust</a:t>
            </a:r>
          </a:p>
          <a:p>
            <a:pPr lvl="1"/>
            <a:r>
              <a:rPr lang="en-US" dirty="0"/>
              <a:t>Social exchange</a:t>
            </a:r>
          </a:p>
          <a:p>
            <a:pPr lvl="1"/>
            <a:r>
              <a:rPr lang="en-US" dirty="0"/>
              <a:t>Group dynamics</a:t>
            </a:r>
          </a:p>
          <a:p>
            <a:pPr lvl="1"/>
            <a:r>
              <a:rPr lang="en-US" dirty="0"/>
              <a:t>Close interpersonal relationships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3E853-3B01-4565-AFE1-510D68ED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0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(1 of 8)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Design PMS  for </a:t>
            </a:r>
            <a:r>
              <a:rPr lang="en-US" b="1" dirty="0"/>
              <a:t>multiple purposes </a:t>
            </a:r>
          </a:p>
          <a:p>
            <a:r>
              <a:rPr lang="en-US" dirty="0"/>
              <a:t>PA v. Performance Management 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What’s the difference?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Why is the PA essential?</a:t>
            </a:r>
          </a:p>
          <a:p>
            <a:r>
              <a:rPr lang="en-US" dirty="0"/>
              <a:t>Challenges of Performance Mgt Systems</a:t>
            </a:r>
          </a:p>
          <a:p>
            <a:pPr lvl="1"/>
            <a:r>
              <a:rPr lang="en-US" dirty="0"/>
              <a:t>(PMS)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B8AB5A-B103-49C7-96BA-DA9003480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899073-61AF-495B-8F94-F6708101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Appraisal and GS Interviews </a:t>
            </a:r>
            <a:r>
              <a:rPr lang="en-US" sz="2000" dirty="0"/>
              <a:t>(1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ED560-AC0A-42DA-B7A9-C8A32C046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interview</a:t>
            </a:r>
          </a:p>
          <a:p>
            <a:pPr lvl="1" hangingPunct="0"/>
            <a:r>
              <a:rPr lang="en-US" dirty="0"/>
              <a:t>Communicate frequently with subordinates </a:t>
            </a:r>
          </a:p>
          <a:p>
            <a:pPr lvl="1" hangingPunct="0"/>
            <a:r>
              <a:rPr lang="en-US" dirty="0"/>
              <a:t>Get training in performance appraisal</a:t>
            </a:r>
          </a:p>
          <a:p>
            <a:pPr lvl="1" hangingPunct="0"/>
            <a:r>
              <a:rPr lang="en-US" dirty="0"/>
              <a:t>Judge your own performance first </a:t>
            </a:r>
          </a:p>
          <a:p>
            <a:pPr lvl="1" hangingPunct="0"/>
            <a:r>
              <a:rPr lang="en-US" dirty="0"/>
              <a:t>Encourage subordinates to prepare </a:t>
            </a:r>
          </a:p>
          <a:p>
            <a:pPr lvl="1" hangingPunct="0"/>
            <a:r>
              <a:rPr lang="en-US" dirty="0"/>
              <a:t>Be exposed to priming information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A407B-DB0E-4A2C-A6A9-30851C5A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93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67FC5A-CB1E-49F5-8232-DCF4EA46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3ECB1-459D-40E3-882A-3258662F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Appraisal and GS Interviews </a:t>
            </a:r>
            <a:r>
              <a:rPr lang="en-US" sz="2000" dirty="0"/>
              <a:t>(2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2522E-171D-453F-A179-2485CFBE5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During interview</a:t>
            </a:r>
          </a:p>
          <a:p>
            <a:pPr lvl="1" hangingPunct="0"/>
            <a:r>
              <a:rPr lang="en-US" dirty="0"/>
              <a:t>Encourage subordinate participation</a:t>
            </a:r>
          </a:p>
          <a:p>
            <a:pPr lvl="1" hangingPunct="0"/>
            <a:r>
              <a:rPr lang="en-US" dirty="0"/>
              <a:t>Judge performance</a:t>
            </a:r>
          </a:p>
          <a:p>
            <a:pPr lvl="1" hangingPunct="0"/>
            <a:r>
              <a:rPr lang="en-US" dirty="0"/>
              <a:t>Be specific</a:t>
            </a:r>
          </a:p>
          <a:p>
            <a:pPr lvl="1" hangingPunct="0"/>
            <a:r>
              <a:rPr lang="en-US" dirty="0"/>
              <a:t>Be an active listener</a:t>
            </a:r>
          </a:p>
          <a:p>
            <a:pPr lvl="1" hangingPunct="0"/>
            <a:r>
              <a:rPr lang="en-US" dirty="0"/>
              <a:t>Avoid destructive criticism and threats to employee’s ego</a:t>
            </a:r>
          </a:p>
          <a:p>
            <a:pPr lvl="1" hangingPunct="0"/>
            <a:r>
              <a:rPr lang="en-US" dirty="0"/>
              <a:t>Set mutually agreeable and formal goals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23F1C1-F3E0-4414-AEA8-1817742A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98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D0120-110B-4F9D-A033-E1EDE88F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980D30-EB98-467E-BA4B-9295EF68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Appraisal and GS Interviews </a:t>
            </a:r>
            <a:r>
              <a:rPr lang="en-US" sz="2000" dirty="0"/>
              <a:t>(3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9700A-6BF6-4344-B0D1-77319F406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interview</a:t>
            </a:r>
          </a:p>
          <a:p>
            <a:pPr lvl="1" hangingPunct="0"/>
            <a:r>
              <a:rPr lang="en-US" dirty="0"/>
              <a:t>Communicate frequently with subordinates about their performance</a:t>
            </a:r>
          </a:p>
          <a:p>
            <a:pPr lvl="1" hangingPunct="0"/>
            <a:r>
              <a:rPr lang="en-US" dirty="0"/>
              <a:t>Periodically assess progress toward goals</a:t>
            </a:r>
          </a:p>
          <a:p>
            <a:pPr lvl="1"/>
            <a:r>
              <a:rPr lang="en-US" dirty="0"/>
              <a:t>Make organizational rewards contingent on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A4B49-BB33-448B-A685-9473C91E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35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291E7B-38B6-4CD4-8565-5CC3E81D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6EE778-8951-41D7-8783-6BA61FD0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Discussion Questions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56867-C7E9-463F-9599-2B583D485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371600"/>
            <a:ext cx="8229600" cy="4800600"/>
          </a:xfrm>
        </p:spPr>
        <p:txBody>
          <a:bodyPr>
            <a:normAutofit fontScale="25000" lnSpcReduction="20000"/>
          </a:bodyPr>
          <a:lstStyle/>
          <a:p>
            <a:r>
              <a:rPr lang="en-US" b="1" dirty="0"/>
              <a:t>s</a:t>
            </a:r>
          </a:p>
          <a:p>
            <a:r>
              <a:rPr lang="en-US" sz="11200" dirty="0"/>
              <a:t>Why do PMS fail?</a:t>
            </a:r>
          </a:p>
          <a:p>
            <a:r>
              <a:rPr lang="en-US" sz="11200" dirty="0"/>
              <a:t>Difference between PA and PMS?</a:t>
            </a:r>
          </a:p>
          <a:p>
            <a:r>
              <a:rPr lang="en-US" sz="11200" dirty="0"/>
              <a:t>When is </a:t>
            </a:r>
            <a:r>
              <a:rPr lang="en-US" sz="11200" b="1" i="1" dirty="0"/>
              <a:t>agreement</a:t>
            </a:r>
            <a:r>
              <a:rPr lang="en-US" sz="11200" dirty="0"/>
              <a:t> across sources highly desirable? When would you expect—</a:t>
            </a:r>
            <a:r>
              <a:rPr lang="en-US" sz="11200" i="1" dirty="0"/>
              <a:t>or even desire</a:t>
            </a:r>
            <a:r>
              <a:rPr lang="en-US" sz="11200" dirty="0"/>
              <a:t>—a lack of agreement?</a:t>
            </a:r>
          </a:p>
          <a:p>
            <a:r>
              <a:rPr lang="en-US" sz="11200" dirty="0"/>
              <a:t>When would you recommend PM at the group level?</a:t>
            </a:r>
          </a:p>
          <a:p>
            <a:r>
              <a:rPr lang="en-US" sz="11200" dirty="0"/>
              <a:t>Assume a team-structured organization. </a:t>
            </a:r>
          </a:p>
          <a:p>
            <a:pPr lvl="1"/>
            <a:r>
              <a:rPr lang="en-US" sz="11200" dirty="0"/>
              <a:t>What role, if any, would a PMS based on individual behaviors results play with respect to a team-based performance management system?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138D9-B528-4E6C-9085-C23BDD1F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93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Evidence-Based Implications of Practice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3"/>
          <a:stretch/>
        </p:blipFill>
        <p:spPr>
          <a:xfrm>
            <a:off x="334297" y="867801"/>
            <a:ext cx="8382000" cy="5544980"/>
          </a:xfrm>
        </p:spPr>
      </p:pic>
    </p:spTree>
    <p:extLst>
      <p:ext uri="{BB962C8B-B14F-4D97-AF65-F5344CB8AC3E}">
        <p14:creationId xmlns:p14="http://schemas.microsoft.com/office/powerpoint/2010/main" val="110592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(6 of 8)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 Graphic Rating scales for </a:t>
            </a:r>
          </a:p>
          <a:p>
            <a:pPr lvl="1" hangingPunct="0"/>
            <a:r>
              <a:rPr lang="en-US" dirty="0"/>
              <a:t>jobs and types of performance dimensions, e.g. BARS, </a:t>
            </a:r>
            <a:r>
              <a:rPr lang="en-US" i="1" dirty="0"/>
              <a:t>Smith &amp; Kendall ’63</a:t>
            </a:r>
          </a:p>
          <a:p>
            <a:pPr lvl="1" hangingPunct="0"/>
            <a:r>
              <a:rPr lang="en-US" dirty="0"/>
              <a:t>BOS </a:t>
            </a:r>
            <a:r>
              <a:rPr lang="en-US" i="1" dirty="0"/>
              <a:t>(Behavioral Observation Scales)</a:t>
            </a:r>
          </a:p>
          <a:p>
            <a:pPr lvl="1" hangingPunct="0"/>
            <a:r>
              <a:rPr lang="en-US" dirty="0"/>
              <a:t> factors that affect appraisals, and design PMS </a:t>
            </a:r>
          </a:p>
          <a:p>
            <a:pPr hangingPunct="0"/>
            <a:r>
              <a:rPr lang="en-US" dirty="0"/>
              <a:t>Conducting a PA and  GS interview.</a:t>
            </a:r>
          </a:p>
          <a:p>
            <a:pPr lvl="1" hangingPunct="0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1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Purposes Served for </a:t>
            </a:r>
            <a:r>
              <a:rPr lang="en-US" sz="4000" b="1" i="1" dirty="0"/>
              <a:t>Organization</a:t>
            </a:r>
            <a:r>
              <a:rPr lang="en-US" sz="1800" dirty="0"/>
              <a:t>(1 of 2)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4400" dirty="0"/>
          </a:p>
          <a:p>
            <a:pPr lvl="1"/>
            <a:r>
              <a:rPr lang="en-US" sz="4000" b="1" i="1" dirty="0">
                <a:solidFill>
                  <a:srgbClr val="00B050"/>
                </a:solidFill>
              </a:rPr>
              <a:t>Examples?</a:t>
            </a:r>
          </a:p>
          <a:p>
            <a:pPr lvl="1"/>
            <a:r>
              <a:rPr lang="en-US" sz="4400" dirty="0"/>
              <a:t>Strategic</a:t>
            </a:r>
          </a:p>
          <a:p>
            <a:pPr lvl="1"/>
            <a:r>
              <a:rPr lang="en-US" sz="4400" dirty="0"/>
              <a:t>Communication </a:t>
            </a:r>
          </a:p>
          <a:p>
            <a:pPr lvl="1"/>
            <a:r>
              <a:rPr lang="en-US" sz="4400" dirty="0"/>
              <a:t>Employment decisions</a:t>
            </a:r>
          </a:p>
          <a:p>
            <a:pPr lvl="1"/>
            <a:r>
              <a:rPr lang="en-US" sz="4400" dirty="0"/>
              <a:t>Criteria in HR research</a:t>
            </a:r>
          </a:p>
          <a:p>
            <a:pPr lvl="1"/>
            <a:r>
              <a:rPr lang="en-US" sz="4400" b="1" i="1" dirty="0">
                <a:solidFill>
                  <a:srgbClr val="00B050"/>
                </a:solidFill>
              </a:rPr>
              <a:t>Which of these depend upon JA? 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PMS Purposes Served for </a:t>
            </a:r>
            <a:r>
              <a:rPr lang="en-US" sz="4000" b="1" i="1" dirty="0"/>
              <a:t>Organization -more</a:t>
            </a:r>
            <a:r>
              <a:rPr lang="en-US" sz="1800" dirty="0"/>
              <a:t>(2 of 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/>
              <a:t>Feedback and personal development</a:t>
            </a:r>
          </a:p>
          <a:p>
            <a:pPr>
              <a:buFontTx/>
              <a:buChar char="-"/>
            </a:pPr>
            <a:r>
              <a:rPr lang="en-US" sz="3200" dirty="0"/>
              <a:t>Organizational </a:t>
            </a:r>
          </a:p>
          <a:p>
            <a:pPr lvl="1">
              <a:buFontTx/>
              <a:buChar char="-"/>
            </a:pPr>
            <a:r>
              <a:rPr lang="en-US" dirty="0"/>
              <a:t>diagnosis, maintenance, and development</a:t>
            </a:r>
          </a:p>
          <a:p>
            <a:pPr lvl="1"/>
            <a:r>
              <a:rPr lang="en-US" sz="3600" dirty="0"/>
              <a:t>Keeping proper records</a:t>
            </a:r>
          </a:p>
          <a:p>
            <a:pPr lvl="2"/>
            <a:r>
              <a:rPr lang="en-US" sz="3200" dirty="0"/>
              <a:t>Which are…archival data/info</a:t>
            </a:r>
          </a:p>
          <a:p>
            <a:pPr lvl="2"/>
            <a:r>
              <a:rPr lang="en-US" sz="3200" b="1" i="1" dirty="0">
                <a:solidFill>
                  <a:srgbClr val="00B0F0"/>
                </a:solidFill>
              </a:rPr>
              <a:t>Useful to YOU as a consultant!</a:t>
            </a:r>
          </a:p>
          <a:p>
            <a:pPr lvl="1"/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9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Autofit/>
          </a:bodyPr>
          <a:lstStyle/>
          <a:p>
            <a:r>
              <a:rPr lang="en-US" sz="3400" dirty="0"/>
              <a:t>Realities and Challenges of PMS </a:t>
            </a:r>
            <a:r>
              <a:rPr lang="en-US" sz="1800" dirty="0"/>
              <a:t>(1 of 2)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Four Appraisal realities </a:t>
            </a:r>
          </a:p>
          <a:p>
            <a:pPr lvl="1"/>
            <a:r>
              <a:rPr lang="en-US" sz="3600" dirty="0"/>
              <a:t>1. D</a:t>
            </a:r>
            <a:r>
              <a:rPr lang="en-US" sz="3200" b="1" dirty="0"/>
              <a:t>efense</a:t>
            </a:r>
            <a:r>
              <a:rPr lang="en-US" sz="3200" dirty="0"/>
              <a:t> against </a:t>
            </a:r>
          </a:p>
          <a:p>
            <a:pPr lvl="2"/>
            <a:r>
              <a:rPr lang="en-US" sz="3600" dirty="0"/>
              <a:t>disparate effects of employment actions</a:t>
            </a:r>
          </a:p>
          <a:p>
            <a:pPr lvl="1"/>
            <a:r>
              <a:rPr lang="en-US" sz="3600" dirty="0"/>
              <a:t>2. Have </a:t>
            </a:r>
            <a:r>
              <a:rPr lang="en-US" sz="3600" b="1" dirty="0"/>
              <a:t>consequences</a:t>
            </a:r>
          </a:p>
          <a:p>
            <a:pPr lvl="2"/>
            <a:r>
              <a:rPr lang="en-US" sz="3600" dirty="0"/>
              <a:t>Difficult to assign accurate, merit-based performance ratings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9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E93086-DB43-471B-B3B0-69F2C9FF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9EF31D-E973-404F-9BCF-197C2F1E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Realities and Challenges of PMS </a:t>
            </a:r>
            <a:r>
              <a:rPr lang="en-US" sz="18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127E9-0667-48BA-9CE3-300DC69F6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Four realities </a:t>
            </a:r>
          </a:p>
          <a:p>
            <a:pPr lvl="1"/>
            <a:r>
              <a:rPr lang="en-US" sz="3600" dirty="0"/>
              <a:t>3. Influenced by </a:t>
            </a:r>
          </a:p>
          <a:p>
            <a:pPr lvl="2"/>
            <a:r>
              <a:rPr lang="en-US" sz="3600" dirty="0"/>
              <a:t>political / </a:t>
            </a:r>
            <a:r>
              <a:rPr lang="en-US" sz="3600" dirty="0" err="1"/>
              <a:t>inderpersonal</a:t>
            </a:r>
            <a:r>
              <a:rPr lang="en-US" sz="3600" dirty="0"/>
              <a:t> consequences of actions</a:t>
            </a:r>
          </a:p>
          <a:p>
            <a:pPr lvl="2"/>
            <a:r>
              <a:rPr lang="en-US" sz="3600" b="1" i="1" dirty="0">
                <a:solidFill>
                  <a:srgbClr val="00B050"/>
                </a:solidFill>
              </a:rPr>
              <a:t>Examples?</a:t>
            </a:r>
          </a:p>
          <a:p>
            <a:pPr lvl="1"/>
            <a:r>
              <a:rPr lang="en-US" sz="3600" dirty="0"/>
              <a:t>4. Implementation of PMS</a:t>
            </a:r>
          </a:p>
          <a:p>
            <a:pPr lvl="2"/>
            <a:r>
              <a:rPr lang="en-US" sz="3600" dirty="0"/>
              <a:t>takes time and effort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69C0F-FAFF-40CB-BC77-161898DB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4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A3E3A3-A96D-4F23-B7FF-8C9E7CF7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DE8DD5-91A0-4633-A72D-BA13408A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Fundamental</a:t>
            </a:r>
            <a:r>
              <a:rPr lang="en-US" sz="4000" dirty="0"/>
              <a:t> Requirements of PMS </a:t>
            </a:r>
            <a:r>
              <a:rPr lang="en-US" sz="20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65B3B-FD72-492D-BCC9-C23BAF1C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PMS  </a:t>
            </a:r>
            <a:r>
              <a:rPr lang="en-US" b="1" i="1" dirty="0"/>
              <a:t>important</a:t>
            </a:r>
            <a:r>
              <a:rPr lang="en-US" dirty="0"/>
              <a:t> characteristics</a:t>
            </a:r>
          </a:p>
          <a:p>
            <a:pPr lvl="1"/>
            <a:r>
              <a:rPr lang="en-US" dirty="0"/>
              <a:t>Congruence with strategy</a:t>
            </a:r>
          </a:p>
          <a:p>
            <a:pPr lvl="2"/>
            <a:r>
              <a:rPr lang="en-US" dirty="0">
                <a:hlinkClick r:id="rId3"/>
              </a:rPr>
              <a:t>Balanced Scorecard</a:t>
            </a:r>
            <a:endParaRPr lang="en-US" dirty="0"/>
          </a:p>
          <a:p>
            <a:pPr lvl="1"/>
            <a:r>
              <a:rPr lang="en-US" dirty="0"/>
              <a:t>Thoroughness</a:t>
            </a:r>
          </a:p>
          <a:p>
            <a:pPr lvl="1"/>
            <a:r>
              <a:rPr lang="en-US" dirty="0"/>
              <a:t>Practicality</a:t>
            </a:r>
          </a:p>
          <a:p>
            <a:pPr lvl="1"/>
            <a:r>
              <a:rPr lang="en-US" dirty="0"/>
              <a:t>Meaningfulness</a:t>
            </a:r>
          </a:p>
          <a:p>
            <a:pPr lvl="1"/>
            <a:r>
              <a:rPr lang="en-US" dirty="0"/>
              <a:t>Specificity</a:t>
            </a:r>
          </a:p>
          <a:p>
            <a:pPr lvl="1"/>
            <a:r>
              <a:rPr lang="en-US" sz="3600" b="1" i="1" dirty="0">
                <a:solidFill>
                  <a:srgbClr val="00B050"/>
                </a:solidFill>
              </a:rPr>
              <a:t>Examples relevant to your org?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74660-C3B2-4CAC-8681-DD8A6913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8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1748</Words>
  <Application>Microsoft Office PowerPoint</Application>
  <PresentationFormat>On-screen Show (4:3)</PresentationFormat>
  <Paragraphs>365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PowerPoint Presentation</vt:lpstr>
      <vt:lpstr>Learning Goals (1 of 8)</vt:lpstr>
      <vt:lpstr>Learning Goals (6 of 8)</vt:lpstr>
      <vt:lpstr>Purposes Served for Organization(1 of 2)</vt:lpstr>
      <vt:lpstr>PMS Purposes Served for Organization -more(2 of 2)</vt:lpstr>
      <vt:lpstr>Realities and Challenges of PMS (1 of 2) </vt:lpstr>
      <vt:lpstr>Realities and Challenges of PMS (2 of 2)</vt:lpstr>
      <vt:lpstr>Fundamental Requirements of PMS (1 of 2)</vt:lpstr>
      <vt:lpstr>Fundamental Requirements (2 of 2)</vt:lpstr>
      <vt:lpstr>State-of-the-Science PMS  (1 of 3)</vt:lpstr>
      <vt:lpstr>State-of-the-Science PMS  (2 of 3)</vt:lpstr>
      <vt:lpstr>State-of-the-Science PMS  (3 of 3)</vt:lpstr>
      <vt:lpstr>Who Shall Rate? (1 of 2)</vt:lpstr>
      <vt:lpstr>Table 5.2: Sources and Uses of Appraisal Data </vt:lpstr>
      <vt:lpstr>360 degree Essentials</vt:lpstr>
      <vt:lpstr>360 degree Agreement and equivalence across sources</vt:lpstr>
      <vt:lpstr>360 Agreement &amp; Equivalence</vt:lpstr>
      <vt:lpstr>360 Agreement &amp; Equivalence (solutions)</vt:lpstr>
      <vt:lpstr>Judgmental Biases in Rating</vt:lpstr>
      <vt:lpstr>Types of Performance Measures</vt:lpstr>
      <vt:lpstr>Rating Systems: Relative and Absolute (1 of 3)</vt:lpstr>
      <vt:lpstr>Rating Systems: Relative and Absolute (2 of 3)</vt:lpstr>
      <vt:lpstr>Rating Systems: Relative and Absolute (3 of 3)</vt:lpstr>
      <vt:lpstr>Factors Affecting Subjective Appraisals (1 of 2)</vt:lpstr>
      <vt:lpstr>Factors Affecting Subjective Appraisals (2 of 2)</vt:lpstr>
      <vt:lpstr>Evaluating Team Performance </vt:lpstr>
      <vt:lpstr>Rater Training</vt:lpstr>
      <vt:lpstr>  Social, Emotional, and Interpersonal Context of PMS</vt:lpstr>
      <vt:lpstr>Appraisal and GS Interviews (1 of 3)</vt:lpstr>
      <vt:lpstr>Appraisal and GS Interviews (2 of 3)</vt:lpstr>
      <vt:lpstr>Appraisal and GS Interviews (3 of 3)</vt:lpstr>
      <vt:lpstr>Discussion Questions</vt:lpstr>
      <vt:lpstr>Evidence-Based Implications of Practice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Ancheta, Katie</dc:creator>
  <cp:lastModifiedBy>Thomas Mitchell</cp:lastModifiedBy>
  <cp:revision>111</cp:revision>
  <dcterms:created xsi:type="dcterms:W3CDTF">2006-08-16T00:00:00Z</dcterms:created>
  <dcterms:modified xsi:type="dcterms:W3CDTF">2021-02-23T18:28:46Z</dcterms:modified>
</cp:coreProperties>
</file>