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1" r:id="rId3"/>
    <p:sldId id="284" r:id="rId4"/>
    <p:sldId id="285" r:id="rId5"/>
    <p:sldId id="286" r:id="rId6"/>
    <p:sldId id="287" r:id="rId7"/>
    <p:sldId id="288" r:id="rId8"/>
    <p:sldId id="257" r:id="rId9"/>
    <p:sldId id="258" r:id="rId10"/>
    <p:sldId id="289" r:id="rId11"/>
    <p:sldId id="259" r:id="rId12"/>
    <p:sldId id="260" r:id="rId13"/>
    <p:sldId id="282" r:id="rId14"/>
    <p:sldId id="28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83" r:id="rId29"/>
    <p:sldId id="275" r:id="rId30"/>
    <p:sldId id="276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83164" autoAdjust="0"/>
  </p:normalViewPr>
  <p:slideViewPr>
    <p:cSldViewPr>
      <p:cViewPr varScale="1">
        <p:scale>
          <a:sx n="56" d="100"/>
          <a:sy n="56" d="100"/>
        </p:scale>
        <p:origin x="159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22B10-FE80-4935-B9C9-55F2DE02CE53}" type="datetimeFigureOut">
              <a:rPr lang="en-US" smtClean="0"/>
              <a:t>7/23/2018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C31-EB4A-4B21-8134-CB5741A1D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88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6-2: Implement procedures and criteria for choosing to use an existing test or develop a new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29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6-2: Implement procedures and criteria for choosing to use an existing test or develop a new 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88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6-2: Implement procedures and criteria for choosing to use an existing test or develop a new 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5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6-2: Implement procedures and criteria for choosing to use an existing test or develop a new 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64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6-3: Understand the use of item response theory to conduct comprehensive item analyses.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6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6-2: Implement procedures and criteria for choosing to use an existing test or develop a new one.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35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6-4: Estimate reliability using procedures such as test–retest, parallel forms, internal consistency, and interrater reliability to assess different sources of error (e.g., time, items, raters).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31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Goal: 6-4: Estimate reliability using procedures such as test–retest, parallel forms, internal consistency, and interrater reliability to assess different sources of error (e.g., time, items, raters).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85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6-5: Interpret and use reliability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62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6-7: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measures that minimize the detrimental effects of scale coarseness and interpret results of measurement procedures, taking into account norms and other contextual issues.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9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53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</a:t>
            </a:r>
            <a:r>
              <a:rPr lang="en-US" baseline="0" dirty="0"/>
              <a:t> 6-6</a:t>
            </a:r>
            <a:r>
              <a:rPr lang="en-US" dirty="0"/>
              <a:t>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use of generalizability theory to learn about the relative contribution of different sources of error.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45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6-6: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the use of generalizability theory to learn about the relative contribution of different sources of error.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90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6-7: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measures that minimize the detrimental effects of scale coarseness and interpret results of measurement procedures, taking into account norms and other contextual issues.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67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6-7: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measures that minimize the detrimental effects of scale coarseness and interpret results of measurement procedures, taking into account norms and other contextual issues.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7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6-8: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Anticipate future trends in applied psychological measurement given technological and other contextual changes.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646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6-8: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Anticipate future trends in applied psychological measurement given technological and other contextual changes.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26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8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6-1: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Distinguish among nominal, ordinal, interval, and ratio scales of measurement and learn which types of data analysis can be conducted with each.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6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6-1: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Distinguish among nominal, ordinal, interval, and ratio scales of measurement and learn which types of data analysis can be conducted with each.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1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6-1: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Distinguish among nominal, ordinal, interval, and ratio scales of measurement and learn which types of data analysis can be conducted with each.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7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6-1: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Distinguish among nominal, ordinal, interval, and ratio scales of measurement and learn which types of data analysis can be conducted with each.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8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6-1: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Distinguish among nominal, ordinal, interval, and ratio scales of measurement and learn which types of data analysis can be conducted with each.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3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6-1: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Distinguish among nominal, ordinal, interval, and ratio scales of measurement and learn which types of data analysis can be conducted with each.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35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6-1: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Distinguish among nominal, ordinal, interval, and ratio scales of measurement and learn which types of data analysis can be conducted with each.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9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7283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010400" cy="365125"/>
          </a:xfrm>
        </p:spPr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9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dirty="0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9456"/>
            <a:ext cx="9144000" cy="6096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Nominal Scales 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Lowest level of measurement</a:t>
            </a:r>
          </a:p>
          <a:p>
            <a:r>
              <a:rPr lang="en-US" dirty="0"/>
              <a:t>Represents differences in kind</a:t>
            </a:r>
          </a:p>
          <a:p>
            <a:r>
              <a:rPr lang="en-US" dirty="0"/>
              <a:t>Individuals assigned or classified into qualitatively different categories</a:t>
            </a:r>
          </a:p>
          <a:p>
            <a:r>
              <a:rPr lang="en-US" dirty="0"/>
              <a:t>Numbers assigned to objects or persons, but have no numerical meaning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62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Ordinal Scales 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classification by category </a:t>
            </a:r>
          </a:p>
          <a:p>
            <a:r>
              <a:rPr lang="en-US" dirty="0"/>
              <a:t>Provides indication of magnitude </a:t>
            </a:r>
          </a:p>
          <a:p>
            <a:r>
              <a:rPr lang="en-US" dirty="0"/>
              <a:t>Satisfy requirement of equality as well as transitivity or ranking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9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683E3A-BAE3-453C-901A-114C5B4A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23F885-DAD8-4807-9E88-8905245D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Interval Scales 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7A2F5-3417-45B6-82FC-1A8DCB69B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/>
              <a:t>Equality</a:t>
            </a:r>
          </a:p>
          <a:p>
            <a:r>
              <a:rPr lang="en-US" dirty="0"/>
              <a:t>Transitivity, or ranking</a:t>
            </a:r>
          </a:p>
          <a:p>
            <a:r>
              <a:rPr lang="en-US" dirty="0"/>
              <a:t>Additivity, or equal-sized units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1CDE0-4241-42C2-AE29-0C391272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4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2F379A-34CD-4601-BC05-C99190E7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253F9-384E-4EBA-9463-08461BC9D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Ratio Scales 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7764A-98E8-40D1-BB30-ECDE34714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Highest level of measurement</a:t>
            </a:r>
          </a:p>
          <a:p>
            <a:r>
              <a:rPr lang="en-US" dirty="0"/>
              <a:t>Natural or absolute zero point that has empirical meaning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B47A0-73B2-49FA-9E7A-2365D511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5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A426E1-95B0-4F78-8723-21944FBD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B0D20E-E343-46A4-A0DB-4872A57D2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Scales Used in Applied Psychological Measurement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374C9-8495-48B1-A84C-3EAFCA27E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Applied psychological measurement scales are nominal- or ordinal-level scales</a:t>
            </a:r>
          </a:p>
          <a:p>
            <a:r>
              <a:rPr lang="en-US" dirty="0"/>
              <a:t>Ordinal-level measures</a:t>
            </a:r>
          </a:p>
          <a:p>
            <a:pPr lvl="1"/>
            <a:r>
              <a:rPr lang="en-US" dirty="0"/>
              <a:t>Intelligence, aptitude, personality, and performance scales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3FAE5-B9C2-4973-BD84-FD2B4A40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0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34D3F7-D462-4B83-9902-64A7F9A5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ED2F60-DD21-497A-9DBB-332E84A0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Selecting and Creating the Right Measure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B3625-88F4-4DAC-9899-725219CA2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  <a:p>
            <a:pPr lvl="1"/>
            <a:r>
              <a:rPr lang="en-US" dirty="0"/>
              <a:t>Systematic procedure for measuring a sample of behavior </a:t>
            </a:r>
          </a:p>
          <a:p>
            <a:pPr lvl="1"/>
            <a:r>
              <a:rPr lang="en-US" dirty="0"/>
              <a:t>Instrument, technique, or procedure</a:t>
            </a:r>
          </a:p>
          <a:p>
            <a:pPr lvl="1"/>
            <a:r>
              <a:rPr lang="en-US" dirty="0"/>
              <a:t>Content, administration, and scoring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26486-F1B4-46EA-9BBC-AA309156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3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5B53EA-D396-4B65-8566-664381DC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5B089F-5EBF-47F7-A8BE-A7567C35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for Selecting and Creating the Right Measure </a:t>
            </a:r>
            <a:r>
              <a:rPr lang="en-US" sz="2000" dirty="0"/>
              <a:t>(1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D713E-598E-4C47-A14E-9B3FB491C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Determining a measure’s purpose</a:t>
            </a:r>
          </a:p>
          <a:p>
            <a:r>
              <a:rPr lang="en-US" dirty="0"/>
              <a:t>Defining the attribute</a:t>
            </a:r>
          </a:p>
          <a:p>
            <a:r>
              <a:rPr lang="en-US" dirty="0"/>
              <a:t>Developing a measure plan</a:t>
            </a:r>
          </a:p>
          <a:p>
            <a:r>
              <a:rPr lang="en-US" dirty="0"/>
              <a:t>Writing items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893C2-FADC-4487-9EDA-A8273D62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76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2D93A4-0E33-47B2-BD4E-4B077B89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67ED9B-32E0-4C71-9AE9-6EBE07B6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for Selecting and Creating the Right Measure </a:t>
            </a:r>
            <a:r>
              <a:rPr lang="en-US" sz="2000" dirty="0"/>
              <a:t>(2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75514-B1B3-4FD8-BE36-1C4667CA4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Conducting a pilot study and traditional item analysis</a:t>
            </a:r>
          </a:p>
          <a:p>
            <a:r>
              <a:rPr lang="en-US" dirty="0"/>
              <a:t>Conducting an item analysis using item response theory</a:t>
            </a:r>
          </a:p>
          <a:p>
            <a:r>
              <a:rPr lang="en-US" dirty="0"/>
              <a:t>Selecting items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A97E3-9FDF-4743-A1EA-D7E7A542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37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BCC9F3-2EEB-4C38-A87D-CD174671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DD5A1E-15FC-4484-9496-4E679CBF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for Selecting and Creating the Right Measure </a:t>
            </a:r>
            <a:r>
              <a:rPr lang="en-US" sz="2000" dirty="0"/>
              <a:t>(3 of 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86630-1D71-4B22-B144-D7C8770E9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Determining reliability and gathering evidence for validity</a:t>
            </a:r>
          </a:p>
          <a:p>
            <a:r>
              <a:rPr lang="en-US" dirty="0"/>
              <a:t>Revising and updating items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F2FB5-FECC-4AF9-8156-E4245382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82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506697-5DE9-45DD-A289-845D4C5DB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5CAC21-9ECE-488A-834C-32CA4447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Item Response Theory (IRT)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F02F7-8E27-4BD7-9956-8A776076E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individual differences on a particular attribute affect the behavior of an individual when responding to an item </a:t>
            </a:r>
          </a:p>
          <a:p>
            <a:r>
              <a:rPr lang="en-US" dirty="0"/>
              <a:t>Assessed graphically through item-characteristic curve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E47A8-36B8-48F5-A736-D754183C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3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0874" y="2286000"/>
            <a:ext cx="8442252" cy="1905000"/>
          </a:xfrm>
        </p:spPr>
        <p:txBody>
          <a:bodyPr>
            <a:noAutofit/>
          </a:bodyPr>
          <a:lstStyle/>
          <a:p>
            <a:pPr hangingPunct="0"/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</a:t>
            </a:r>
            <a:r>
              <a:rPr lang="en-US" sz="4400" b="1" cap="all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44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en-US" sz="4400" b="1" dirty="0"/>
              <a:t>Measuring and Interpreting Individual Differences</a:t>
            </a:r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84421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EF4E8F-F5B0-44AE-BE8D-A902B697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B22E6E-1393-4873-A995-74E90325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Selecting an Appropriate Measure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F1260-1150-4052-9F7C-F3072F960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  <a:p>
            <a:r>
              <a:rPr lang="en-US" dirty="0"/>
              <a:t>Administration</a:t>
            </a:r>
          </a:p>
          <a:p>
            <a:r>
              <a:rPr lang="en-US" dirty="0"/>
              <a:t>Standardized and nonstandardized tests</a:t>
            </a:r>
          </a:p>
          <a:p>
            <a:r>
              <a:rPr lang="en-US" dirty="0"/>
              <a:t>Scoring</a:t>
            </a:r>
          </a:p>
          <a:p>
            <a:r>
              <a:rPr lang="en-US" dirty="0"/>
              <a:t>Cost, interpretation, and face validity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B1658-5180-4339-91EB-34D52641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23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675A1-410C-4BB5-96CB-70A13F14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AD3FC3-F095-4B90-AB68-1703F3DE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Reliability as Consistency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E20A4-1117-477B-BA85-DBE9D4A64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Reliability of a measurement procedure</a:t>
            </a:r>
          </a:p>
          <a:p>
            <a:pPr lvl="1"/>
            <a:r>
              <a:rPr lang="en-US" dirty="0"/>
              <a:t>Freedom from unsystematic errors of measurement</a:t>
            </a:r>
          </a:p>
          <a:p>
            <a:pPr lvl="1"/>
            <a:r>
              <a:rPr lang="en-US" dirty="0"/>
              <a:t>Measurement errors reduce reliability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8ACAF-45A6-48CC-98DB-ED6FCBE2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74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9F7E01-0AFB-4599-BD61-0FF06849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717EBB-8753-49C9-9D0F-0412EA40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Estimation of Reliability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D17AA-1918-4926-B788-3E69C8781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3810000"/>
          </a:xfrm>
        </p:spPr>
        <p:txBody>
          <a:bodyPr/>
          <a:lstStyle/>
          <a:p>
            <a:r>
              <a:rPr lang="en-US" dirty="0"/>
              <a:t>Test–retest</a:t>
            </a:r>
          </a:p>
          <a:p>
            <a:r>
              <a:rPr lang="en-US" dirty="0"/>
              <a:t>Parallel (or alternate) forms</a:t>
            </a:r>
          </a:p>
          <a:p>
            <a:r>
              <a:rPr lang="en-US" dirty="0"/>
              <a:t>Internal consistency</a:t>
            </a:r>
          </a:p>
          <a:p>
            <a:r>
              <a:rPr lang="en-US" dirty="0"/>
              <a:t>Split-half reliability estimates</a:t>
            </a:r>
          </a:p>
          <a:p>
            <a:r>
              <a:rPr lang="en-US" dirty="0"/>
              <a:t>Stability and equivalence</a:t>
            </a:r>
          </a:p>
          <a:p>
            <a:r>
              <a:rPr lang="en-US" dirty="0"/>
              <a:t>Interrater reliability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369C0-0085-45C0-9310-65DDBE8E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05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939243-60E4-4868-A86E-ECD4231B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38E105-48E1-4D6A-BBAD-BC5E48DF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Interpretation of Reliability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37963-92E3-4DF7-B08D-434273D3A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Range of individual differences</a:t>
            </a:r>
          </a:p>
          <a:p>
            <a:r>
              <a:rPr lang="en-US" dirty="0"/>
              <a:t>Difficulty of the measurement procedure</a:t>
            </a:r>
          </a:p>
          <a:p>
            <a:r>
              <a:rPr lang="en-US" dirty="0"/>
              <a:t>Size and representativeness of sample</a:t>
            </a:r>
          </a:p>
          <a:p>
            <a:r>
              <a:rPr lang="en-US" dirty="0"/>
              <a:t>Standard error of measurement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6D158-7127-47A2-AD8A-F480D3577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97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C1E695-29CF-4DCC-9991-2017672C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EB0774-E487-4B4A-9723-37A01AAC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Scale Coarseness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1DBDA-1915-44CE-B92E-0C76258B6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Related to measurement error</a:t>
            </a:r>
          </a:p>
          <a:p>
            <a:r>
              <a:rPr lang="en-US" dirty="0"/>
              <a:t>Distinct phenomenon that results in lack of measurement precision </a:t>
            </a:r>
          </a:p>
          <a:p>
            <a:r>
              <a:rPr lang="en-US" dirty="0"/>
              <a:t>Pervasive measurement artifact that produces a systematic downward bias in resulting correlation coefficient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FCE05-4E4E-4F24-8F00-3BBB081F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50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6CB2A3-3286-4DBF-B7E6-9D082F62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64A11-A52C-420A-8743-A878565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Generalizability Theory </a:t>
            </a:r>
            <a:r>
              <a:rPr lang="en-US" sz="18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3A917-C6C0-4B51-95E3-D2CFCB8A9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Conceptualizes the reliability of a test score as the precision with which that score, or sample, represents a more generalized universe value of the score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86AAD-7146-446D-8CBA-0633124B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30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CE62E2-A6A1-4A0D-A4BE-371DACED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AB9806-3487-4E5D-88B8-07F53B49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Generalizability Theory </a:t>
            </a:r>
            <a:r>
              <a:rPr lang="en-US" sz="18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0A4C0-4DD5-44C7-B90B-B42FD6FF6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Generalizability study</a:t>
            </a:r>
          </a:p>
          <a:p>
            <a:pPr lvl="1"/>
            <a:r>
              <a:rPr lang="en-US" dirty="0"/>
              <a:t>Degree to which test results equivalent when obtained under different testing conditions</a:t>
            </a:r>
          </a:p>
          <a:p>
            <a:r>
              <a:rPr lang="en-US" dirty="0"/>
              <a:t>Decision study</a:t>
            </a:r>
          </a:p>
          <a:p>
            <a:pPr lvl="1"/>
            <a:r>
              <a:rPr lang="en-US" dirty="0"/>
              <a:t>Measurement instrument produces data used in making decisions or reaching conclusions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7FD17-08C1-4728-A67B-0B1DD5D4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16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4CD5CD-9596-4DFD-AD97-87DEB2AD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E3D8E7-2701-4689-9ED9-2BB2C226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Interpreting the Results of Measurement Procedures </a:t>
            </a:r>
            <a:r>
              <a:rPr lang="en-US" sz="20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94AFB-7E3E-42B3-95BB-75A164AAD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Percentile rank of a given raw score</a:t>
            </a:r>
          </a:p>
          <a:p>
            <a:pPr lvl="1"/>
            <a:r>
              <a:rPr lang="en-US" dirty="0"/>
              <a:t>Percentage in norm group who fall below it</a:t>
            </a:r>
          </a:p>
          <a:p>
            <a:r>
              <a:rPr lang="en-US" dirty="0"/>
              <a:t>Standard scores</a:t>
            </a:r>
          </a:p>
          <a:p>
            <a:pPr lvl="1"/>
            <a:r>
              <a:rPr lang="en-US" i="1" dirty="0"/>
              <a:t>z</a:t>
            </a:r>
            <a:r>
              <a:rPr lang="en-US" dirty="0"/>
              <a:t> scores (distance of each raw score from mean in standard deviation units)</a:t>
            </a:r>
          </a:p>
          <a:p>
            <a:pPr lvl="1"/>
            <a:r>
              <a:rPr lang="en-US" dirty="0"/>
              <a:t>Modification of </a:t>
            </a:r>
            <a:r>
              <a:rPr lang="en-US" i="1" dirty="0"/>
              <a:t>z</a:t>
            </a:r>
            <a:r>
              <a:rPr lang="en-US" dirty="0"/>
              <a:t> score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F18B4-946D-4B30-B043-B851FE1BA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76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BE83D2-1492-4AC3-AC7A-FA0709EB6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E1C18C-5E9D-493A-A6C0-7465CA20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Interpreting the Results of Measurement Procedures </a:t>
            </a:r>
            <a:r>
              <a:rPr lang="en-US" sz="2000" dirty="0"/>
              <a:t>(2 of 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045D0-EB3D-4366-AA21-9DAB7A84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54" y="1828800"/>
            <a:ext cx="7251404" cy="4383356"/>
          </a:xfrm>
        </p:spPr>
      </p:pic>
    </p:spTree>
    <p:extLst>
      <p:ext uri="{BB962C8B-B14F-4D97-AF65-F5344CB8AC3E}">
        <p14:creationId xmlns:p14="http://schemas.microsoft.com/office/powerpoint/2010/main" val="1997000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DA6048-D47E-4627-8CF0-434616BD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29576B-BC06-439D-8CFD-720942C0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Looking to the Future </a:t>
            </a:r>
            <a:r>
              <a:rPr lang="en-US" sz="18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F1486-11C9-4A54-AE72-909FC7D09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Innovations</a:t>
            </a:r>
          </a:p>
          <a:p>
            <a:pPr lvl="1"/>
            <a:r>
              <a:rPr lang="en-US" dirty="0"/>
              <a:t>Response styles</a:t>
            </a:r>
          </a:p>
          <a:p>
            <a:pPr lvl="1"/>
            <a:r>
              <a:rPr lang="en-US" dirty="0"/>
              <a:t>Reliability estimation</a:t>
            </a:r>
          </a:p>
          <a:p>
            <a:pPr lvl="1"/>
            <a:r>
              <a:rPr lang="en-US" dirty="0"/>
              <a:t>Improving items by using cognitive pretests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FB777-1793-4C50-BBCC-9B63E08B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3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(1 of 5)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6-1: Distinguish among nominal, ordinal, interval, and ratio scales of measurement and learn which types of data analysis can be conducted with each.</a:t>
            </a:r>
          </a:p>
          <a:p>
            <a:pPr lvl="0" hangingPunct="0"/>
            <a:r>
              <a:rPr lang="en-US" dirty="0"/>
              <a:t>6-2: Implement procedures and criteria for choosing to use an existing test or develop a new one.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49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059658-99C8-4238-A63E-D29DEE50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6931C6-A57B-4DAB-97D4-1F1F8393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Looking to the Future </a:t>
            </a:r>
            <a:r>
              <a:rPr lang="en-US" sz="18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CB0A3-1656-4097-9BFD-62C43B3E9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Innovations</a:t>
            </a:r>
          </a:p>
          <a:p>
            <a:pPr lvl="1"/>
            <a:r>
              <a:rPr lang="en-US" dirty="0"/>
              <a:t>Selecting items using iterative structural equation modeling</a:t>
            </a:r>
          </a:p>
          <a:p>
            <a:pPr lvl="1"/>
            <a:r>
              <a:rPr lang="en-US" dirty="0"/>
              <a:t>Developing items with anchoring vignettes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02FC5-8CD2-4607-9F54-7CBD2C89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2405"/>
            <a:ext cx="9144000" cy="1003005"/>
          </a:xfrm>
        </p:spPr>
        <p:txBody>
          <a:bodyPr>
            <a:normAutofit/>
          </a:bodyPr>
          <a:lstStyle/>
          <a:p>
            <a:r>
              <a:rPr lang="en-US" sz="3600" dirty="0"/>
              <a:t>Evidence-Based Implications for Practice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"/>
          <a:stretch/>
        </p:blipFill>
        <p:spPr>
          <a:xfrm>
            <a:off x="165100" y="1219200"/>
            <a:ext cx="8813800" cy="3834809"/>
          </a:xfrm>
        </p:spPr>
      </p:pic>
    </p:spTree>
    <p:extLst>
      <p:ext uri="{BB962C8B-B14F-4D97-AF65-F5344CB8AC3E}">
        <p14:creationId xmlns:p14="http://schemas.microsoft.com/office/powerpoint/2010/main" val="241689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(2 of 5)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hangingPunct="0"/>
            <a:r>
              <a:rPr lang="en-US" dirty="0"/>
              <a:t>6-3: Understand the use of item response theory to conduct comprehensive item analyses.</a:t>
            </a:r>
          </a:p>
          <a:p>
            <a:pPr lvl="0" hangingPunct="0"/>
            <a:r>
              <a:rPr lang="en-US" dirty="0"/>
              <a:t>6-4: Estimate reliability using procedures such as test–retest, parallel forms, internal consistency, and interrater reliability to assess different sources of error (e.g., time, items, raters).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3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(3 of 5)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6-5: Interpret and use reliability information.</a:t>
            </a:r>
          </a:p>
          <a:p>
            <a:pPr lvl="0" hangingPunct="0"/>
            <a:r>
              <a:rPr lang="en-US" dirty="0"/>
              <a:t>6-6: Understand the use of generalizability theory to learn about the relative contribution of different sources of error.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(4 of 5)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6-7: Create measures that minimize the detrimental effects of scale coarseness and interpret results of measurement procedures, taking into account norms and other contextual issues.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1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(5 of 5)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hangingPunct="0"/>
            <a:r>
              <a:rPr lang="en-US" dirty="0"/>
              <a:t>6-8: Anticipate future trends in applied psychological measurement given technological and other contextual changes.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2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Measurement?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</a:t>
            </a:r>
          </a:p>
          <a:p>
            <a:pPr lvl="1"/>
            <a:r>
              <a:rPr lang="en-US" dirty="0"/>
              <a:t>Assignment of numerals to objects or events according to rules</a:t>
            </a:r>
          </a:p>
          <a:p>
            <a:pPr lvl="1"/>
            <a:r>
              <a:rPr lang="en-US" dirty="0"/>
              <a:t>Answer the question “How much?” </a:t>
            </a:r>
          </a:p>
          <a:p>
            <a:pPr lvl="1"/>
            <a:r>
              <a:rPr lang="en-US" dirty="0"/>
              <a:t>Four types of scales used for psychological measurement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23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Scales of Measurement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Qualitative</a:t>
            </a:r>
          </a:p>
          <a:p>
            <a:pPr lvl="1"/>
            <a:r>
              <a:rPr lang="en-US" dirty="0"/>
              <a:t>In terms of kind (sex, hair color)</a:t>
            </a:r>
          </a:p>
          <a:p>
            <a:pPr lvl="1"/>
            <a:r>
              <a:rPr lang="en-US" dirty="0"/>
              <a:t>classification</a:t>
            </a:r>
          </a:p>
          <a:p>
            <a:r>
              <a:rPr lang="en-US" dirty="0"/>
              <a:t>Quantitative</a:t>
            </a:r>
          </a:p>
          <a:p>
            <a:pPr lvl="1"/>
            <a:r>
              <a:rPr lang="en-US" dirty="0"/>
              <a:t>In terms of frequency, amount, or degree</a:t>
            </a:r>
          </a:p>
          <a:p>
            <a:pPr lvl="1"/>
            <a:r>
              <a:rPr lang="en-US" dirty="0"/>
              <a:t>Measurement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98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1981</Words>
  <Application>Microsoft Office PowerPoint</Application>
  <PresentationFormat>화면 슬라이드 쇼(4:3)</PresentationFormat>
  <Paragraphs>224</Paragraphs>
  <Slides>31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프레젠테이션</vt:lpstr>
      <vt:lpstr>PowerPoint 프레젠테이션</vt:lpstr>
      <vt:lpstr>Learning Goals (1 of 5)</vt:lpstr>
      <vt:lpstr>Learning Goals (2 of 5)</vt:lpstr>
      <vt:lpstr>Learning Goals (3 of 5)</vt:lpstr>
      <vt:lpstr>Learning Goals (4 of 5)</vt:lpstr>
      <vt:lpstr>Learning Goals (5 of 5)</vt:lpstr>
      <vt:lpstr>What is Measurement?</vt:lpstr>
      <vt:lpstr>Scales of Measurement</vt:lpstr>
      <vt:lpstr>Nominal Scales </vt:lpstr>
      <vt:lpstr>Ordinal Scales </vt:lpstr>
      <vt:lpstr>Interval Scales </vt:lpstr>
      <vt:lpstr>Ratio Scales </vt:lpstr>
      <vt:lpstr>Scales Used in Applied Psychological Measurement</vt:lpstr>
      <vt:lpstr>Selecting and Creating the Right Measure</vt:lpstr>
      <vt:lpstr>Steps for Selecting and Creating the Right Measure (1 of 3)</vt:lpstr>
      <vt:lpstr>Steps for Selecting and Creating the Right Measure (2 of 3)</vt:lpstr>
      <vt:lpstr>Steps for Selecting and Creating the Right Measure (3 of 3)</vt:lpstr>
      <vt:lpstr>Item Response Theory (IRT)</vt:lpstr>
      <vt:lpstr>Selecting an Appropriate Measure</vt:lpstr>
      <vt:lpstr>Reliability as Consistency</vt:lpstr>
      <vt:lpstr>Estimation of Reliability</vt:lpstr>
      <vt:lpstr>Interpretation of Reliability</vt:lpstr>
      <vt:lpstr>Scale Coarseness</vt:lpstr>
      <vt:lpstr>Generalizability Theory (1 of 2)</vt:lpstr>
      <vt:lpstr>Generalizability Theory (2 of 2)</vt:lpstr>
      <vt:lpstr>Interpreting the Results of Measurement Procedures (1 of 2)</vt:lpstr>
      <vt:lpstr>Interpreting the Results of Measurement Procedures (2 of 2)</vt:lpstr>
      <vt:lpstr>Looking to the Future (1 of 2)</vt:lpstr>
      <vt:lpstr>Looking to the Future (2 of 2)</vt:lpstr>
      <vt:lpstr>Evidence-Based Implications for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Ancheta, Katie</dc:creator>
  <cp:lastModifiedBy>Lee, Joo Won</cp:lastModifiedBy>
  <cp:revision>39</cp:revision>
  <dcterms:created xsi:type="dcterms:W3CDTF">2006-08-16T00:00:00Z</dcterms:created>
  <dcterms:modified xsi:type="dcterms:W3CDTF">2018-07-23T13:47:31Z</dcterms:modified>
</cp:coreProperties>
</file>