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1" r:id="rId3"/>
    <p:sldId id="284" r:id="rId4"/>
    <p:sldId id="292" r:id="rId5"/>
    <p:sldId id="286" r:id="rId6"/>
    <p:sldId id="257" r:id="rId7"/>
    <p:sldId id="258" r:id="rId8"/>
    <p:sldId id="259" r:id="rId9"/>
    <p:sldId id="260" r:id="rId10"/>
    <p:sldId id="281" r:id="rId11"/>
    <p:sldId id="264" r:id="rId12"/>
    <p:sldId id="293" r:id="rId13"/>
    <p:sldId id="296" r:id="rId14"/>
    <p:sldId id="268" r:id="rId15"/>
    <p:sldId id="269" r:id="rId16"/>
    <p:sldId id="297" r:id="rId17"/>
    <p:sldId id="270" r:id="rId18"/>
    <p:sldId id="272" r:id="rId19"/>
    <p:sldId id="274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B2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83164" autoAdjust="0"/>
  </p:normalViewPr>
  <p:slideViewPr>
    <p:cSldViewPr>
      <p:cViewPr varScale="1">
        <p:scale>
          <a:sx n="41" d="100"/>
          <a:sy n="41" d="100"/>
        </p:scale>
        <p:origin x="1563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22B10-FE80-4935-B9C9-55F2DE02CE53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4C31-EB4A-4B21-8134-CB5741A1D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88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51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75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99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31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853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22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62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450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67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7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53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Classical test theory (item analysis)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87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37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67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11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Ranking  - tied ranks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283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3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96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283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10400" cy="365125"/>
          </a:xfrm>
        </p:spPr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rgbClr val="00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9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IN" dirty="0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9456"/>
            <a:ext cx="9144000" cy="609600"/>
          </a:xfrm>
          <a:prstGeom prst="rect">
            <a:avLst/>
          </a:prstGeom>
          <a:solidFill>
            <a:srgbClr val="00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00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A426E1-95B0-4F78-8723-21944FBD9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B0D20E-E343-46A4-A0DB-4872A57D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Scales Used in </a:t>
            </a:r>
            <a:r>
              <a:rPr lang="en-US" sz="3200" b="1" i="1" dirty="0"/>
              <a:t>Applied Psychological Measurement</a:t>
            </a:r>
            <a:r>
              <a:rPr lang="en-US" sz="3200" dirty="0"/>
              <a:t> in Applied Psych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1374C9-8495-48B1-A84C-3EAFCA27E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sz="3900" dirty="0"/>
              <a:t>nominal- or ordinal-level scales</a:t>
            </a:r>
          </a:p>
          <a:p>
            <a:r>
              <a:rPr lang="en-US" b="1" i="1" dirty="0">
                <a:solidFill>
                  <a:srgbClr val="00B050"/>
                </a:solidFill>
              </a:rPr>
              <a:t>Hey.. What about interval?</a:t>
            </a:r>
          </a:p>
          <a:p>
            <a:endParaRPr lang="en-US" dirty="0"/>
          </a:p>
          <a:p>
            <a:r>
              <a:rPr lang="en-US" dirty="0"/>
              <a:t>Ordinal-level measures </a:t>
            </a:r>
          </a:p>
          <a:p>
            <a:pPr lvl="1"/>
            <a:r>
              <a:rPr lang="en-US" sz="3200" dirty="0"/>
              <a:t>Intelligence, aptitude, personality, and performance scales </a:t>
            </a:r>
          </a:p>
          <a:p>
            <a:pPr lvl="1"/>
            <a:r>
              <a:rPr lang="en-US" sz="3200" b="1" i="1" dirty="0">
                <a:solidFill>
                  <a:srgbClr val="00B050"/>
                </a:solidFill>
              </a:rPr>
              <a:t>What scale are “forced choice” when used </a:t>
            </a:r>
            <a:r>
              <a:rPr lang="en-US" b="1" i="1" dirty="0">
                <a:solidFill>
                  <a:srgbClr val="00B050"/>
                </a:solidFill>
              </a:rPr>
              <a:t>f</a:t>
            </a:r>
            <a:r>
              <a:rPr lang="en-US" sz="2800" b="1" i="1" dirty="0">
                <a:solidFill>
                  <a:srgbClr val="00B050"/>
                </a:solidFill>
              </a:rPr>
              <a:t>or merit raises?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3FAE5-B9C2-4973-BD84-FD2B4A406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0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2D93A4-0E33-47B2-BD4E-4B077B89D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67ED9B-32E0-4C71-9AE9-6EBE07B64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Item analysis to build a test </a:t>
            </a:r>
            <a:r>
              <a:rPr lang="en-US" sz="20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75514-B1B3-4FD8-BE36-1C4667CA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/>
              <a:t>Traditional item analysis </a:t>
            </a:r>
          </a:p>
          <a:p>
            <a:pPr lvl="1"/>
            <a:r>
              <a:rPr lang="en-US" dirty="0"/>
              <a:t>Classical Test theory (CTT)  </a:t>
            </a:r>
          </a:p>
          <a:p>
            <a:pPr lvl="2"/>
            <a:r>
              <a:rPr lang="en-US" sz="2800" dirty="0"/>
              <a:t>distractor analysis</a:t>
            </a:r>
          </a:p>
          <a:p>
            <a:pPr lvl="2"/>
            <a:r>
              <a:rPr lang="en-US" sz="2800" dirty="0"/>
              <a:t>Item difficulty</a:t>
            </a:r>
          </a:p>
          <a:p>
            <a:pPr lvl="2"/>
            <a:r>
              <a:rPr lang="en-US" sz="2800" dirty="0"/>
              <a:t>Item discrimination 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What should the average difficulty level be?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Is item discrimination a bad thing?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0A97E3-9FDF-4743-A1EA-D7E7A5427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3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2D93A4-0E33-47B2-BD4E-4B077B89D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67ED9B-32E0-4C71-9AE9-6EBE07B64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Item analysis to build a test </a:t>
            </a:r>
            <a:r>
              <a:rPr lang="en-US" sz="2000" dirty="0"/>
              <a:t>(2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75514-B1B3-4FD8-BE36-1C4667CA4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IRT  Item response theory</a:t>
            </a:r>
          </a:p>
          <a:p>
            <a:pPr lvl="1"/>
            <a:r>
              <a:rPr lang="en-US" sz="3200" dirty="0"/>
              <a:t>Quickly assess test taker’s ability</a:t>
            </a:r>
          </a:p>
          <a:p>
            <a:pPr lvl="1"/>
            <a:r>
              <a:rPr lang="en-US" sz="3200" dirty="0"/>
              <a:t>Doesn’t’ waste time on easy items</a:t>
            </a:r>
          </a:p>
          <a:p>
            <a:pPr lvl="1"/>
            <a:r>
              <a:rPr lang="en-US" sz="3200" dirty="0"/>
              <a:t>Avoids embarrassment for the less able </a:t>
            </a:r>
          </a:p>
          <a:p>
            <a:pPr lvl="1"/>
            <a:r>
              <a:rPr lang="en-US" sz="3200" dirty="0"/>
              <a:t>Easy to assess group differences (or bias)</a:t>
            </a:r>
          </a:p>
          <a:p>
            <a:pPr lvl="1"/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0A97E3-9FDF-4743-A1EA-D7E7A5427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0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241C-4E08-4E6D-8FE8-359315B4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IRT item characteristics</a:t>
            </a:r>
            <a:br>
              <a:rPr lang="en-US" dirty="0"/>
            </a:br>
            <a:r>
              <a:rPr lang="en-US" sz="3100" dirty="0"/>
              <a:t>Fig 6.1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C2EBD0-3845-44C5-ACF3-44E07397B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2B83C0-48D5-4CE9-81C1-E7D9C3CE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4343B85-84FB-498B-A363-4F10F5CA08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70" y="1447800"/>
            <a:ext cx="6676892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92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675A1-410C-4BB5-96CB-70A13F141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AD3FC3-F095-4B90-AB68-1703F3DEB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Reliability as Consistency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E20A4-1117-477B-BA85-DBE9D4A64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Reliability of a measurement procedure</a:t>
            </a:r>
          </a:p>
          <a:p>
            <a:pPr lvl="1"/>
            <a:r>
              <a:rPr lang="en-US" sz="3600" dirty="0"/>
              <a:t>Freedom from </a:t>
            </a:r>
            <a:r>
              <a:rPr lang="en-US" sz="3600" b="1" i="1" dirty="0"/>
              <a:t>unsystematic</a:t>
            </a:r>
            <a:r>
              <a:rPr lang="en-US" sz="3600" dirty="0"/>
              <a:t> errors of measurement</a:t>
            </a:r>
          </a:p>
          <a:p>
            <a:pPr lvl="1"/>
            <a:r>
              <a:rPr lang="en-US" sz="3600" dirty="0"/>
              <a:t>Measurement errors reduce reliability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48ACAF-45A6-48CC-98DB-ED6FCBE26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7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C9F7E01-0AFB-4599-BD61-0FF068497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717EBB-8753-49C9-9D0F-0412EA40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Estimation of Reliability</a:t>
            </a:r>
            <a:br>
              <a:rPr lang="en-US" sz="4000" dirty="0"/>
            </a:br>
            <a:r>
              <a:rPr lang="en-US" sz="4000" dirty="0"/>
              <a:t>Know these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D17AA-1918-4926-B788-3E69C8781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38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Test–retest</a:t>
            </a:r>
          </a:p>
          <a:p>
            <a:r>
              <a:rPr lang="en-US" dirty="0"/>
              <a:t>Parallel (or alternate) forms</a:t>
            </a:r>
          </a:p>
          <a:p>
            <a:r>
              <a:rPr lang="en-US" dirty="0"/>
              <a:t>Internal consistency (</a:t>
            </a:r>
            <a:r>
              <a:rPr lang="en-US" i="1" dirty="0"/>
              <a:t>alpha coefficient</a:t>
            </a:r>
            <a:r>
              <a:rPr lang="en-US" dirty="0"/>
              <a:t>)</a:t>
            </a:r>
          </a:p>
          <a:p>
            <a:r>
              <a:rPr lang="en-US" dirty="0"/>
              <a:t>Split-half reliability estimates</a:t>
            </a:r>
          </a:p>
          <a:p>
            <a:r>
              <a:rPr lang="en-US" dirty="0"/>
              <a:t>Stability and equivalence</a:t>
            </a:r>
          </a:p>
          <a:p>
            <a:r>
              <a:rPr lang="en-US" dirty="0"/>
              <a:t>Inter-rater reliability</a:t>
            </a:r>
          </a:p>
          <a:p>
            <a:r>
              <a:rPr lang="en-US" dirty="0"/>
              <a:t>Intra-rater reliability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9369C0-0085-45C0-9310-65DDBE8E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05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C9F7E01-0AFB-4599-BD61-0FF068497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717EBB-8753-49C9-9D0F-0412EA406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Estimation of Reliability</a:t>
            </a:r>
            <a:br>
              <a:rPr lang="en-US" sz="3200" dirty="0"/>
            </a:br>
            <a:r>
              <a:rPr lang="en-US" sz="3200" dirty="0"/>
              <a:t>Know these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D17AA-1918-4926-B788-3E69C8781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r>
              <a:rPr lang="en-US" dirty="0"/>
              <a:t>Coefficient of determination  </a:t>
            </a:r>
            <a:r>
              <a:rPr lang="en-US" sz="4000" b="1" i="1" dirty="0">
                <a:solidFill>
                  <a:srgbClr val="C00000"/>
                </a:solidFill>
              </a:rPr>
              <a:t>r</a:t>
            </a:r>
            <a:r>
              <a:rPr lang="en-US" sz="4000" b="1" i="1" baseline="30000" dirty="0">
                <a:solidFill>
                  <a:srgbClr val="C00000"/>
                </a:solidFill>
              </a:rPr>
              <a:t>2</a:t>
            </a:r>
          </a:p>
          <a:p>
            <a:pPr lvl="1"/>
            <a:r>
              <a:rPr lang="en-US" dirty="0"/>
              <a:t> % of variance shared by </a:t>
            </a:r>
          </a:p>
          <a:p>
            <a:pPr lvl="1"/>
            <a:r>
              <a:rPr lang="en-US" dirty="0"/>
              <a:t>The test and criterion</a:t>
            </a:r>
          </a:p>
          <a:p>
            <a:pPr lvl="1"/>
            <a:endParaRPr lang="en-US" dirty="0"/>
          </a:p>
          <a:p>
            <a:r>
              <a:rPr lang="en-US" dirty="0"/>
              <a:t>Coefficient of Non-determination </a:t>
            </a:r>
            <a:r>
              <a:rPr lang="en-US" b="1" dirty="0">
                <a:solidFill>
                  <a:srgbClr val="C00000"/>
                </a:solidFill>
              </a:rPr>
              <a:t>(1-</a:t>
            </a:r>
            <a:r>
              <a:rPr lang="en-US" b="1" i="1" dirty="0">
                <a:solidFill>
                  <a:srgbClr val="C00000"/>
                </a:solidFill>
              </a:rPr>
              <a:t> r</a:t>
            </a:r>
            <a:r>
              <a:rPr lang="en-US" b="1" i="1" baseline="30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en-US" dirty="0"/>
              <a:t>% of variance </a:t>
            </a:r>
            <a:r>
              <a:rPr lang="en-US" b="1" i="1" dirty="0"/>
              <a:t>not</a:t>
            </a:r>
            <a:r>
              <a:rPr lang="en-US" dirty="0"/>
              <a:t> shared by</a:t>
            </a:r>
          </a:p>
          <a:p>
            <a:pPr lvl="1">
              <a:buFontTx/>
              <a:buChar char="-"/>
            </a:pPr>
            <a:r>
              <a:rPr lang="en-US" dirty="0"/>
              <a:t>The test and criterion</a:t>
            </a:r>
          </a:p>
          <a:p>
            <a:pPr marL="457200" lvl="1" indent="0">
              <a:buNone/>
            </a:pPr>
            <a:r>
              <a:rPr lang="en-US" b="1" i="1" dirty="0">
                <a:solidFill>
                  <a:srgbClr val="00B050"/>
                </a:solidFill>
              </a:rPr>
              <a:t>What are they for a validity </a:t>
            </a:r>
            <a:r>
              <a:rPr lang="en-US" b="1" i="1" dirty="0" err="1">
                <a:solidFill>
                  <a:srgbClr val="00B050"/>
                </a:solidFill>
              </a:rPr>
              <a:t>coef</a:t>
            </a:r>
            <a:r>
              <a:rPr lang="en-US" b="1" i="1" dirty="0">
                <a:solidFill>
                  <a:srgbClr val="00B050"/>
                </a:solidFill>
              </a:rPr>
              <a:t> r = .5 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9369C0-0085-45C0-9310-65DDBE8E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48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939243-60E4-4868-A86E-ECD4231B0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D38E105-48E1-4D6A-BBAD-BC5E48DFD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Interpretation of Reliability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937963-92E3-4DF7-B08D-434273D3A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Range of individual differences</a:t>
            </a:r>
          </a:p>
          <a:p>
            <a:r>
              <a:rPr lang="en-US" dirty="0"/>
              <a:t>Difficulty of the measurement procedure</a:t>
            </a:r>
          </a:p>
          <a:p>
            <a:r>
              <a:rPr lang="en-US" dirty="0"/>
              <a:t>Size and representativeness of sample</a:t>
            </a:r>
          </a:p>
          <a:p>
            <a:r>
              <a:rPr lang="en-US" b="1" dirty="0"/>
              <a:t>Standard error of measurement (SEM)</a:t>
            </a:r>
          </a:p>
          <a:p>
            <a:r>
              <a:rPr lang="en-US" sz="4300" dirty="0"/>
              <a:t>σ </a:t>
            </a:r>
            <a:r>
              <a:rPr lang="en-US" sz="4300" baseline="-25000" dirty="0" err="1"/>
              <a:t>Meas</a:t>
            </a:r>
            <a:r>
              <a:rPr lang="en-US" sz="4300" baseline="-25000" dirty="0"/>
              <a:t> </a:t>
            </a:r>
            <a:r>
              <a:rPr lang="en-US" sz="4300" dirty="0"/>
              <a:t>= σ </a:t>
            </a:r>
            <a:r>
              <a:rPr lang="en-US" sz="4300" baseline="-25000" dirty="0"/>
              <a:t>x</a:t>
            </a:r>
            <a:r>
              <a:rPr lang="en-US" sz="4300" dirty="0"/>
              <a:t> √ 1 − </a:t>
            </a:r>
            <a:r>
              <a:rPr lang="en-US" sz="4300" i="1" dirty="0"/>
              <a:t>r</a:t>
            </a:r>
            <a:r>
              <a:rPr lang="en-US" sz="4300" dirty="0"/>
              <a:t> </a:t>
            </a:r>
            <a:r>
              <a:rPr lang="en-US" sz="4300" baseline="-25000" dirty="0"/>
              <a:t>x </a:t>
            </a:r>
            <a:r>
              <a:rPr lang="en-US" sz="4300" baseline="-25000" dirty="0" err="1"/>
              <a:t>x</a:t>
            </a:r>
            <a:r>
              <a:rPr lang="en-US" sz="4300" dirty="0"/>
              <a:t> </a:t>
            </a:r>
          </a:p>
          <a:p>
            <a:endParaRPr lang="en-US" dirty="0"/>
          </a:p>
          <a:p>
            <a:r>
              <a:rPr lang="en-US" dirty="0"/>
              <a:t>Can you plug in the values for</a:t>
            </a:r>
          </a:p>
          <a:p>
            <a:pPr marL="457200" lvl="1" indent="0">
              <a:buNone/>
            </a:pPr>
            <a:r>
              <a:rPr lang="en-US" sz="2600" i="1" dirty="0">
                <a:solidFill>
                  <a:srgbClr val="00B050"/>
                </a:solidFill>
              </a:rPr>
              <a:t>X</a:t>
            </a:r>
            <a:r>
              <a:rPr lang="en-US" sz="3500" dirty="0">
                <a:solidFill>
                  <a:srgbClr val="00B050"/>
                </a:solidFill>
              </a:rPr>
              <a:t> </a:t>
            </a:r>
            <a:r>
              <a:rPr lang="en-US" sz="3500" b="1" i="1" dirty="0">
                <a:solidFill>
                  <a:srgbClr val="00B050"/>
                </a:solidFill>
              </a:rPr>
              <a:t>and  r</a:t>
            </a:r>
            <a:r>
              <a:rPr lang="en-US" sz="3500" b="1" dirty="0">
                <a:solidFill>
                  <a:srgbClr val="00B050"/>
                </a:solidFill>
              </a:rPr>
              <a:t> </a:t>
            </a:r>
            <a:r>
              <a:rPr lang="en-US" sz="3500" b="1" baseline="-25000" dirty="0">
                <a:solidFill>
                  <a:srgbClr val="00B050"/>
                </a:solidFill>
              </a:rPr>
              <a:t>x </a:t>
            </a:r>
            <a:r>
              <a:rPr lang="en-US" sz="3500" b="1" baseline="-25000" dirty="0" err="1">
                <a:solidFill>
                  <a:srgbClr val="00B050"/>
                </a:solidFill>
              </a:rPr>
              <a:t>x</a:t>
            </a:r>
            <a:r>
              <a:rPr lang="en-US" sz="3500" b="1" dirty="0">
                <a:solidFill>
                  <a:srgbClr val="00B050"/>
                </a:solidFill>
              </a:rPr>
              <a:t>     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36D158-7127-47A2-AD8A-F480D357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9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6CB2A3-3286-4DBF-B7E6-9D082F62A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364A11-A52C-420A-8743-A878565E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Generalizability Theory </a:t>
            </a:r>
            <a:r>
              <a:rPr lang="en-US" sz="1800" dirty="0"/>
              <a:t>(1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13A917-C6C0-4B51-95E3-D2CFCB8A9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</a:t>
            </a:r>
            <a:r>
              <a:rPr lang="en-US" sz="3600" dirty="0"/>
              <a:t>he reliability of a test score as</a:t>
            </a:r>
          </a:p>
          <a:p>
            <a:pPr lvl="1"/>
            <a:r>
              <a:rPr lang="en-US" sz="3600" dirty="0"/>
              <a:t>precision with which that score, or sample… </a:t>
            </a:r>
          </a:p>
          <a:p>
            <a:pPr lvl="1"/>
            <a:r>
              <a:rPr lang="en-US" sz="3600" b="1" i="1" dirty="0"/>
              <a:t>represents a more generalized population value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86AAD-7146-446D-8CBA-0633124B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3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4CD5CD-9596-4DFD-AD97-87DEB2AD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E3D8E7-2701-4689-9ED9-2BB2C2267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Interpreting the Results of Measurement Procedures </a:t>
            </a:r>
            <a:r>
              <a:rPr lang="en-US" sz="2000" dirty="0"/>
              <a:t>(1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194AFB-7E3E-42B3-95BB-75A164AAD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Percentile rank of a given raw score</a:t>
            </a:r>
          </a:p>
          <a:p>
            <a:pPr lvl="1"/>
            <a:r>
              <a:rPr lang="en-US" sz="3600" dirty="0"/>
              <a:t>Percentage in norm group who fall below it</a:t>
            </a:r>
          </a:p>
          <a:p>
            <a:r>
              <a:rPr lang="en-US" sz="3600" dirty="0"/>
              <a:t>Standard scores</a:t>
            </a:r>
          </a:p>
          <a:p>
            <a:pPr lvl="1"/>
            <a:r>
              <a:rPr lang="en-US" sz="3600" i="1" dirty="0"/>
              <a:t>z</a:t>
            </a:r>
            <a:r>
              <a:rPr lang="en-US" sz="3600" dirty="0"/>
              <a:t> scores (distance of each raw score from mean in standard deviation units)</a:t>
            </a: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FF18B4-946D-4B30-B043-B851FE1BA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7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874" y="2286000"/>
            <a:ext cx="8442252" cy="1905000"/>
          </a:xfrm>
        </p:spPr>
        <p:txBody>
          <a:bodyPr>
            <a:noAutofit/>
          </a:bodyPr>
          <a:lstStyle/>
          <a:p>
            <a:pPr hangingPunct="0"/>
            <a:r>
              <a:rPr lang="en-US" sz="44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US" sz="4400" b="1" cap="all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44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hangingPunct="0"/>
            <a:r>
              <a:rPr lang="en-US" sz="4400" b="1" dirty="0"/>
              <a:t>Measuring and Interpreting Individual Differences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84421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CBE83D2-1492-4AC3-AC7A-FA0709EB6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E1C18C-5E9D-493A-A6C0-7465CA200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Interpreting the Results of Measurement Procedures </a:t>
            </a:r>
            <a:r>
              <a:rPr lang="en-US" sz="2000" dirty="0"/>
              <a:t>(2 of 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C045D0-EB3D-4366-AA21-9DAB7A849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54" y="1828800"/>
            <a:ext cx="7251404" cy="4383356"/>
          </a:xfrm>
        </p:spPr>
      </p:pic>
    </p:spTree>
    <p:extLst>
      <p:ext uri="{BB962C8B-B14F-4D97-AF65-F5344CB8AC3E}">
        <p14:creationId xmlns:p14="http://schemas.microsoft.com/office/powerpoint/2010/main" val="199700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/>
          <a:p>
            <a:r>
              <a:rPr lang="en-US" sz="3600" dirty="0"/>
              <a:t>Learning Goals  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 Scales of measurement  .</a:t>
            </a:r>
          </a:p>
          <a:p>
            <a:pPr lvl="1" hangingPunct="0"/>
            <a:r>
              <a:rPr lang="en-US" dirty="0"/>
              <a:t>What type of data /  when to use each  </a:t>
            </a:r>
          </a:p>
          <a:p>
            <a:pPr hangingPunct="0"/>
            <a:r>
              <a:rPr lang="en-US" dirty="0"/>
              <a:t>IRT for item analysis &amp; CTT</a:t>
            </a:r>
          </a:p>
          <a:p>
            <a:r>
              <a:rPr lang="en-US" dirty="0"/>
              <a:t>Reliability Estimates –when to use each</a:t>
            </a:r>
          </a:p>
          <a:p>
            <a:pPr lvl="1"/>
            <a:r>
              <a:rPr lang="en-US" dirty="0"/>
              <a:t>test–retest, parallel forms, internal consistency,  interrater reliability t</a:t>
            </a:r>
          </a:p>
          <a:p>
            <a:pPr lvl="1"/>
            <a:r>
              <a:rPr lang="en-US" dirty="0"/>
              <a:t>to assess different sources of error (e.g., time, items, raters).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4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AABAF-0A14-469A-ADF4-F1B292C59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74614-0BE7-46A5-BB9D-9E6ED2310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61369"/>
            <a:ext cx="7696200" cy="4449763"/>
          </a:xfrm>
        </p:spPr>
        <p:txBody>
          <a:bodyPr/>
          <a:lstStyle/>
          <a:p>
            <a:r>
              <a:rPr lang="en-US" dirty="0"/>
              <a:t>Individual scores relative to norms</a:t>
            </a:r>
          </a:p>
          <a:p>
            <a:r>
              <a:rPr lang="en-US" dirty="0"/>
              <a:t>Types of test for different purposes</a:t>
            </a:r>
          </a:p>
          <a:p>
            <a:pPr lvl="1"/>
            <a:r>
              <a:rPr lang="en-US" dirty="0" err="1"/>
              <a:t>E.g</a:t>
            </a:r>
            <a:r>
              <a:rPr lang="en-US" dirty="0"/>
              <a:t> power, timed, aptitude, achievement</a:t>
            </a:r>
          </a:p>
          <a:p>
            <a:r>
              <a:rPr lang="en-US" dirty="0"/>
              <a:t>Coefficient of determination /non</a:t>
            </a:r>
          </a:p>
          <a:p>
            <a:r>
              <a:rPr lang="en-US" dirty="0"/>
              <a:t>Common Method Variance (CMV)</a:t>
            </a:r>
          </a:p>
          <a:p>
            <a:r>
              <a:rPr lang="en-US" dirty="0"/>
              <a:t>Standard error of measurement</a:t>
            </a:r>
          </a:p>
          <a:p>
            <a:pPr lvl="1"/>
            <a:r>
              <a:rPr lang="en-US" sz="4000" dirty="0"/>
              <a:t>σ </a:t>
            </a:r>
            <a:r>
              <a:rPr lang="en-US" sz="4000" baseline="-25000" dirty="0" err="1"/>
              <a:t>Meas</a:t>
            </a:r>
            <a:r>
              <a:rPr lang="en-US" sz="4000" baseline="-25000" dirty="0"/>
              <a:t> </a:t>
            </a:r>
            <a:r>
              <a:rPr lang="en-US" sz="4000" dirty="0"/>
              <a:t>= σ </a:t>
            </a:r>
            <a:r>
              <a:rPr lang="en-US" sz="4000" baseline="-25000" dirty="0"/>
              <a:t>x</a:t>
            </a:r>
            <a:r>
              <a:rPr lang="en-US" sz="4000" dirty="0"/>
              <a:t> √ 1 − </a:t>
            </a:r>
            <a:r>
              <a:rPr lang="en-US" sz="4000" i="1" dirty="0"/>
              <a:t>r</a:t>
            </a:r>
            <a:r>
              <a:rPr lang="en-US" sz="4000" dirty="0"/>
              <a:t> </a:t>
            </a:r>
            <a:r>
              <a:rPr lang="en-US" sz="4000" baseline="-25000" dirty="0"/>
              <a:t>x </a:t>
            </a:r>
            <a:r>
              <a:rPr lang="en-US" sz="4000" baseline="-25000" dirty="0" err="1"/>
              <a:t>x</a:t>
            </a:r>
            <a:r>
              <a:rPr lang="en-US" sz="4000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2BDC4-0328-4127-BC1B-AC8E54AA7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F405D7-BF72-48BE-BB16-5CC3F1F91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78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en-US" dirty="0"/>
              <a:t>Generalizability theory </a:t>
            </a:r>
          </a:p>
          <a:p>
            <a:pPr lvl="1" hangingPunct="0"/>
            <a:r>
              <a:rPr lang="en-US" sz="3200" dirty="0"/>
              <a:t> relative contribution of sources of error.</a:t>
            </a:r>
          </a:p>
          <a:p>
            <a:pPr lvl="0" hangingPunct="0"/>
            <a:r>
              <a:rPr lang="en-US" dirty="0"/>
              <a:t>Create measures to </a:t>
            </a:r>
          </a:p>
          <a:p>
            <a:pPr lvl="1" hangingPunct="0"/>
            <a:r>
              <a:rPr lang="en-US" sz="3200" dirty="0"/>
              <a:t>minimize the detrimental effects of scale coarseness </a:t>
            </a:r>
          </a:p>
          <a:p>
            <a:pPr lvl="1" hangingPunct="0"/>
            <a:r>
              <a:rPr lang="en-US" sz="3200" dirty="0"/>
              <a:t>Consider norms and other contextual issues.</a:t>
            </a:r>
          </a:p>
          <a:p>
            <a:pPr hangingPunct="0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Measurement?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Measurement</a:t>
            </a:r>
          </a:p>
          <a:p>
            <a:pPr lvl="1"/>
            <a:r>
              <a:rPr lang="en-US" dirty="0"/>
              <a:t>“</a:t>
            </a:r>
            <a:r>
              <a:rPr lang="en-US" b="1" i="1" dirty="0"/>
              <a:t>Assignment of numerals to objects or events according to rules”</a:t>
            </a:r>
          </a:p>
          <a:p>
            <a:pPr lvl="1"/>
            <a:r>
              <a:rPr lang="en-US" dirty="0"/>
              <a:t>Answer the question “How much?” </a:t>
            </a:r>
          </a:p>
          <a:p>
            <a:pPr lvl="1"/>
            <a:r>
              <a:rPr lang="en-US" dirty="0"/>
              <a:t>Four types of scales used for psychological measurement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2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Scales of Measurement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/>
              <a:t>Qualitative</a:t>
            </a:r>
          </a:p>
          <a:p>
            <a:pPr lvl="1"/>
            <a:r>
              <a:rPr lang="en-US" dirty="0"/>
              <a:t>In terms of </a:t>
            </a:r>
            <a:r>
              <a:rPr lang="en-US" b="1" dirty="0"/>
              <a:t>kind</a:t>
            </a:r>
            <a:r>
              <a:rPr lang="en-US" dirty="0"/>
              <a:t> (sex, hair color)</a:t>
            </a:r>
          </a:p>
          <a:p>
            <a:pPr lvl="1"/>
            <a:r>
              <a:rPr lang="en-US" dirty="0"/>
              <a:t>classification</a:t>
            </a:r>
          </a:p>
          <a:p>
            <a:r>
              <a:rPr lang="en-US" dirty="0"/>
              <a:t>Quantitative</a:t>
            </a:r>
          </a:p>
          <a:p>
            <a:pPr lvl="1"/>
            <a:r>
              <a:rPr lang="en-US" dirty="0"/>
              <a:t>In terms of </a:t>
            </a:r>
            <a:r>
              <a:rPr lang="en-US" b="1" dirty="0"/>
              <a:t>frequency, amount, or degree</a:t>
            </a:r>
          </a:p>
          <a:p>
            <a:pPr lvl="1"/>
            <a:r>
              <a:rPr lang="en-US" dirty="0"/>
              <a:t>Measurement </a:t>
            </a:r>
          </a:p>
          <a:p>
            <a:r>
              <a:rPr lang="en-US" b="1" i="1" dirty="0">
                <a:solidFill>
                  <a:srgbClr val="00B050"/>
                </a:solidFill>
              </a:rPr>
              <a:t>Examples of each?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9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Ordinal Scales 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dirty="0"/>
              <a:t>Allows classification by </a:t>
            </a:r>
            <a:r>
              <a:rPr lang="en-US" b="1" dirty="0"/>
              <a:t>category </a:t>
            </a:r>
          </a:p>
          <a:p>
            <a:r>
              <a:rPr lang="en-US" dirty="0"/>
              <a:t>Provides indication of </a:t>
            </a:r>
            <a:r>
              <a:rPr lang="en-US" b="1" dirty="0"/>
              <a:t>magnitude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i="1" dirty="0"/>
              <a:t>Yelp -Four stars rating…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i="1" dirty="0">
                <a:solidFill>
                  <a:srgbClr val="00B050"/>
                </a:solidFill>
              </a:rPr>
              <a:t>Nominal or ordinal?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B050"/>
                </a:solidFill>
              </a:rPr>
              <a:t>Tricky one…. Why? </a:t>
            </a:r>
            <a:r>
              <a:rPr lang="en-US" b="1" i="1" dirty="0"/>
              <a:t>-Classification but </a:t>
            </a:r>
          </a:p>
          <a:p>
            <a:pPr marL="0" indent="0">
              <a:buNone/>
            </a:pPr>
            <a:r>
              <a:rPr lang="en-US" b="1" i="1" dirty="0"/>
              <a:t>…with an underlying continuum</a:t>
            </a:r>
          </a:p>
          <a:p>
            <a:pPr marL="0" indent="0">
              <a:buNone/>
            </a:pPr>
            <a:r>
              <a:rPr lang="en-US" b="1" i="1" dirty="0"/>
              <a:t>Tied ranks</a:t>
            </a:r>
          </a:p>
          <a:p>
            <a:pPr marL="0" indent="0">
              <a:buNone/>
            </a:pPr>
            <a:endParaRPr lang="en-US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9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683E3A-BAE3-453C-901A-114C5B4A9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543800" cy="365125"/>
          </a:xfrm>
        </p:spPr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23F885-DAD8-4807-9E88-8905245D0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Scales </a:t>
            </a: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7A2F5-3417-45B6-82FC-1A8DCB69B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/>
              <a:t>Which ones can you use parametric stats for?</a:t>
            </a:r>
          </a:p>
          <a:p>
            <a:r>
              <a:rPr lang="en-US" dirty="0"/>
              <a:t>Interval</a:t>
            </a:r>
          </a:p>
          <a:p>
            <a:r>
              <a:rPr lang="en-US" dirty="0"/>
              <a:t>ratio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1CDE0-4241-42C2-AE29-0C391272E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998</Words>
  <Application>Microsoft Office PowerPoint</Application>
  <PresentationFormat>On-screen Show (4:3)</PresentationFormat>
  <Paragraphs>192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PowerPoint Presentation</vt:lpstr>
      <vt:lpstr>Learning Goals  </vt:lpstr>
      <vt:lpstr>Learning Goals</vt:lpstr>
      <vt:lpstr>Learning Goals </vt:lpstr>
      <vt:lpstr>What is Measurement?</vt:lpstr>
      <vt:lpstr>Scales of Measurement</vt:lpstr>
      <vt:lpstr>Ordinal Scales </vt:lpstr>
      <vt:lpstr>Scales </vt:lpstr>
      <vt:lpstr>Scales Used in Applied Psychological Measurement in Applied Psych</vt:lpstr>
      <vt:lpstr>Item analysis to build a test  </vt:lpstr>
      <vt:lpstr>Item analysis to build a test (2 of 3)</vt:lpstr>
      <vt:lpstr>IRT item characteristics Fig 6.1</vt:lpstr>
      <vt:lpstr>Reliability as Consistency</vt:lpstr>
      <vt:lpstr>Estimation of Reliability Know these</vt:lpstr>
      <vt:lpstr>Estimation of Reliability Know these</vt:lpstr>
      <vt:lpstr>Interpretation of Reliability</vt:lpstr>
      <vt:lpstr>Generalizability Theory (1 of 2)</vt:lpstr>
      <vt:lpstr>Interpreting the Results of Measurement Procedures (1 of 2)</vt:lpstr>
      <vt:lpstr>Interpreting the Results of Measurement Procedures (2 of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Ancheta, Katie</dc:creator>
  <cp:lastModifiedBy>Thomas Mitchell</cp:lastModifiedBy>
  <cp:revision>81</cp:revision>
  <dcterms:created xsi:type="dcterms:W3CDTF">2006-08-16T00:00:00Z</dcterms:created>
  <dcterms:modified xsi:type="dcterms:W3CDTF">2021-03-03T19:35:01Z</dcterms:modified>
</cp:coreProperties>
</file>