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9" r:id="rId3"/>
    <p:sldId id="284" r:id="rId4"/>
    <p:sldId id="285" r:id="rId5"/>
    <p:sldId id="28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83" r:id="rId18"/>
    <p:sldId id="271" r:id="rId19"/>
    <p:sldId id="288" r:id="rId20"/>
    <p:sldId id="272" r:id="rId21"/>
    <p:sldId id="273" r:id="rId22"/>
    <p:sldId id="274" r:id="rId23"/>
    <p:sldId id="275" r:id="rId24"/>
    <p:sldId id="276" r:id="rId25"/>
    <p:sldId id="277" r:id="rId26"/>
    <p:sldId id="281" r:id="rId27"/>
    <p:sldId id="282" r:id="rId28"/>
    <p:sldId id="278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42" autoAdjust="0"/>
  </p:normalViewPr>
  <p:slideViewPr>
    <p:cSldViewPr>
      <p:cViewPr varScale="1">
        <p:scale>
          <a:sx n="54" d="100"/>
          <a:sy n="54" d="100"/>
        </p:scale>
        <p:origin x="16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22B10-FE80-4935-B9C9-55F2DE02CE53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C31-EB4A-4B21-8134-CB5741A1D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07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7-2: Compute empirical estimates of different types of validity evidence: content, criterion, and construct.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7-3: Conduct predictive and concurrent validation studies.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70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7-2: Compute empirical estimates of different types of validity evidence: content, criterion, and construct.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7-3: Conduct predictive and concurrent validation studies.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71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7-2: Compute empirical estimates of different types of validity evidence: content, criterion, and construct.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7-3: Conduct predictive and concurrent validation studies.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97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7-2: Compute empirical estimates of different types of validity evidence: content, criterion, and construct.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7-3: Conduct predictive and concurrent validation studies.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7-4: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Minimize the detrimental effects of factors such as range restriction and form of the predictor–criterion relationship (e.g., linear vs. curvilinear) on conclusions about validity.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4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7-4: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Minimize the detrimental effects of factors such as range restriction and form of the predictor-criterion relationship (e.g., linear vs. curvilinear) on conclusions about validity.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7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7-4: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Minimize the detrimental effects of factors such as range restriction and form of the predictor–criterion relationship (e.g., linear vs. curvilinear) on conclusions about validity.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27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7-5: Calculate convergent and discriminant validity estimates based on a multitrait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dirty="0"/>
              <a:t>multimethod matrix.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94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7-5: Calculate convergent and discriminant validity estimates based on a multitrait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dirty="0"/>
              <a:t>multimethod matrix.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4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7-5: Calculate convergent and discriminant validity estimates based on a multitrait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dirty="0"/>
              <a:t>multimethod matrix.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7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56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7-6: Obtain cross-validation estimates.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53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7-7: Conduct a validation study when local validation is not feasible by implementing synthetic validation.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06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7-8: Critically evaluate the use of meta-analysis and validity generalization in the validation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5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7-8: Critically evaluate the use of meta-analysis and validity generalization in the validation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72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7-8: Critically evaluate the use of meta-analysis and validity generalization in the validation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38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7-1: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 how and why reliability places a ceiling on validity (i.e., accuracy of inferences made based on test scores).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6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7-1: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 how and why reliability places a ceiling on validity (i.e., accuracy of inferences made based on test scores).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1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7-2: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 empirical estimates of different types of validity evidence: content, criterion, and construct.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92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7-2: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 empirical estimates of different types of validity evidence: content, criterion, and construct.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63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7-2: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 empirical estimates of different types of validity evidence: content, criterion, and construct.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4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7-2: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 empirical estimates of different types of validity evidence: content, criterion, and construct.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42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7-2: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 empirical estimates of different types of validity evidence: content, criterion, and construct.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7283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010400" cy="365125"/>
          </a:xfrm>
        </p:spPr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9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36E7A0-DBB0-4943-AF55-8EC5FB5CC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6EE8EF-22AC-4777-91EB-22999B74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Content-Related Evidence </a:t>
            </a:r>
            <a:r>
              <a:rPr lang="en-US" sz="18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1BFE2-FE77-43BC-8625-22F4DEEE8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Content-related evidence</a:t>
            </a:r>
          </a:p>
          <a:p>
            <a:pPr lvl="1"/>
            <a:r>
              <a:rPr lang="en-US" dirty="0"/>
              <a:t>Made in terms of the adequacy of sampling</a:t>
            </a:r>
          </a:p>
          <a:p>
            <a:pPr lvl="1"/>
            <a:r>
              <a:rPr lang="en-US" dirty="0"/>
              <a:t>Evaluation rational, judgmental process</a:t>
            </a:r>
          </a:p>
          <a:p>
            <a:pPr lvl="1"/>
            <a:r>
              <a:rPr lang="en-US" dirty="0"/>
              <a:t>In employment settings, concerned with inferences about job-performance domain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F35DB-DB25-42E4-B25B-CD7B0776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9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FA25CF-D1D0-4610-866B-843361F1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84FC8-09E7-4E6E-8481-07AE0F7F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Content-Related Evidence </a:t>
            </a:r>
            <a:r>
              <a:rPr lang="en-US" sz="18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E19BD-448B-456C-8BFE-5E262E4E0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Content-related evidence</a:t>
            </a:r>
          </a:p>
          <a:p>
            <a:pPr lvl="1"/>
            <a:r>
              <a:rPr lang="en-US" dirty="0"/>
              <a:t>Content-validity index (CVI)</a:t>
            </a:r>
          </a:p>
          <a:p>
            <a:pPr lvl="1"/>
            <a:r>
              <a:rPr lang="en-US" dirty="0"/>
              <a:t>Substantive-validity index </a:t>
            </a:r>
          </a:p>
          <a:p>
            <a:pPr lvl="1"/>
            <a:r>
              <a:rPr lang="en-US" dirty="0"/>
              <a:t>Content-adequacy procedure</a:t>
            </a:r>
          </a:p>
          <a:p>
            <a:pPr lvl="1"/>
            <a:r>
              <a:rPr lang="en-US" dirty="0"/>
              <a:t>Analysis-of-variance approach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4BB22-3659-4536-ACD9-B2D3FB42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1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40ACB1-8703-49CD-8D41-F1C8259C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EDAD50-2362-4443-A020-E17AFB00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Criterion-Related Evid</a:t>
            </a:r>
            <a:r>
              <a:rPr lang="en-US" dirty="0"/>
              <a:t>ence </a:t>
            </a:r>
            <a:r>
              <a:rPr lang="en-US" sz="1800" dirty="0"/>
              <a:t>(1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45403-15D2-42DD-B794-BEEC03A2E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Criterion-related evidence </a:t>
            </a:r>
          </a:p>
          <a:p>
            <a:pPr lvl="1"/>
            <a:r>
              <a:rPr lang="en-US" dirty="0"/>
              <a:t>Test hypothesis that test scores are related to performance</a:t>
            </a:r>
          </a:p>
          <a:p>
            <a:pPr lvl="1"/>
            <a:r>
              <a:rPr lang="en-US" dirty="0"/>
              <a:t>Criterion is a score or a rating </a:t>
            </a:r>
          </a:p>
          <a:p>
            <a:pPr lvl="1"/>
            <a:r>
              <a:rPr lang="en-US" dirty="0"/>
              <a:t>Relationship between predictor and criterion scores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2E078-3038-434C-9720-69DA4BA7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9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7F0F67-01BE-4D75-BEAC-FB31148C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2622AE-36EF-4CFB-98DE-FEA52059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Criterion-Related Evidence </a:t>
            </a:r>
            <a:r>
              <a:rPr lang="en-US" sz="1800" dirty="0"/>
              <a:t>(2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87FC3-B60A-4916-AB23-BA76AB29D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Predictive study</a:t>
            </a:r>
          </a:p>
          <a:p>
            <a:pPr lvl="1"/>
            <a:r>
              <a:rPr lang="en-US" dirty="0"/>
              <a:t>Oriented toward the future</a:t>
            </a:r>
          </a:p>
          <a:p>
            <a:pPr lvl="1"/>
            <a:r>
              <a:rPr lang="en-US" dirty="0"/>
              <a:t>Time interval during which events take place </a:t>
            </a:r>
          </a:p>
          <a:p>
            <a:r>
              <a:rPr lang="en-US" dirty="0"/>
              <a:t>Concurrent study</a:t>
            </a:r>
          </a:p>
          <a:p>
            <a:pPr lvl="1"/>
            <a:r>
              <a:rPr lang="en-US" dirty="0"/>
              <a:t>Oriented toward the present</a:t>
            </a:r>
          </a:p>
          <a:p>
            <a:pPr lvl="1"/>
            <a:r>
              <a:rPr lang="en-US" dirty="0"/>
              <a:t>Reflects only status quo at a particular time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C34D-D4A1-4083-8161-7BB11D2A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33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334D15-41F2-49BF-9B68-EFB3B755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8D9175-8A8E-4F5C-9516-EE1EEAA9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Criterion-Related Evidence </a:t>
            </a:r>
            <a:r>
              <a:rPr lang="en-US" sz="1800" dirty="0"/>
              <a:t>(3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506BF-452A-4991-B397-E4F2804DB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Predictive studies</a:t>
            </a:r>
          </a:p>
          <a:p>
            <a:pPr lvl="1"/>
            <a:r>
              <a:rPr lang="en-US" dirty="0"/>
              <a:t>Cornerstone of individual differences measurement</a:t>
            </a:r>
          </a:p>
          <a:p>
            <a:pPr lvl="1"/>
            <a:r>
              <a:rPr lang="en-US" dirty="0"/>
              <a:t>Objective, statistical</a:t>
            </a:r>
          </a:p>
          <a:p>
            <a:pPr lvl="1"/>
            <a:r>
              <a:rPr lang="en-US" dirty="0"/>
              <a:t>Actual relationship between predictors and criteria in particular situations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FA38B-6A86-40AC-B746-9CB1AC67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52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896BD1-CCE3-46E7-8591-15206227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9E8250-6C9F-4348-A615-202E1EED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Criterion-Related Evidence </a:t>
            </a:r>
            <a:r>
              <a:rPr lang="en-US" sz="1800" dirty="0"/>
              <a:t>(4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201EB-A852-42C9-922F-13E15BB2C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Concurrent studies</a:t>
            </a:r>
          </a:p>
          <a:p>
            <a:pPr lvl="1"/>
            <a:r>
              <a:rPr lang="en-US" dirty="0"/>
              <a:t>Criterion measures substitutes for important, costly, or complex performance measures</a:t>
            </a:r>
          </a:p>
          <a:p>
            <a:pPr lvl="1"/>
            <a:r>
              <a:rPr lang="en-US" dirty="0"/>
              <a:t>For cognitive ability tests, provides estimates of empirical validity from predictive studies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26E8F-15D4-4426-A2D2-2FD229E6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0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B9B33C-B329-44B9-8CA5-47CA531B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D10BD1-DF5C-44EF-8F03-040F1F75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Criterion-Related Evidence </a:t>
            </a:r>
            <a:r>
              <a:rPr lang="en-US" sz="2000" dirty="0"/>
              <a:t>(5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33462-6AE0-45C7-A217-019EFABCE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Job-related construct</a:t>
            </a:r>
          </a:p>
          <a:p>
            <a:pPr lvl="1"/>
            <a:r>
              <a:rPr lang="en-US" dirty="0"/>
              <a:t>Represents performance or behavior on job valued by employing organization</a:t>
            </a:r>
          </a:p>
          <a:p>
            <a:r>
              <a:rPr lang="en-US" dirty="0"/>
              <a:t>Construct-related criterion</a:t>
            </a:r>
          </a:p>
          <a:p>
            <a:pPr lvl="1"/>
            <a:r>
              <a:rPr lang="en-US" dirty="0"/>
              <a:t>Chosen because of its theoretical relationship, or lack of one, to construct to be measured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E7A68-0B9D-4741-A434-1C8E28CD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17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C65735-9088-4CE6-AD80-E3B24FF2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D1F41-B3E8-44D2-8340-D281BDA31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Affecting the Size of Obtained Validity Coefficients </a:t>
            </a:r>
            <a:r>
              <a:rPr lang="en-US" sz="2000" dirty="0"/>
              <a:t>(1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2F09E-064C-4848-B7DB-D562E7A62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enhancement</a:t>
            </a:r>
          </a:p>
          <a:p>
            <a:pPr lvl="1"/>
            <a:r>
              <a:rPr lang="en-US" dirty="0"/>
              <a:t>When predictor is validated on a group more heterogeneous than the group for whom predictor is intended, estimates of validity will be spuriously high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97001-C0EB-4BD4-A06A-797BBAE0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00A79B-6E2B-4966-A7DF-F7B9D698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7751E6-2BE0-457C-B114-040F2BAC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Affecting the Size of Obtained Validity Coefficients </a:t>
            </a:r>
            <a:r>
              <a:rPr lang="en-US" sz="2000" dirty="0"/>
              <a:t>(2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698CC-6467-4A7E-9709-B56F8784B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restriction</a:t>
            </a:r>
          </a:p>
          <a:p>
            <a:pPr lvl="1"/>
            <a:r>
              <a:rPr lang="en-US" dirty="0"/>
              <a:t>Restricting the range either of predictor or of criterion will serve to lower the size of the validity coefficient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1ECBD-10B9-407A-841A-99872CFD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68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4" y="1447800"/>
            <a:ext cx="5660572" cy="400096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5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3657" y="1981200"/>
            <a:ext cx="8316686" cy="1905000"/>
          </a:xfrm>
        </p:spPr>
        <p:txBody>
          <a:bodyPr>
            <a:noAutofit/>
          </a:bodyPr>
          <a:lstStyle/>
          <a:p>
            <a:pPr hangingPunct="0"/>
            <a:r>
              <a:rPr lang="pt-BR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  <a:r>
              <a:rPr lang="pt-BR" sz="4400" b="1" cap="all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endParaRPr lang="en-US" sz="4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en-US" sz="4400" b="1" dirty="0"/>
              <a:t>Validation and Use of Individual-Differences Measures</a:t>
            </a:r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53016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F9AD8C-0F1D-44F5-90A9-8D21282E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73407-2505-4CAC-A304-95B20D727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Affecting the Size of Obtained Validity Coefficients </a:t>
            </a:r>
            <a:r>
              <a:rPr lang="en-US" sz="2000" dirty="0"/>
              <a:t>(3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5D0AB-86B5-4D7E-B4DE-E05A73B4A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 in the employment process</a:t>
            </a:r>
          </a:p>
          <a:p>
            <a:r>
              <a:rPr lang="en-US" dirty="0"/>
              <a:t>Predictor–criterion relationship </a:t>
            </a:r>
          </a:p>
          <a:p>
            <a:r>
              <a:rPr lang="en-US" dirty="0"/>
              <a:t>Retesting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D54D3-905A-41DB-8F13-80690E3F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71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5D05F0-8A5A-41F5-A773-89A78291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C858C7-94D6-4B45-9C0A-E590B77D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Construct-Related Evidence </a:t>
            </a:r>
            <a:r>
              <a:rPr lang="en-US" sz="2000" dirty="0"/>
              <a:t>(1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1C9D2-5261-4B28-B9D5-A12F48192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Construct-related evidence of validity</a:t>
            </a:r>
          </a:p>
          <a:p>
            <a:pPr lvl="1"/>
            <a:r>
              <a:rPr lang="en-US" dirty="0"/>
              <a:t>Provides evidential basis for interpretation of scores </a:t>
            </a:r>
          </a:p>
          <a:p>
            <a:pPr lvl="1"/>
            <a:r>
              <a:rPr lang="en-US" dirty="0"/>
              <a:t>Both logical and empirical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7117C-FE3E-4484-BF15-EB5B69C2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31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393B01-0CE8-4A73-805C-6F6A49FE8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B0F971-6D6C-4907-89C5-6156E9C0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Construct-Related Evidence </a:t>
            </a:r>
            <a:r>
              <a:rPr lang="en-US" sz="2000" dirty="0"/>
              <a:t>(2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C218C-3B37-4D39-9A04-C90A0A251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Convergent validation</a:t>
            </a:r>
          </a:p>
          <a:p>
            <a:pPr lvl="1"/>
            <a:r>
              <a:rPr lang="en-US" dirty="0"/>
              <a:t>Scores measure some construct related to scores on other measures of same construct</a:t>
            </a:r>
          </a:p>
          <a:p>
            <a:r>
              <a:rPr lang="en-US" dirty="0"/>
              <a:t>Discriminant validation </a:t>
            </a:r>
          </a:p>
          <a:p>
            <a:pPr lvl="1"/>
            <a:r>
              <a:rPr lang="en-US" dirty="0"/>
              <a:t>Scores unrelated to scores on instruments not supposed to be measures of that construct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B1B2F-BDB3-4612-B30B-FD67BFE6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08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03A8B2-AEE3-4A79-96AE-220B7D65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7072A7-AC6E-4D53-BE72-8BD56D7E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Construct-Related Evidence </a:t>
            </a:r>
            <a:r>
              <a:rPr lang="en-US" sz="2000" dirty="0"/>
              <a:t>(3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868F2-D067-4F88-BE53-716AAD0CF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Multitrait–multimethod (MTMM) matrix</a:t>
            </a:r>
          </a:p>
          <a:p>
            <a:pPr lvl="1"/>
            <a:r>
              <a:rPr lang="en-US" dirty="0"/>
              <a:t>Same trait measured by same method</a:t>
            </a:r>
          </a:p>
          <a:p>
            <a:pPr lvl="1"/>
            <a:r>
              <a:rPr lang="en-US" dirty="0"/>
              <a:t>Different traits measured by same method</a:t>
            </a:r>
          </a:p>
          <a:p>
            <a:pPr lvl="1"/>
            <a:r>
              <a:rPr lang="en-US" dirty="0"/>
              <a:t>Same trait measured by different methods</a:t>
            </a:r>
          </a:p>
          <a:p>
            <a:pPr lvl="1"/>
            <a:r>
              <a:rPr lang="en-US" dirty="0"/>
              <a:t>Different traits measured by different methods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5FDD9-F78A-4CBB-A989-655D8D6D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74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5A68B9-9854-4D21-B650-4F94815F7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B65F82-07BF-4173-A73D-A4AD9437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Cross-Validation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FF459-FD5F-49B2-A821-A1B29A93F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Cross-validity</a:t>
            </a:r>
          </a:p>
          <a:p>
            <a:pPr lvl="1"/>
            <a:r>
              <a:rPr lang="en-US" dirty="0"/>
              <a:t>Whether weights derived from one sample can predict outcomes to same degree in the population as a whole or in other samples drawn from the same population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1E848-BBB0-4326-8B2C-B3116506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49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12FEF2-7B76-4B54-8239-82D9D8B1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7C24B6-53FD-4220-AF38-5DC9C550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Gathering Validity Evidence When Local Validation Is Not Feasible </a:t>
            </a:r>
            <a:r>
              <a:rPr lang="en-US" sz="2000" dirty="0"/>
              <a:t>(1 of 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677BD-9A5A-471E-BEE1-39BF0432E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Synthetic validity</a:t>
            </a:r>
          </a:p>
          <a:p>
            <a:pPr lvl="1"/>
            <a:r>
              <a:rPr lang="en-US" dirty="0"/>
              <a:t>Systematic analysis of jobs into their elements</a:t>
            </a:r>
          </a:p>
          <a:p>
            <a:pPr lvl="1"/>
            <a:r>
              <a:rPr lang="en-US" dirty="0"/>
              <a:t>Determination of test validity for elements</a:t>
            </a:r>
          </a:p>
          <a:p>
            <a:pPr lvl="1"/>
            <a:r>
              <a:rPr lang="en-US" dirty="0"/>
              <a:t>Combination or synthesis of elemental validities into a whole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34DFF-F78D-4730-9618-3DB3AE10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09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0D11B3-5085-4A91-B26F-B6FD4E74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A441E4-478B-4094-949B-234B2D48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Gathering Validity Evidence When Local Validation Is Not Feasible </a:t>
            </a:r>
            <a:r>
              <a:rPr lang="en-US" sz="2000" dirty="0"/>
              <a:t>(2 of 4)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4A124-3A44-4124-AFF6-B2DB84B62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transportability</a:t>
            </a:r>
          </a:p>
          <a:p>
            <a:pPr lvl="1"/>
            <a:r>
              <a:rPr lang="en-US" dirty="0"/>
              <a:t>To use a test used elsewhere locally without need for a local validation study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0D09F-34B5-47C0-BF1D-BC25B746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9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EA221A-8544-4B41-AB50-360EE640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4AFF87-FB57-46DE-9A97-B6B988A8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Gathering Validity Evidence When Local Validation Is Not Feasible </a:t>
            </a:r>
            <a:r>
              <a:rPr lang="en-US" sz="2000" dirty="0"/>
              <a:t>(3 of 4)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06F21-E450-4D4D-AD3B-EAD857FE7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Validity generalization</a:t>
            </a:r>
          </a:p>
          <a:p>
            <a:pPr lvl="1"/>
            <a:r>
              <a:rPr lang="en-US" dirty="0"/>
              <a:t>Meta-analysis: understand relationship between two variables across studies and  variability of this relationship across studies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4629F-7048-4E9B-954F-8C6B36B6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12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87DF9A-E64A-406E-BE81-A9F2C420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FEFCC4-436A-4EE7-971B-CECC8777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Gathering Validity Evidence When Local Validation Is Not Feasible </a:t>
            </a:r>
            <a:r>
              <a:rPr lang="en-US" sz="2000" dirty="0"/>
              <a:t>(4 of 4)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D7EA8-4B5D-46F1-8ABB-19240B8BF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Empirical Bayes analysis</a:t>
            </a:r>
          </a:p>
          <a:p>
            <a:pPr lvl="1"/>
            <a:r>
              <a:rPr lang="en-US" dirty="0"/>
              <a:t>Calculating average inaccuracy of meta-analysis and local validity study under variety of conditions</a:t>
            </a:r>
          </a:p>
          <a:p>
            <a:pPr lvl="1"/>
            <a:r>
              <a:rPr lang="en-US" dirty="0"/>
              <a:t>Computing empirical Bayesian estimate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A1CA1-69E4-452A-B3D1-EC90491C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83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Evidence-Based Implications for Practice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"/>
          <a:stretch/>
        </p:blipFill>
        <p:spPr>
          <a:xfrm>
            <a:off x="10886" y="1219200"/>
            <a:ext cx="9133114" cy="4884966"/>
          </a:xfrm>
        </p:spPr>
      </p:pic>
    </p:spTree>
    <p:extLst>
      <p:ext uri="{BB962C8B-B14F-4D97-AF65-F5344CB8AC3E}">
        <p14:creationId xmlns:p14="http://schemas.microsoft.com/office/powerpoint/2010/main" val="248052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Goals </a:t>
            </a:r>
            <a:r>
              <a:rPr lang="en-US" sz="1800" dirty="0"/>
              <a:t>(1 of 3)</a:t>
            </a:r>
            <a:r>
              <a:rPr lang="en-US" sz="40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hangingPunct="0"/>
            <a:r>
              <a:rPr lang="en-US" dirty="0"/>
              <a:t>7-1: Calculate how and why reliability places a ceiling on validity (i.e., accuracy of inferences made based on test scores).</a:t>
            </a:r>
          </a:p>
          <a:p>
            <a:pPr lvl="0" hangingPunct="0"/>
            <a:r>
              <a:rPr lang="en-US" dirty="0"/>
              <a:t>7-2: Compute empirical estimates of different types of validity evidence: content, criterion, and construct.</a:t>
            </a:r>
          </a:p>
          <a:p>
            <a:pPr lvl="0" hangingPunct="0"/>
            <a:r>
              <a:rPr lang="en-US" dirty="0"/>
              <a:t>7-3: Conduct predictive and concurrent validation studies.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5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Goals </a:t>
            </a:r>
            <a:r>
              <a:rPr lang="en-US" sz="1800" dirty="0"/>
              <a:t>(2 of 3)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hangingPunct="0"/>
            <a:r>
              <a:rPr lang="en-US" dirty="0"/>
              <a:t>7-4: Minimize the detrimental effects of factors such as range restriction and form of the predictor–criterion relationship (e.g., linear vs. curvilinear) on conclusions about validity.</a:t>
            </a:r>
          </a:p>
          <a:p>
            <a:pPr lvl="0" hangingPunct="0"/>
            <a:r>
              <a:rPr lang="en-US" dirty="0"/>
              <a:t>7-5: Calculate convergent and discriminant validity estimates based on a multitrait–multimethod matrix.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3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Goals </a:t>
            </a:r>
            <a:r>
              <a:rPr lang="en-US" sz="1800" dirty="0"/>
              <a:t>(3 of 3)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7-6: Obtain cross-validation estimates.</a:t>
            </a:r>
          </a:p>
          <a:p>
            <a:pPr lvl="0" hangingPunct="0"/>
            <a:r>
              <a:rPr lang="en-US" dirty="0"/>
              <a:t>7-7: Conduct a validation study when local validation is not feasible by implementing synthetic validation. </a:t>
            </a:r>
          </a:p>
          <a:p>
            <a:pPr lvl="0" hangingPunct="0"/>
            <a:r>
              <a:rPr lang="en-US" dirty="0"/>
              <a:t>7-8: Critically evaluate the use of meta-analysis and validity generalization in the validation process.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between Reliability and Validity </a:t>
            </a:r>
            <a:r>
              <a:rPr lang="en-US" sz="2000" dirty="0"/>
              <a:t>(1 of 2)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Reliability: limit or ceiling for validity</a:t>
            </a:r>
          </a:p>
          <a:p>
            <a:r>
              <a:rPr lang="en-US" dirty="0"/>
              <a:t>Validity: reduced by unreliability </a:t>
            </a:r>
          </a:p>
          <a:p>
            <a:r>
              <a:rPr lang="en-US" dirty="0"/>
              <a:t>Some degree of unreliability unavoidably present in criteria as well as in predictors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Between Reliability and Validity </a:t>
            </a:r>
            <a:r>
              <a:rPr lang="en-US" sz="2000" dirty="0"/>
              <a:t>(2 of 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Choice of reliability estimates impacts on conclusions regarding magnitude of relationship between two variables</a:t>
            </a:r>
          </a:p>
          <a:p>
            <a:r>
              <a:rPr lang="en-US" dirty="0"/>
              <a:t>Concepts of reliability and validity closely interrelated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9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Evidence of Validity </a:t>
            </a:r>
            <a:r>
              <a:rPr lang="en-US" sz="1800" dirty="0"/>
              <a:t>(1 of 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Validation</a:t>
            </a:r>
          </a:p>
          <a:p>
            <a:pPr lvl="1"/>
            <a:r>
              <a:rPr lang="en-US" dirty="0"/>
              <a:t>Investigative processes of gathering or evaluating necessary data  </a:t>
            </a:r>
          </a:p>
          <a:p>
            <a:pPr lvl="1"/>
            <a:r>
              <a:rPr lang="en-US" dirty="0"/>
              <a:t>What a test or other procedure measures</a:t>
            </a:r>
          </a:p>
          <a:p>
            <a:pPr lvl="1"/>
            <a:r>
              <a:rPr lang="en-US" dirty="0"/>
              <a:t>How well it measures </a:t>
            </a:r>
          </a:p>
          <a:p>
            <a:pPr lvl="1"/>
            <a:r>
              <a:rPr lang="en-US" dirty="0"/>
              <a:t>Validity a matter of degree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9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543563-387C-462E-AA7B-C5F31609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03BF8-3D6C-46E1-A87E-F90D2FD5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Evidence of Validity </a:t>
            </a:r>
            <a:r>
              <a:rPr lang="en-US" sz="18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9A807-59B0-4418-9302-061DDFB0C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Standards for Educational and Psychological Measurement strategies</a:t>
            </a:r>
          </a:p>
          <a:p>
            <a:pPr lvl="1"/>
            <a:r>
              <a:rPr lang="en-US" dirty="0"/>
              <a:t>Content-related evidence</a:t>
            </a:r>
          </a:p>
          <a:p>
            <a:pPr lvl="1"/>
            <a:r>
              <a:rPr lang="en-US" dirty="0"/>
              <a:t>Criterion-related evidence (predictive and concurrent)</a:t>
            </a:r>
          </a:p>
          <a:p>
            <a:pPr lvl="1"/>
            <a:r>
              <a:rPr lang="en-US" dirty="0"/>
              <a:t>Construct-related evidence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5CEDC-DB0B-4ED8-96D8-2A60094D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66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1961</Words>
  <Application>Microsoft Office PowerPoint</Application>
  <PresentationFormat>화면 슬라이드 쇼(4:3)</PresentationFormat>
  <Paragraphs>222</Paragraphs>
  <Slides>29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프레젠테이션</vt:lpstr>
      <vt:lpstr>PowerPoint 프레젠테이션</vt:lpstr>
      <vt:lpstr>Learning Goals (1 of 3) </vt:lpstr>
      <vt:lpstr>Learning Goals (2 of 3) </vt:lpstr>
      <vt:lpstr>Learning Goals (3 of 3) </vt:lpstr>
      <vt:lpstr>Relationship between Reliability and Validity (1 of 2)</vt:lpstr>
      <vt:lpstr>Relationship Between Reliability and Validity (2 of 2)</vt:lpstr>
      <vt:lpstr>Evidence of Validity (1 of 2)</vt:lpstr>
      <vt:lpstr>Evidence of Validity (2 of 2)</vt:lpstr>
      <vt:lpstr>Content-Related Evidence (1 of 2)</vt:lpstr>
      <vt:lpstr>Content-Related Evidence (2 of 2)</vt:lpstr>
      <vt:lpstr>Criterion-Related Evidence (1 of 5)</vt:lpstr>
      <vt:lpstr>Criterion-Related Evidence (2 of 5)</vt:lpstr>
      <vt:lpstr>Criterion-Related Evidence (3 of 5)</vt:lpstr>
      <vt:lpstr>Criterion-Related Evidence (4 of 5)</vt:lpstr>
      <vt:lpstr>Criterion-Related Evidence (5 of 5)</vt:lpstr>
      <vt:lpstr>Factors Affecting the Size of Obtained Validity Coefficients (1 of 3)</vt:lpstr>
      <vt:lpstr>Factors Affecting the Size of Obtained Validity Coefficients (2 of 3)</vt:lpstr>
      <vt:lpstr>PowerPoint 프레젠테이션</vt:lpstr>
      <vt:lpstr>Factors Affecting the Size of Obtained Validity Coefficients (3 of 3)</vt:lpstr>
      <vt:lpstr>Construct-Related Evidence (1 of 3)</vt:lpstr>
      <vt:lpstr>Construct-Related Evidence (2 of 3)</vt:lpstr>
      <vt:lpstr>Construct-Related Evidence (3 of 3)</vt:lpstr>
      <vt:lpstr>Cross-Validation</vt:lpstr>
      <vt:lpstr>Gathering Validity Evidence When Local Validation Is Not Feasible (1 of 4)</vt:lpstr>
      <vt:lpstr>Gathering Validity Evidence When Local Validation Is Not Feasible (2 of 4) </vt:lpstr>
      <vt:lpstr>Gathering Validity Evidence When Local Validation Is Not Feasible (3 of 4) </vt:lpstr>
      <vt:lpstr>Gathering Validity Evidence When Local Validation Is Not Feasible (4 of 4) </vt:lpstr>
      <vt:lpstr>Evidence-Based Implications for Practice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Ancheta, Katie</dc:creator>
  <cp:lastModifiedBy>Lee, Joo Won</cp:lastModifiedBy>
  <cp:revision>41</cp:revision>
  <dcterms:created xsi:type="dcterms:W3CDTF">2006-08-16T00:00:00Z</dcterms:created>
  <dcterms:modified xsi:type="dcterms:W3CDTF">2018-07-23T14:12:23Z</dcterms:modified>
</cp:coreProperties>
</file>