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5" r:id="rId3"/>
    <p:sldId id="280" r:id="rId4"/>
    <p:sldId id="282" r:id="rId5"/>
    <p:sldId id="283" r:id="rId6"/>
    <p:sldId id="284" r:id="rId7"/>
    <p:sldId id="257" r:id="rId8"/>
    <p:sldId id="285" r:id="rId9"/>
    <p:sldId id="286" r:id="rId10"/>
    <p:sldId id="258" r:id="rId11"/>
    <p:sldId id="259" r:id="rId12"/>
    <p:sldId id="260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74" autoAdjust="0"/>
  </p:normalViewPr>
  <p:slideViewPr>
    <p:cSldViewPr>
      <p:cViewPr varScale="1">
        <p:scale>
          <a:sx n="56" d="100"/>
          <a:sy n="56" d="100"/>
        </p:scale>
        <p:origin x="15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1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8-2: Design and conduct a state-of-the-science differential prediction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7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8-2: Design and conduct a state-of-the-science differential prediction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89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8-2: Design and conduct a state-of-the-science differential prediction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4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8-2: Design and conduct a state-of-the-science differential prediction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28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8-3: Anticipate possible trade-offs between validity and adverse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0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8-4: Plan and execute strategies aimed at reducing adverse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5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8-4: Plan and execute strategies aimed at reducing adverse impact.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41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8-4: Plan and execute strategies aimed at reducing adverse impact.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92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8-4: Plan and execute strategies aimed at reducing adverse impact.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8-5: Implement test-score banding based on technical and legal guidelines.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00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8-5: Implement test-score banding based on technical and legal guidelines.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1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96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8-5: Implement test-score banding based on technical and legal guidelines.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05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8-5: Implement test-score banding based on technical and legal guidelines.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3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among different types of fairness perceptions and create selection systems that address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46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among different types of fairness perceptions and create selection systems that address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31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8-7: Conceptualize fairness as a technical but also a social and interpersonal concept.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57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8-8: Use the latest knowledge regarding test fairness to inform HR practices and public policy.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54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8-8: Use the latest knowledge regarding test fairness to inform HR practices and public policy.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3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4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8-1: Assess the presence of differential validity, differential prediction, and adverse impact.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8-1: Assess the presence of differential validity, differential prediction, and adverse impact.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8-1: Assess the presence of differential validity, differential prediction, and adverse impact.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4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8-1: Assess the presence of differential validity, differential prediction, and adverse impact.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8-1: Assess the presence of differential validity, differential prediction, and adverse impact.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4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8-2: Design and conduct a state-of-the-science differential prediction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6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8-2: Design and conduct a state-of-the-science differential prediction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6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Assessing Differential Validity </a:t>
            </a:r>
            <a:r>
              <a:rPr lang="en-US" sz="2000" dirty="0"/>
              <a:t>(2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Differential validity and adverse impact</a:t>
            </a:r>
          </a:p>
          <a:p>
            <a:pPr lvl="1"/>
            <a:r>
              <a:rPr lang="en-US" dirty="0"/>
              <a:t>Adverse impact</a:t>
            </a:r>
          </a:p>
          <a:p>
            <a:pPr lvl="2"/>
            <a:r>
              <a:rPr lang="en-US" dirty="0"/>
              <a:t>Members of one group selected at substantially greater rates than members of another group</a:t>
            </a:r>
          </a:p>
          <a:p>
            <a:pPr lvl="2"/>
            <a:r>
              <a:rPr lang="en-US" dirty="0"/>
              <a:t>Unethical to use selection device that has not been validated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Assessing Differential Validity </a:t>
            </a:r>
            <a:r>
              <a:rPr lang="en-US" sz="2000" dirty="0"/>
              <a:t>(3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/>
              <a:t>Differential validity and adverse impact</a:t>
            </a:r>
          </a:p>
          <a:p>
            <a:pPr lvl="1"/>
            <a:r>
              <a:rPr lang="en-US" dirty="0"/>
              <a:t>Numerous possibilities when heterogeneous groups combined in making predictions</a:t>
            </a:r>
          </a:p>
          <a:p>
            <a:pPr lvl="1"/>
            <a:r>
              <a:rPr lang="en-US" dirty="0"/>
              <a:t>When differential validity exists, use of single regression line, cut score, or decision rule can lead to serious errors in prediction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171BC3-07BE-4001-AC1F-F881ECA6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530CE-2F3C-4E39-A6F9-A6641090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Assessing Differential Validity </a:t>
            </a:r>
            <a:r>
              <a:rPr lang="en-US" sz="2000" dirty="0"/>
              <a:t>(4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4F629-C097-4858-81FC-704700FF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Differential validity: the evidence</a:t>
            </a:r>
          </a:p>
          <a:p>
            <a:pPr lvl="1"/>
            <a:r>
              <a:rPr lang="en-US" dirty="0"/>
              <a:t>Significant difference between validity coefficients obtained for two subgroups</a:t>
            </a:r>
          </a:p>
          <a:p>
            <a:pPr lvl="1"/>
            <a:r>
              <a:rPr lang="en-US" dirty="0"/>
              <a:t>Correlations found in one or both groups significantly different from zero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4457B-D0FD-4E5D-BF46-87F6D0C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52" y="1552215"/>
            <a:ext cx="5420298" cy="38357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1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66" y="1325215"/>
            <a:ext cx="5530468" cy="45125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3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90" y="1462040"/>
            <a:ext cx="5393526" cy="417816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06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5" y="1163553"/>
            <a:ext cx="6081310" cy="49141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81" y="1257510"/>
            <a:ext cx="5772838" cy="45053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6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85" y="1084702"/>
            <a:ext cx="5929830" cy="46577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7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Validity: The Evidence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Exists when</a:t>
            </a:r>
          </a:p>
          <a:p>
            <a:pPr lvl="1"/>
            <a:r>
              <a:rPr lang="en-US" dirty="0"/>
              <a:t>there is a significant difference between the validity coefficients obtained for two subgroups </a:t>
            </a:r>
          </a:p>
          <a:p>
            <a:pPr lvl="1"/>
            <a:r>
              <a:rPr lang="en-US" dirty="0"/>
              <a:t>the correlations found in one or both of these groups are significantly different from zero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2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981200"/>
          </a:xfrm>
        </p:spPr>
        <p:txBody>
          <a:bodyPr>
            <a:noAutofit/>
          </a:bodyPr>
          <a:lstStyle/>
          <a:p>
            <a:pPr hangingPunct="0"/>
            <a:r>
              <a:rPr lang="pt-BR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pt-BR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4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sz="4400" b="1" dirty="0"/>
              <a:t>Fairness in Employment Decisions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024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4751D1-12E6-475C-AEF7-D1D9B471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792A0-FCCF-4770-97B7-7F46BB87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Differential Prediction and Moderate Variables </a:t>
            </a:r>
            <a:r>
              <a:rPr lang="en-US" sz="2000" dirty="0"/>
              <a:t>(1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C37E2-CCD7-430B-B37A-502FC5E8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Possibility of differential prediction in selection procedures central issue in fairness and equal employment opportunity (EEO) </a:t>
            </a:r>
          </a:p>
          <a:p>
            <a:r>
              <a:rPr lang="en-US" dirty="0"/>
              <a:t>These issues require equivalence of prediction systems for different groups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8083B-EA74-46AE-AFF5-B74D48F8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2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AE713B-2822-49EE-A200-829FC22E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7A49F-50C7-4D29-BF8B-E20AE5C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Differential Prediction and Moderate Variables </a:t>
            </a:r>
            <a:r>
              <a:rPr lang="en-US" sz="2000" dirty="0"/>
              <a:t>(2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1E408-D4E1-4A58-81D7-666B81E3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Differential prediction: the evidence</a:t>
            </a:r>
          </a:p>
          <a:p>
            <a:pPr lvl="1"/>
            <a:r>
              <a:rPr lang="en-US" dirty="0"/>
              <a:t>Until the late 2000s, evidence indicated an overall lack of differential prediction based on ethnicity and gender for cognitive abilities and other types of test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5B1DB-BBDD-44F7-9B5F-D8ABFBFF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1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EA106E-41DA-46C7-BD93-AFFC5BBD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99AD0-5993-4485-B866-F0105523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Differential Prediction and Moderate Variables </a:t>
            </a:r>
            <a:r>
              <a:rPr lang="en-US" sz="2000" dirty="0"/>
              <a:t>(3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C7257-AC9E-4038-8203-03EFDE72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in testing differential prediction</a:t>
            </a:r>
          </a:p>
          <a:p>
            <a:pPr lvl="1"/>
            <a:r>
              <a:rPr lang="en-US" dirty="0"/>
              <a:t>Intercept-based differences favoring minority-group members may be statistical artifact</a:t>
            </a:r>
          </a:p>
          <a:p>
            <a:pPr lvl="1"/>
            <a:r>
              <a:rPr lang="en-US" dirty="0"/>
              <a:t>Slope-based test is typically conducted at low levels of statistical power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1C40-DC06-40E3-8283-E2BD3D5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8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6EE82A-94EA-4A0B-B389-C0ED1003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60EAE-8AED-4371-8EFB-7651B38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Differential Prediction and Moderate Variables </a:t>
            </a:r>
            <a:r>
              <a:rPr lang="en-US" sz="2000" dirty="0"/>
              <a:t>(4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97281-E93A-4E8C-9A8A-AE4FEA38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meta-analysis</a:t>
            </a:r>
          </a:p>
          <a:p>
            <a:pPr lvl="1"/>
            <a:r>
              <a:rPr lang="en-US" dirty="0"/>
              <a:t>Meta-analysis can mitigate the low-power problem of individual studies </a:t>
            </a:r>
          </a:p>
          <a:p>
            <a:pPr lvl="1"/>
            <a:r>
              <a:rPr lang="en-US" dirty="0"/>
              <a:t>Meta-analysts prefer to cumulate correlation coefficients, as opposed to regression coefficients, across studies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9A644-1E54-410B-80FB-1ED9737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4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DC04D-6FCD-469F-9D68-EEDBF9F3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579F7-80C1-4505-AE86-2290035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Differential Prediction and Moderate Variables </a:t>
            </a:r>
            <a:r>
              <a:rPr lang="en-US" sz="2000" dirty="0"/>
              <a:t>(5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DB152-9BFD-458F-86C7-3D0FE986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Suggestions for improvement</a:t>
            </a:r>
          </a:p>
          <a:p>
            <a:pPr lvl="1"/>
            <a:r>
              <a:rPr lang="en-US" dirty="0"/>
              <a:t>Recent research: numerous statistical artifacts decrease ability to detect differential prediction, even when it exists in the population</a:t>
            </a:r>
          </a:p>
          <a:p>
            <a:pPr lvl="1"/>
            <a:r>
              <a:rPr lang="en-US" dirty="0"/>
              <a:t>Nature and direction of differential prediction varies across contexts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16BC9-709F-486E-B6C8-0F3451BE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08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4582D-400D-4F00-AA45-F733CFDA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DD754-F679-4B06-A2A3-270F944D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Differential Prediction and Moderate Variables </a:t>
            </a:r>
            <a:r>
              <a:rPr lang="en-US" sz="2000" dirty="0"/>
              <a:t>(6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DDE2-FA81-4848-95AF-F84B2B36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that affect differential prediction:</a:t>
            </a:r>
          </a:p>
          <a:p>
            <a:pPr lvl="1"/>
            <a:r>
              <a:rPr lang="en-US" dirty="0"/>
              <a:t>Stereotype threat</a:t>
            </a:r>
          </a:p>
          <a:p>
            <a:pPr lvl="1"/>
            <a:r>
              <a:rPr lang="en-US" dirty="0"/>
              <a:t>Lack of common cultural frame of reference and identity across groups</a:t>
            </a:r>
          </a:p>
          <a:p>
            <a:pPr lvl="1"/>
            <a:r>
              <a:rPr lang="en-US" dirty="0"/>
              <a:t>Differential recruiting, mentoring, and retention interventions across groups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A0797-68FF-48F6-A3ED-72CC5CC1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0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1A954-76FC-468D-9C15-6E5531BD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D8B4-C8FA-4E82-949A-BF61C490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Further Considerations </a:t>
            </a:r>
            <a:r>
              <a:rPr lang="en-US" sz="1800" dirty="0"/>
              <a:t>(1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DA99-ED13-4C41-AA72-608EF3A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negative relationship between validity and adverse impact is incorrect in many situations</a:t>
            </a:r>
          </a:p>
          <a:p>
            <a:r>
              <a:rPr lang="en-US" dirty="0"/>
              <a:t>To minimize adverse impact, HR researchers and practitioners should strive to produce unbiased, valid tests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1C3A-F835-4485-8DD3-3D346BA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00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B1FCDF-442D-4305-9FFC-35267E5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5786F-DE72-44DD-89AB-FF1E1C6C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Further Considerations </a:t>
            </a:r>
            <a:r>
              <a:rPr lang="en-US" sz="1800" dirty="0"/>
              <a:t>(2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7D49-11A7-4830-95DC-56EFAFE0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Adverse impact based on ethnicity found for some tests, particularly cognitive abilities </a:t>
            </a:r>
          </a:p>
          <a:p>
            <a:r>
              <a:rPr lang="en-US" dirty="0"/>
              <a:t>When adverse impact is found, HR specialists strive to use alternative tests with similar levels of validity, but less adverse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F44B5-7C19-4F82-ACC2-288736ED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32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090DA-F356-48AF-8E7C-B8F9CE47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784A3-CA86-40AE-9B4D-8080C832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Further Consideration</a:t>
            </a:r>
            <a:r>
              <a:rPr lang="en-US" dirty="0"/>
              <a:t>s </a:t>
            </a:r>
            <a:r>
              <a:rPr lang="en-US" sz="1800" dirty="0"/>
              <a:t>(3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94383-8A8F-477F-A6A2-69456EE6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administration strategies</a:t>
            </a:r>
          </a:p>
          <a:p>
            <a:pPr lvl="1"/>
            <a:r>
              <a:rPr lang="en-US" dirty="0"/>
              <a:t>Improve recruiting strategy for minorities</a:t>
            </a:r>
          </a:p>
          <a:p>
            <a:pPr lvl="1"/>
            <a:r>
              <a:rPr lang="en-US" dirty="0"/>
              <a:t>Use cognitive abilities in combination with noncognitive predictors</a:t>
            </a:r>
          </a:p>
          <a:p>
            <a:pPr lvl="1"/>
            <a:r>
              <a:rPr lang="en-US" dirty="0"/>
              <a:t>Use multiple regression and other methods for combining predictors into a composite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8E50B-9FFF-43CE-89F1-3FBB98CE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27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34BDC-8598-4B00-80D5-02AC0B89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E825E-ECEB-4E52-A73C-1BB75DD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Further Considerations </a:t>
            </a:r>
            <a:r>
              <a:rPr lang="en-US" sz="1800" dirty="0"/>
              <a:t>(4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A5A52-EA08-4527-B717-D0AA11D1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administration strategies</a:t>
            </a:r>
          </a:p>
          <a:p>
            <a:pPr lvl="1"/>
            <a:r>
              <a:rPr lang="en-US" dirty="0"/>
              <a:t>Use measures of specific, as opposed to only general, cognitive abilities</a:t>
            </a:r>
          </a:p>
          <a:p>
            <a:pPr lvl="1"/>
            <a:r>
              <a:rPr lang="en-US" dirty="0"/>
              <a:t>Use differential weighting for various criterion facets</a:t>
            </a:r>
          </a:p>
          <a:p>
            <a:pPr lvl="1"/>
            <a:r>
              <a:rPr lang="en-US" dirty="0"/>
              <a:t>Use alternate modes of presenting test stimuli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54C52-B192-48B6-8569-6C4D946B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(1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8-1: Assess the presence of differential validity, differential prediction, and adverse impact.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39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D68E8-E198-4E08-8C54-4E9589C2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61EF9-5A14-4464-BA9D-63E71CE7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Further Considerations </a:t>
            </a:r>
            <a:r>
              <a:rPr lang="en-US" sz="1800" dirty="0"/>
              <a:t>(5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A56E8-C7EA-4F94-9957-78E66930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administration strategies</a:t>
            </a:r>
          </a:p>
          <a:p>
            <a:pPr lvl="1"/>
            <a:r>
              <a:rPr lang="en-US" dirty="0"/>
              <a:t>Enhance face validity</a:t>
            </a:r>
          </a:p>
          <a:p>
            <a:pPr lvl="1"/>
            <a:r>
              <a:rPr lang="en-US" dirty="0"/>
              <a:t>Implement test-score banding to select among the applicants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C9E9B-CAE7-45C9-B110-3CE29EF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B34CA-F549-4BA2-8D44-E799128E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7236E8-7657-4D85-82D6-D9336ED2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Further Considerations </a:t>
            </a:r>
            <a:r>
              <a:rPr lang="en-US" sz="1800" dirty="0"/>
              <a:t>(6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3FF61-0FF1-4D6C-8BDB-62F0F2DB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Test-score banding</a:t>
            </a:r>
          </a:p>
          <a:p>
            <a:pPr lvl="1"/>
            <a:r>
              <a:rPr lang="en-US" dirty="0"/>
              <a:t>Method for referring candidates for selection</a:t>
            </a:r>
          </a:p>
          <a:p>
            <a:pPr lvl="1"/>
            <a:r>
              <a:rPr lang="en-US" dirty="0"/>
              <a:t>Addresses broader goal of test fairness</a:t>
            </a:r>
          </a:p>
          <a:p>
            <a:pPr lvl="1"/>
            <a:r>
              <a:rPr lang="en-US" dirty="0"/>
              <a:t>Appropriateness of test-based constructs or rules that underlie decision-making or  distributive justice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C862A-9DE0-4159-B769-F2BB93A8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7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A6D31-6ECA-42EF-BC22-17FEDB6B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207A4F-09D9-490C-99AD-517A7485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Further Considerations </a:t>
            </a:r>
            <a:r>
              <a:rPr lang="en-US" sz="1800" dirty="0"/>
              <a:t>(7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8114-FE48-41E8-BE72-6BE06349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Sliding-band method </a:t>
            </a:r>
          </a:p>
          <a:p>
            <a:pPr lvl="1"/>
            <a:r>
              <a:rPr lang="en-US" dirty="0"/>
              <a:t>Attempt to reconcile economic and social objectives </a:t>
            </a:r>
          </a:p>
          <a:p>
            <a:pPr lvl="1"/>
            <a:r>
              <a:rPr lang="en-US" dirty="0"/>
              <a:t>Individuals within specific score range, or band, regarded as having equivalent scores</a:t>
            </a:r>
          </a:p>
          <a:p>
            <a:pPr lvl="1"/>
            <a:r>
              <a:rPr lang="en-US" dirty="0"/>
              <a:t>Based on assumption that no test is perfectly reliable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84186-2AA8-4705-83FF-7B8EA863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2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79A336-6147-4D71-BD8F-8D173629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F2A01-C8DF-4EEA-AAC5-46E4D1DC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Further Considerations </a:t>
            </a:r>
            <a:r>
              <a:rPr lang="en-US" sz="1800" dirty="0"/>
              <a:t>(8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4077F-D271-4BF8-A884-E00F1D95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Criterion-referenced banding model </a:t>
            </a:r>
          </a:p>
          <a:p>
            <a:pPr lvl="1"/>
            <a:r>
              <a:rPr lang="en-US" dirty="0"/>
              <a:t>Equivalence regarding predictor scores  equated with equivalence regarding criterion scores </a:t>
            </a:r>
          </a:p>
          <a:p>
            <a:pPr lvl="2"/>
            <a:r>
              <a:rPr lang="en-US" dirty="0"/>
              <a:t>Use of validity evidence and reliability information</a:t>
            </a:r>
          </a:p>
          <a:p>
            <a:pPr lvl="2"/>
            <a:r>
              <a:rPr lang="en-US" dirty="0"/>
              <a:t>Bandwidth</a:t>
            </a:r>
          </a:p>
          <a:p>
            <a:pPr lvl="2"/>
            <a:r>
              <a:rPr lang="en-US" dirty="0"/>
              <a:t>Inclusion of criterion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1B00F-F7CD-4ED3-9D67-AC648D23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0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6561C-BEBB-431B-A3F7-75444E2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7E0B4-CFE9-45AD-BC45-BE1434B4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Fairness and the Interpersonal Context of Employment Testing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36C1-4902-4C52-B3E9-CC506F11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applicants and examinees perceive unfairness, perceptions of organization and perceptions of testing procedures affected negatively</a:t>
            </a:r>
          </a:p>
          <a:p>
            <a:r>
              <a:rPr lang="en-US" dirty="0"/>
              <a:t>Perceptions of unfairness likely to motivate test takers to initiate litigation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AD7C1-40C1-4FCD-9166-C33732AF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71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5B48FE-C3B8-42D0-B759-CF13D30A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C7E68-7465-4B81-82E3-62D18ED2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Fairness and the Interpersonal Context of Employment Testing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60C5A-3A1F-40F6-B4DB-181F557E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Distributive</a:t>
            </a:r>
          </a:p>
          <a:p>
            <a:pPr lvl="1"/>
            <a:r>
              <a:rPr lang="en-US" dirty="0"/>
              <a:t>Perceptions of fairness of outcomes</a:t>
            </a:r>
          </a:p>
          <a:p>
            <a:r>
              <a:rPr lang="en-US" dirty="0"/>
              <a:t>Procedural</a:t>
            </a:r>
          </a:p>
          <a:p>
            <a:pPr lvl="1"/>
            <a:r>
              <a:rPr lang="en-US" dirty="0"/>
              <a:t>Perceptions of fairness of procedures used to reach a hiring decision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7214B-3F4E-402B-854C-5250F6F5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76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A63C2-050A-4450-8B28-77622EEB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392252-0BFD-47B3-8DA2-A5CECAD8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Fairness and the Interpersonal Context of Employment Testing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2989C-EAC4-4931-8D15-8EEC9ECFF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technical analyses on the data</a:t>
            </a:r>
          </a:p>
          <a:p>
            <a:r>
              <a:rPr lang="en-US" dirty="0"/>
              <a:t>Take into account perceptions of people subjected to the system </a:t>
            </a:r>
          </a:p>
          <a:p>
            <a:pPr lvl="1"/>
            <a:r>
              <a:rPr lang="en-US" dirty="0"/>
              <a:t>Applicants’ personality profiles related to their perceptions of fairness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8D399-A05D-4D8B-9ACC-4E89371A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64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3C0AF9-FB66-4540-8AEE-75BD6DF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5B4E5-0430-4773-BBDA-36C9DB5A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 Employment and Public Policy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10F78-3BA4-4CBA-82B0-8CC5B523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Unfair discrimination</a:t>
            </a:r>
          </a:p>
          <a:p>
            <a:pPr lvl="1"/>
            <a:r>
              <a:rPr lang="en-US" dirty="0"/>
              <a:t>Recruitment practices  </a:t>
            </a:r>
          </a:p>
          <a:p>
            <a:pPr lvl="1"/>
            <a:r>
              <a:rPr lang="en-US" dirty="0"/>
              <a:t>Selection practices </a:t>
            </a:r>
          </a:p>
          <a:p>
            <a:pPr lvl="1"/>
            <a:r>
              <a:rPr lang="en-US" dirty="0"/>
              <a:t>Compensation</a:t>
            </a:r>
          </a:p>
          <a:p>
            <a:pPr lvl="1"/>
            <a:r>
              <a:rPr lang="en-US" dirty="0"/>
              <a:t>Placement</a:t>
            </a:r>
          </a:p>
          <a:p>
            <a:pPr lvl="1"/>
            <a:r>
              <a:rPr lang="en-US" dirty="0"/>
              <a:t>Training and orientation </a:t>
            </a:r>
          </a:p>
          <a:p>
            <a:pPr lvl="1"/>
            <a:r>
              <a:rPr lang="en-US" dirty="0"/>
              <a:t>Performance management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657AF-FB38-4AE7-AF6D-1A3EAB6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83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C8327-BE20-43EB-B9AE-5F00A80B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7DEFA-CA90-4399-AFE5-692154DD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 Employment and Public Policy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054F6-FCFE-4685-89C4-AE52AFBB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interest in measurement:</a:t>
            </a:r>
          </a:p>
          <a:p>
            <a:pPr lvl="1"/>
            <a:r>
              <a:rPr lang="en-US" dirty="0"/>
              <a:t>Diagnosing needs </a:t>
            </a:r>
          </a:p>
          <a:p>
            <a:pPr lvl="1"/>
            <a:r>
              <a:rPr lang="en-US" dirty="0"/>
              <a:t>Assessing qualifications to do </a:t>
            </a:r>
          </a:p>
          <a:p>
            <a:pPr lvl="1"/>
            <a:r>
              <a:rPr lang="en-US" dirty="0"/>
              <a:t>Protecting against false credentials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03621-CB99-442F-9522-DB9EA105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97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18"/>
            <a:ext cx="9144000" cy="837282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067800" cy="5064585"/>
          </a:xfrm>
        </p:spPr>
      </p:pic>
    </p:spTree>
    <p:extLst>
      <p:ext uri="{BB962C8B-B14F-4D97-AF65-F5344CB8AC3E}">
        <p14:creationId xmlns:p14="http://schemas.microsoft.com/office/powerpoint/2010/main" val="2664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(2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8-2: Design and conduct a state-of-the-science differential prediction study.</a:t>
            </a:r>
          </a:p>
          <a:p>
            <a:pPr lvl="0" hangingPunct="0"/>
            <a:r>
              <a:rPr lang="en-US" dirty="0"/>
              <a:t>8-3: Anticipate possible trade-offs between validity and adverse impact.</a:t>
            </a:r>
          </a:p>
          <a:p>
            <a:pPr lvl="0" hangingPunct="0"/>
            <a:r>
              <a:rPr lang="en-US" dirty="0"/>
              <a:t>8-4: Plan and execute strategies aimed at reducing adverse impact.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1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(3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8-5: Implement test-score banding based on technical and legal guidelines.</a:t>
            </a:r>
          </a:p>
          <a:p>
            <a:pPr lvl="0" hangingPunct="0"/>
            <a:r>
              <a:rPr lang="en-US" dirty="0"/>
              <a:t>8-6: Distinguish among different types of fairness perceptions and create selection systems that address each.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(4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8-7: Conceptualize fairness as a technical but also a social and interpersonal concept </a:t>
            </a:r>
          </a:p>
          <a:p>
            <a:r>
              <a:rPr lang="en-US" dirty="0"/>
              <a:t>8-8: Use the latest knowledge regarding test fairness to inform HR practices and public policy.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4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Assessing Differential Validity </a:t>
            </a:r>
            <a:r>
              <a:rPr lang="en-US" sz="2000" dirty="0"/>
              <a:t>(1 of 4)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point in investigating differential validity in the absence of overall pattern of predictor–criterion scores that allows for prediction of relevant criteria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13" y="1204927"/>
            <a:ext cx="5860974" cy="437444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6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98" y="1217057"/>
            <a:ext cx="5750804" cy="440690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7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2148</Words>
  <Application>Microsoft Office PowerPoint</Application>
  <PresentationFormat>화면 슬라이드 쇼(4:3)</PresentationFormat>
  <Paragraphs>245</Paragraphs>
  <Slides>39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프레젠테이션</vt:lpstr>
      <vt:lpstr>PowerPoint 프레젠테이션</vt:lpstr>
      <vt:lpstr>Learning Goals (1 of 4)</vt:lpstr>
      <vt:lpstr>Learning Goals (2 of 4)</vt:lpstr>
      <vt:lpstr>Learning Goals (3 of 4)</vt:lpstr>
      <vt:lpstr>Learning Goals (4 of 4)</vt:lpstr>
      <vt:lpstr>Assessing Differential Validity (1 of 4)</vt:lpstr>
      <vt:lpstr>PowerPoint 프레젠테이션</vt:lpstr>
      <vt:lpstr>PowerPoint 프레젠테이션</vt:lpstr>
      <vt:lpstr>Assessing Differential Validity (2 of 4)</vt:lpstr>
      <vt:lpstr>Assessing Differential Validity (3 of 4)</vt:lpstr>
      <vt:lpstr>Assessing Differential Validity (4 of 4)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Differential Validity: The Evidence </vt:lpstr>
      <vt:lpstr>Assessing Differential Prediction and Moderate Variables (1 of 6)</vt:lpstr>
      <vt:lpstr>Assessing Differential Prediction and Moderate Variables (2 of 6)</vt:lpstr>
      <vt:lpstr>Assessing Differential Prediction and Moderate Variables (3 of 6)</vt:lpstr>
      <vt:lpstr>Assessing Differential Prediction and Moderate Variables (4 of 6)</vt:lpstr>
      <vt:lpstr>Assessing Differential Prediction and Moderate Variables (5 of 6)</vt:lpstr>
      <vt:lpstr>Assessing Differential Prediction and Moderate Variables (6 of 6)</vt:lpstr>
      <vt:lpstr>Further Considerations (1 of 8)</vt:lpstr>
      <vt:lpstr>Further Considerations (2 of 8)</vt:lpstr>
      <vt:lpstr>Further Considerations (3 of 8)</vt:lpstr>
      <vt:lpstr>Further Considerations (4 of 8)</vt:lpstr>
      <vt:lpstr>Further Considerations (5 of 8)</vt:lpstr>
      <vt:lpstr>Further Considerations (6 of 8)</vt:lpstr>
      <vt:lpstr>Further Considerations (7 of 8)</vt:lpstr>
      <vt:lpstr>Further Considerations (8 of 8)</vt:lpstr>
      <vt:lpstr>Fairness and the Interpersonal Context of Employment Testing (1 of 3)</vt:lpstr>
      <vt:lpstr>Fairness and the Interpersonal Context of Employment Testing (2 of 3)</vt:lpstr>
      <vt:lpstr>Fairness and the Interpersonal Context of Employment Testing (3 of 3)</vt:lpstr>
      <vt:lpstr>Fair Employment and Public Policy (1 of 2)</vt:lpstr>
      <vt:lpstr>Fair Employment and Public Policy (2 of 2)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40</cp:revision>
  <dcterms:created xsi:type="dcterms:W3CDTF">2006-08-16T00:00:00Z</dcterms:created>
  <dcterms:modified xsi:type="dcterms:W3CDTF">2018-07-23T14:16:34Z</dcterms:modified>
</cp:coreProperties>
</file>