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0" r:id="rId3"/>
    <p:sldId id="284" r:id="rId4"/>
    <p:sldId id="285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82" r:id="rId14"/>
    <p:sldId id="28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61" autoAdjust="0"/>
  </p:normalViewPr>
  <p:slideViewPr>
    <p:cSldViewPr>
      <p:cViewPr varScale="1">
        <p:scale>
          <a:sx n="60" d="100"/>
          <a:sy n="60" d="100"/>
        </p:scale>
        <p:origin x="14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36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9-4: Identify seven key choices that exist in the analysis of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41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9-3: Distinguish work-oriented from worker-oriented descriptors.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03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25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9-5: Establish legally defensible minimum qualifications.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9-1: Explain what job or work analysis is and the many purposes for which it is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29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9-1: Explain what job or work analysis is and the many purposes for which it is used.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63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9-6: Construct appropriate interview questions for analyzing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45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9-6: Construct appropriate interview questions for analyzing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17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9-7: Know when to use personality-based job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89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9-7: Know when to use personality-based job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3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09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9-7: Know when to use personality-based job analysis.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134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9-8: Compare and contrast job or work analysis to competency modeling.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86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9-8: Compare and contrast job or work analysis to competency modeling.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256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9-3: Distinguish work-oriented from worker-oriented descriptors.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78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9-3: Distinguish work-oriented from worker-oriented descriptors.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20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9-3: Distinguish work-oriented from worker-oriented descriptors.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9-1: Explain what job or work analysis is and the many purposes for which it is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9-1: Explain what job or work analysis is and the many purposes for which it is used.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1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20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1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16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18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9-4: Identify seven key choices that exist in the analysis of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0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 dirty="0"/>
              <a:t>Cascio, Applied Psychology in Talent Management, 8th Edition. © SAGE Publishing, 2019-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(3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</a:t>
            </a:r>
          </a:p>
          <a:p>
            <a:pPr lvl="1"/>
            <a:r>
              <a:rPr lang="en-US" dirty="0"/>
              <a:t>Group of positions similar in significant duties</a:t>
            </a:r>
          </a:p>
          <a:p>
            <a:r>
              <a:rPr lang="en-US" dirty="0"/>
              <a:t>Job family</a:t>
            </a:r>
          </a:p>
          <a:p>
            <a:pPr lvl="1"/>
            <a:r>
              <a:rPr lang="en-US" dirty="0"/>
              <a:t>Group of two or more jobs that call for similar worker characteristics or contain parallel work tasks determined by job analysis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(4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en-US" dirty="0"/>
              <a:t>Occupation</a:t>
            </a:r>
          </a:p>
          <a:p>
            <a:pPr lvl="1" hangingPunct="0"/>
            <a:r>
              <a:rPr lang="en-US" dirty="0"/>
              <a:t>Similar jobs found in different organizations at different times</a:t>
            </a:r>
          </a:p>
          <a:p>
            <a:pPr hangingPunct="0"/>
            <a:r>
              <a:rPr lang="en-US" dirty="0"/>
              <a:t>Vocation</a:t>
            </a:r>
          </a:p>
          <a:p>
            <a:pPr lvl="1" hangingPunct="0"/>
            <a:r>
              <a:rPr lang="en-US" dirty="0"/>
              <a:t>Similar to occupation; more likely to be used by a worker than by an employer</a:t>
            </a:r>
          </a:p>
          <a:p>
            <a:pPr hangingPunct="0"/>
            <a:r>
              <a:rPr lang="en-US" dirty="0"/>
              <a:t>Career</a:t>
            </a:r>
          </a:p>
          <a:p>
            <a:pPr lvl="1" hangingPunct="0"/>
            <a:r>
              <a:rPr lang="en-US" dirty="0"/>
              <a:t>Sequence of positions, jobs, or occupations one person engages in during his or her working life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 </a:t>
            </a:r>
            <a:r>
              <a:rPr lang="en-US" sz="1800" dirty="0"/>
              <a:t>(5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analysis choices</a:t>
            </a:r>
          </a:p>
          <a:p>
            <a:pPr lvl="1"/>
            <a:r>
              <a:rPr lang="en-US" dirty="0"/>
              <a:t>Activities or attributes</a:t>
            </a:r>
          </a:p>
          <a:p>
            <a:pPr lvl="1"/>
            <a:r>
              <a:rPr lang="en-US" dirty="0"/>
              <a:t>General or specific</a:t>
            </a:r>
          </a:p>
          <a:p>
            <a:pPr lvl="1"/>
            <a:r>
              <a:rPr lang="en-US" dirty="0"/>
              <a:t>Qualitative or quantitative</a:t>
            </a:r>
          </a:p>
          <a:p>
            <a:pPr lvl="1"/>
            <a:r>
              <a:rPr lang="en-US" dirty="0"/>
              <a:t>Taxonomy based or blank slate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(6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analysis choices</a:t>
            </a:r>
          </a:p>
          <a:p>
            <a:pPr lvl="1"/>
            <a:r>
              <a:rPr lang="en-US" dirty="0"/>
              <a:t>Observers or incumbents and supervisors</a:t>
            </a:r>
          </a:p>
          <a:p>
            <a:pPr lvl="1"/>
            <a:r>
              <a:rPr lang="en-US" dirty="0"/>
              <a:t>Single-job or multiple-job comparison</a:t>
            </a:r>
          </a:p>
          <a:p>
            <a:pPr lvl="1"/>
            <a:r>
              <a:rPr lang="en-US" dirty="0"/>
              <a:t>Descriptive or prescriptive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8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1C4798-FFC4-4057-9B25-FA3C1A5A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224DFF-D925-4446-98FA-0D34C17F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Terminology </a:t>
            </a:r>
            <a:r>
              <a:rPr lang="en-US" sz="1800" dirty="0"/>
              <a:t>(7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6326F-97F3-4E30-9DD7-5D921B8E7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analysis choices</a:t>
            </a:r>
          </a:p>
          <a:p>
            <a:pPr lvl="1"/>
            <a:r>
              <a:rPr lang="en-US" dirty="0"/>
              <a:t>Work oriented: techniques that focus solely on activities or what gets done (tasks)</a:t>
            </a:r>
          </a:p>
          <a:p>
            <a:pPr lvl="1"/>
            <a:r>
              <a:rPr lang="en-US" dirty="0"/>
              <a:t>Worker oriented: techniques that focus on how the work gets done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F4D25-0D4F-414E-A30B-B49FA3A3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75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Defining the Job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 description</a:t>
            </a:r>
          </a:p>
          <a:p>
            <a:pPr lvl="1"/>
            <a:r>
              <a:rPr lang="en-US" dirty="0"/>
              <a:t>Written statement of what a worker does, how he or she does it, and why</a:t>
            </a:r>
          </a:p>
          <a:p>
            <a:pPr lvl="2"/>
            <a:r>
              <a:rPr lang="en-US" dirty="0"/>
              <a:t>Job title</a:t>
            </a:r>
          </a:p>
          <a:p>
            <a:pPr lvl="2"/>
            <a:r>
              <a:rPr lang="en-US" dirty="0"/>
              <a:t>Activities and procedures</a:t>
            </a:r>
          </a:p>
          <a:p>
            <a:pPr lvl="2"/>
            <a:r>
              <a:rPr lang="en-US" dirty="0"/>
              <a:t>Working conditions and physical environment</a:t>
            </a:r>
          </a:p>
          <a:p>
            <a:pPr lvl="2"/>
            <a:r>
              <a:rPr lang="en-US" dirty="0"/>
              <a:t>Social environment</a:t>
            </a:r>
          </a:p>
          <a:p>
            <a:pPr lvl="2"/>
            <a:r>
              <a:rPr lang="en-US" dirty="0"/>
              <a:t>Conditions of employment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Job Specifications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specifications</a:t>
            </a:r>
          </a:p>
          <a:p>
            <a:pPr lvl="1"/>
            <a:r>
              <a:rPr lang="en-US" dirty="0"/>
              <a:t>KSAOs necessary to perform a type of work</a:t>
            </a:r>
          </a:p>
          <a:p>
            <a:pPr lvl="1"/>
            <a:r>
              <a:rPr lang="en-US" dirty="0"/>
              <a:t>Identify personal characteristics valid for screening, selection, and placement</a:t>
            </a:r>
          </a:p>
          <a:p>
            <a:pPr lvl="1"/>
            <a:r>
              <a:rPr lang="en-US" dirty="0"/>
              <a:t>Scales are applied to tasks and KSAs and criteria for defining the domains for MQs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Reliability and Validity of Work Analysis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Interrater reliability</a:t>
            </a:r>
          </a:p>
          <a:p>
            <a:pPr lvl="1"/>
            <a:r>
              <a:rPr lang="en-US" dirty="0"/>
              <a:t>Degree raters agree on components of target work role or job, or extent their ratings covary</a:t>
            </a:r>
          </a:p>
          <a:p>
            <a:r>
              <a:rPr lang="en-US" dirty="0"/>
              <a:t>Intrarater reliability</a:t>
            </a:r>
          </a:p>
          <a:p>
            <a:pPr lvl="1"/>
            <a:r>
              <a:rPr lang="en-US" dirty="0"/>
              <a:t>Measure of stability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Obtaining Information About Jobs and Work </a:t>
            </a:r>
            <a:r>
              <a:rPr lang="en-US" sz="20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 observation</a:t>
            </a:r>
          </a:p>
          <a:p>
            <a:pPr lvl="1"/>
            <a:r>
              <a:rPr lang="en-US" dirty="0"/>
              <a:t>For jobs that require a great deal of manual, standardized, short-cycle activities</a:t>
            </a:r>
          </a:p>
          <a:p>
            <a:r>
              <a:rPr lang="en-US" dirty="0"/>
              <a:t>Job performance </a:t>
            </a:r>
          </a:p>
          <a:p>
            <a:pPr lvl="1"/>
            <a:r>
              <a:rPr lang="en-US" dirty="0"/>
              <a:t>For jobs that job analyst can learn readily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Obtaining Information About Jobs and Work </a:t>
            </a:r>
            <a:r>
              <a:rPr lang="en-US" sz="20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Interviewing questions</a:t>
            </a:r>
          </a:p>
          <a:p>
            <a:pPr lvl="1"/>
            <a:r>
              <a:rPr lang="en-US" dirty="0"/>
              <a:t>Related to purpose of analysis</a:t>
            </a:r>
          </a:p>
          <a:p>
            <a:pPr lvl="1"/>
            <a:r>
              <a:rPr lang="en-US" dirty="0"/>
              <a:t>Wording clear and unambiguous</a:t>
            </a:r>
          </a:p>
          <a:p>
            <a:pPr lvl="1"/>
            <a:r>
              <a:rPr lang="en-US" dirty="0"/>
              <a:t>Should not “lead” respondent or be “loaded”</a:t>
            </a:r>
          </a:p>
          <a:p>
            <a:pPr lvl="1"/>
            <a:r>
              <a:rPr lang="en-US" dirty="0"/>
              <a:t>Should not ask for knowledge or information interviewee doesn’t have or for personal or intimate material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2029" y="2286000"/>
            <a:ext cx="7799942" cy="1600200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pt-BR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44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4400" b="1" dirty="0"/>
              <a:t>Analyzing Jobs and Work</a:t>
            </a:r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6035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Obtaining Information About Jobs and Work </a:t>
            </a:r>
            <a:r>
              <a:rPr lang="en-US" sz="20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 panels</a:t>
            </a:r>
          </a:p>
          <a:p>
            <a:r>
              <a:rPr lang="en-US" dirty="0"/>
              <a:t>Questionnaires</a:t>
            </a:r>
          </a:p>
          <a:p>
            <a:r>
              <a:rPr lang="fr-FR" dirty="0"/>
              <a:t>Position Analysis Questionnaire</a:t>
            </a:r>
          </a:p>
          <a:p>
            <a:r>
              <a:rPr lang="en-US" dirty="0"/>
              <a:t>Fleishman Job Analysis Survey (F-JAS)</a:t>
            </a:r>
          </a:p>
          <a:p>
            <a:r>
              <a:rPr lang="en-US" dirty="0"/>
              <a:t>Critical incidents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(1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Analysis Wizard (JAW)</a:t>
            </a:r>
          </a:p>
          <a:p>
            <a:pPr lvl="1"/>
            <a:r>
              <a:rPr lang="en-US" dirty="0"/>
              <a:t>Capitalizes on advances in computer technology and availability of sophisticated information search-and-retrieval methods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(2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Personality-based job analysis (PBJA) </a:t>
            </a:r>
          </a:p>
          <a:p>
            <a:pPr lvl="1"/>
            <a:r>
              <a:rPr lang="en-US" dirty="0"/>
              <a:t>Useful for cross-functional and difficult-to-define work that cannot be described in terms of simple tasks or discrete KSAs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(3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Five personality traits </a:t>
            </a:r>
          </a:p>
          <a:p>
            <a:pPr lvl="1"/>
            <a:r>
              <a:rPr lang="en-US" dirty="0"/>
              <a:t>Neuroticism </a:t>
            </a:r>
          </a:p>
          <a:p>
            <a:pPr lvl="1"/>
            <a:r>
              <a:rPr lang="en-US" dirty="0"/>
              <a:t>Extraversion</a:t>
            </a:r>
          </a:p>
          <a:p>
            <a:pPr lvl="1"/>
            <a:r>
              <a:rPr lang="en-US" dirty="0"/>
              <a:t>Openness to experience </a:t>
            </a:r>
          </a:p>
          <a:p>
            <a:pPr lvl="1"/>
            <a:r>
              <a:rPr lang="en-US" dirty="0"/>
              <a:t>Agreeableness </a:t>
            </a:r>
          </a:p>
          <a:p>
            <a:pPr lvl="1"/>
            <a:r>
              <a:rPr lang="en-US" dirty="0"/>
              <a:t>Conscientiousness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(4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4077F-D271-4BF8-A884-E00F1D95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Competency models</a:t>
            </a:r>
          </a:p>
          <a:p>
            <a:pPr lvl="1"/>
            <a:r>
              <a:rPr lang="en-US" dirty="0"/>
              <a:t>Identify variables related to organizational fit</a:t>
            </a:r>
          </a:p>
          <a:p>
            <a:pPr lvl="1"/>
            <a:r>
              <a:rPr lang="en-US" dirty="0"/>
              <a:t>Identify personality characteristics consistent with organization’s vision </a:t>
            </a:r>
          </a:p>
          <a:p>
            <a:pPr lvl="1"/>
            <a:r>
              <a:rPr lang="en-US" dirty="0"/>
              <a:t>Focuses on broader characteristics of individuals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90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Sources of Job Information and Job Analysis Methods </a:t>
            </a:r>
            <a:r>
              <a:rPr lang="en-US" sz="2000" dirty="0"/>
              <a:t>(5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analysis for “star” performers</a:t>
            </a:r>
          </a:p>
          <a:p>
            <a:r>
              <a:rPr lang="en-US" dirty="0"/>
              <a:t>Cognitive Task Analysis (CTA) </a:t>
            </a:r>
          </a:p>
          <a:p>
            <a:pPr lvl="1"/>
            <a:r>
              <a:rPr lang="en-US" dirty="0"/>
              <a:t>Selection of the participants </a:t>
            </a:r>
          </a:p>
          <a:p>
            <a:pPr lvl="1"/>
            <a:r>
              <a:rPr lang="en-US" dirty="0"/>
              <a:t>Elicitation of knowledge </a:t>
            </a:r>
          </a:p>
          <a:p>
            <a:pPr lvl="1"/>
            <a:r>
              <a:rPr lang="en-US" dirty="0"/>
              <a:t>Analysis and representation of the knowledge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71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O*Net </a:t>
            </a:r>
          </a:p>
          <a:p>
            <a:pPr lvl="1"/>
            <a:r>
              <a:rPr lang="en-US" dirty="0"/>
              <a:t>Multiple descriptor domains that provide “multiple windows” into the world of work</a:t>
            </a:r>
          </a:p>
          <a:p>
            <a:pPr lvl="1"/>
            <a:r>
              <a:rPr lang="en-US" dirty="0"/>
              <a:t>Common language of work and worker descriptors that covers entire spectrum of occupations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A63C2-050A-4450-8B28-77622EEB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92252-0BFD-47B3-8DA2-A5CECAD8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989C-EAC4-4931-8D15-8EEC9ECF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O*Net </a:t>
            </a:r>
          </a:p>
          <a:p>
            <a:pPr lvl="1"/>
            <a:r>
              <a:rPr lang="en-US" dirty="0"/>
              <a:t>Description of occupations based on a taxonomy from broad to specific</a:t>
            </a:r>
          </a:p>
          <a:p>
            <a:pPr lvl="1"/>
            <a:r>
              <a:rPr lang="en-US" dirty="0"/>
              <a:t>Comprehensive content model that integrates the previous three principles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8D399-A05D-4D8B-9ACC-4E89371A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64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C0AF9-FB66-4540-8AEE-75BD6DF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5B4E5-0430-4773-BBDA-36C9DB5A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36" y="609600"/>
            <a:ext cx="8835528" cy="685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Occupational Information </a:t>
            </a:r>
            <a:r>
              <a:rPr lang="en-US" sz="1800" dirty="0"/>
              <a:t>(3 of 3)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66" y="1371600"/>
            <a:ext cx="7359268" cy="4937546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7AF-FB38-4AE7-AF6D-1A3EAB6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835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(1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Begin by defining clearly the purpose for collecting such information.</a:t>
            </a:r>
          </a:p>
          <a:p>
            <a:r>
              <a:rPr lang="en-US" dirty="0"/>
              <a:t>Choose multiple methods that best suit the purpose identified.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9-1: Explain what job or work analysis is and the many purposes for which it is used.</a:t>
            </a:r>
          </a:p>
          <a:p>
            <a:r>
              <a:rPr lang="en-US" dirty="0"/>
              <a:t>9-2: Distinguish the terms </a:t>
            </a:r>
            <a:r>
              <a:rPr lang="en-US" i="1" dirty="0"/>
              <a:t>task, duty, position, job, </a:t>
            </a:r>
            <a:r>
              <a:rPr lang="en-US" dirty="0"/>
              <a:t>and </a:t>
            </a:r>
            <a:r>
              <a:rPr lang="en-US" i="1" dirty="0"/>
              <a:t>job family </a:t>
            </a:r>
            <a:r>
              <a:rPr lang="en-US" dirty="0"/>
              <a:t>from each other.</a:t>
            </a:r>
          </a:p>
          <a:p>
            <a:r>
              <a:rPr lang="en-US" dirty="0"/>
              <a:t>9-3: Distinguish work-oriented from worker-oriented descriptors.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4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If using panels of subject matter experts, be sure to include a broad cross-section of experience.</a:t>
            </a:r>
          </a:p>
          <a:p>
            <a:r>
              <a:rPr lang="en-US" dirty="0"/>
              <a:t>If using interviews, be sure to include both incumbents and supervisors, and take the time to train interviewers in interviewing techniques.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09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(3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If using personality-based job analysis, be sure to incorporate frame-of-reference training.</a:t>
            </a:r>
          </a:p>
          <a:p>
            <a:r>
              <a:rPr lang="en-US" dirty="0"/>
              <a:t>Recognize that competency models are not substitutes for job or work analysis. Both include a range of useful information across the practice continuum.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59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(4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establishing minimum qualifications for education or experience, be sure to assess content-oriented evidence of validity using methods described in this chapter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9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9-4: Identify seven key choices that exist in the analysis of work.</a:t>
            </a:r>
          </a:p>
          <a:p>
            <a:r>
              <a:rPr lang="en-US" dirty="0"/>
              <a:t>9-5: Establish legally defensible minimum qualifications.</a:t>
            </a:r>
          </a:p>
          <a:p>
            <a:r>
              <a:rPr lang="en-US" dirty="0"/>
              <a:t>9-6: Construct appropriate interview questions for analyzing work.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4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Goals </a:t>
            </a:r>
            <a:r>
              <a:rPr lang="en-US" sz="1800" dirty="0"/>
              <a:t>(3 of 3)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9-7: Know when to use personality-based job analysis.</a:t>
            </a:r>
          </a:p>
          <a:p>
            <a:r>
              <a:rPr lang="en-US" dirty="0"/>
              <a:t>9-8: Compare and contrast job or work analysis to competency modeling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7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Definition, Professional Standards </a:t>
            </a:r>
            <a:br>
              <a:rPr lang="en-US" dirty="0"/>
            </a:br>
            <a:r>
              <a:rPr lang="en-US" sz="2000" dirty="0"/>
              <a:t>(1 of 2)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analysis</a:t>
            </a:r>
          </a:p>
          <a:p>
            <a:pPr lvl="1"/>
            <a:r>
              <a:rPr lang="en-US" dirty="0"/>
              <a:t>Gathering, documenting, and analyzing:</a:t>
            </a:r>
          </a:p>
          <a:p>
            <a:pPr lvl="2"/>
            <a:r>
              <a:rPr lang="en-US" dirty="0"/>
              <a:t>Work content (tasks, responsibilities, or outputs)</a:t>
            </a:r>
          </a:p>
          <a:p>
            <a:pPr lvl="2"/>
            <a:r>
              <a:rPr lang="en-US" dirty="0"/>
              <a:t>Worker attributes related to its performance (knowledge, skills, abilities, personal characteristics or KSAOs)</a:t>
            </a:r>
          </a:p>
          <a:p>
            <a:pPr lvl="2"/>
            <a:r>
              <a:rPr lang="en-US" dirty="0"/>
              <a:t>Context in which work performed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Definition, Professional Standards</a:t>
            </a:r>
            <a:br>
              <a:rPr lang="en-US" dirty="0"/>
            </a:br>
            <a:r>
              <a:rPr lang="en-US" dirty="0"/>
              <a:t> </a:t>
            </a:r>
            <a:r>
              <a:rPr lang="en-US" sz="2000" dirty="0"/>
              <a:t>(2 of 2)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6" y="2253532"/>
            <a:ext cx="8991388" cy="371393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9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(1 of 7)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/>
              <a:t>Element</a:t>
            </a:r>
          </a:p>
          <a:p>
            <a:pPr lvl="1"/>
            <a:r>
              <a:rPr lang="en-US" dirty="0"/>
              <a:t>Smallest unit work that can be divided without analyzing separate motions, movements, and mental processes involved</a:t>
            </a:r>
          </a:p>
          <a:p>
            <a:r>
              <a:rPr lang="en-US" dirty="0"/>
              <a:t>Task</a:t>
            </a:r>
          </a:p>
          <a:p>
            <a:pPr lvl="1"/>
            <a:r>
              <a:rPr lang="en-US" dirty="0"/>
              <a:t>Distinct work activity carried out for a distinct purpose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Terminology</a:t>
            </a:r>
            <a:r>
              <a:rPr lang="en-US" dirty="0"/>
              <a:t> </a:t>
            </a:r>
            <a:r>
              <a:rPr lang="en-US" sz="1800" dirty="0"/>
              <a:t>(2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Duty</a:t>
            </a:r>
          </a:p>
          <a:p>
            <a:pPr lvl="1"/>
            <a:r>
              <a:rPr lang="en-US" dirty="0"/>
              <a:t>Large segment of work performed by  individual; may include any number of tasks</a:t>
            </a:r>
          </a:p>
          <a:p>
            <a:r>
              <a:rPr lang="en-US" dirty="0"/>
              <a:t>Position</a:t>
            </a:r>
          </a:p>
          <a:p>
            <a:pPr lvl="1"/>
            <a:r>
              <a:rPr lang="en-US" dirty="0"/>
              <a:t>One or more duties performed by a given individual in a given firm at a given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2029</Words>
  <Application>Microsoft Office PowerPoint</Application>
  <PresentationFormat>화면 슬라이드 쇼(4:3)</PresentationFormat>
  <Paragraphs>244</Paragraphs>
  <Slides>32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PowerPoint 프레젠테이션</vt:lpstr>
      <vt:lpstr>PowerPoint 프레젠테이션</vt:lpstr>
      <vt:lpstr>Learning Goals (1 of 3)</vt:lpstr>
      <vt:lpstr>Learning Goals (2 of 3)</vt:lpstr>
      <vt:lpstr>Learning Goals (3 of 3) </vt:lpstr>
      <vt:lpstr>Definition, Professional Standards  (1 of 2)</vt:lpstr>
      <vt:lpstr>Definition, Professional Standards  (2 of 2)</vt:lpstr>
      <vt:lpstr>Terminology (1 of 7)</vt:lpstr>
      <vt:lpstr>Terminology (2 of 7)</vt:lpstr>
      <vt:lpstr>Terminology (3 of 7)</vt:lpstr>
      <vt:lpstr>Terminology (4 of 7)</vt:lpstr>
      <vt:lpstr>Terminology (5 of 7)</vt:lpstr>
      <vt:lpstr>Terminology (6 of 7)</vt:lpstr>
      <vt:lpstr>Terminology (7 of 7)</vt:lpstr>
      <vt:lpstr>Defining the Job</vt:lpstr>
      <vt:lpstr>Job Specifications</vt:lpstr>
      <vt:lpstr>Reliability and Validity of Work Analysis Information</vt:lpstr>
      <vt:lpstr>Obtaining Information About Jobs and Work (1 of 3)</vt:lpstr>
      <vt:lpstr>Obtaining Information About Jobs and Work (2 of 3)</vt:lpstr>
      <vt:lpstr>Obtaining Information About Jobs and Work (3 of 3)</vt:lpstr>
      <vt:lpstr>Other Sources of Job Information and Job Analysis Methods (1 of 5)</vt:lpstr>
      <vt:lpstr>Other Sources of Job Information and Job Analysis Methods (2 of 5)</vt:lpstr>
      <vt:lpstr>Other Sources of Job Information and Job Analysis Methods (3 of 5)</vt:lpstr>
      <vt:lpstr>Other Sources of Job Information and Job Analysis Methods (4 of 5)</vt:lpstr>
      <vt:lpstr>Other Sources of Job Information and Job Analysis Methods (5 of 5)</vt:lpstr>
      <vt:lpstr>Occupational Information (1 of 3)</vt:lpstr>
      <vt:lpstr>Occupational Information (2 of 3)</vt:lpstr>
      <vt:lpstr>Occupational Information (3 of 3)</vt:lpstr>
      <vt:lpstr>Evidence-Based Implications for Practice (1 of 4)</vt:lpstr>
      <vt:lpstr>Evidence-Based Implications for Practice (2 of 4)</vt:lpstr>
      <vt:lpstr>Evidence-Based Implications for Practice (3 of 4)</vt:lpstr>
      <vt:lpstr>Evidence-Based Implications for Practice (4 of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38</cp:revision>
  <dcterms:created xsi:type="dcterms:W3CDTF">2006-08-16T00:00:00Z</dcterms:created>
  <dcterms:modified xsi:type="dcterms:W3CDTF">2018-07-23T14:21:12Z</dcterms:modified>
</cp:coreProperties>
</file>