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90" r:id="rId3"/>
    <p:sldId id="284" r:id="rId4"/>
    <p:sldId id="285" r:id="rId5"/>
    <p:sldId id="283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82" r:id="rId14"/>
    <p:sldId id="281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86" r:id="rId30"/>
    <p:sldId id="287" r:id="rId31"/>
    <p:sldId id="288" r:id="rId32"/>
    <p:sldId id="289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7B2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661" autoAdjust="0"/>
  </p:normalViewPr>
  <p:slideViewPr>
    <p:cSldViewPr>
      <p:cViewPr varScale="1">
        <p:scale>
          <a:sx n="60" d="100"/>
          <a:sy n="60" d="100"/>
        </p:scale>
        <p:origin x="146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22B10-FE80-4935-B9C9-55F2DE02CE53}" type="datetimeFigureOut">
              <a:rPr lang="en-US" smtClean="0"/>
              <a:t>7/23/2018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74C31-EB4A-4B21-8134-CB5741A1DC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14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1367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9-4: Identify seven key choices that exist in the analysis of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5417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9-3: Distinguish work-oriented from worker-oriented descriptors.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703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9-2: Distinguish the terms </a:t>
            </a:r>
            <a:r>
              <a:rPr lang="en-US" i="1" dirty="0"/>
              <a:t>task, duty, position, job, </a:t>
            </a:r>
            <a:r>
              <a:rPr lang="en-US" dirty="0"/>
              <a:t>and </a:t>
            </a:r>
            <a:r>
              <a:rPr lang="en-US" i="1" dirty="0"/>
              <a:t>job family </a:t>
            </a:r>
            <a:r>
              <a:rPr lang="en-US" dirty="0"/>
              <a:t>from each other.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7259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9-5: Establish legally defensible minimum qualifications.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5522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9-1: Explain what job or work analysis is and the many purposes for which it is used.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8299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9-1: Explain what job or work analysis is and the many purposes for which it is used.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0635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9-6: Construct appropriate interview questions for analyzing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8454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9-6: Construct appropriate interview questions for analyzing work.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417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9-7: Know when to use personality-based job analysis.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3895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9-7: Know when to use personality-based job analysis.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237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2096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9-7: Know when to use personality-based job analysis.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6134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9-8: Compare and contrast job or work analysis to competency modeling.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4861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9-8: Compare and contrast job or work analysis to competency modeling.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4256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9-3: Distinguish work-oriented from worker-oriented descriptors.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9782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9-3: Distinguish work-oriented from worker-oriented descriptors.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62067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9-3: Distinguish work-oriented from worker-oriented descriptors.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07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9-1: Explain what job or work analysis is and the many purposes for which it is used.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767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9-1: Explain what job or work analysis is and the many purposes for which it is used.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11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9-2: Distinguish the terms </a:t>
            </a:r>
            <a:r>
              <a:rPr lang="en-US" i="1" dirty="0"/>
              <a:t>task, duty, position, job, </a:t>
            </a:r>
            <a:r>
              <a:rPr lang="en-US" dirty="0"/>
              <a:t>and </a:t>
            </a:r>
            <a:r>
              <a:rPr lang="en-US" i="1" dirty="0"/>
              <a:t>job family </a:t>
            </a:r>
            <a:r>
              <a:rPr lang="en-US" dirty="0"/>
              <a:t>from each other.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720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9-2: Distinguish the terms </a:t>
            </a:r>
            <a:r>
              <a:rPr lang="en-US" i="1" dirty="0"/>
              <a:t>task, duty, position, job, </a:t>
            </a:r>
            <a:r>
              <a:rPr lang="en-US" dirty="0"/>
              <a:t>and </a:t>
            </a:r>
            <a:r>
              <a:rPr lang="en-US" i="1" dirty="0"/>
              <a:t>job family </a:t>
            </a:r>
            <a:r>
              <a:rPr lang="en-US" dirty="0"/>
              <a:t>from each other.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316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9-2: Distinguish the terms </a:t>
            </a:r>
            <a:r>
              <a:rPr lang="en-US" i="1" dirty="0"/>
              <a:t>task, duty, position, job, </a:t>
            </a:r>
            <a:r>
              <a:rPr lang="en-US" dirty="0"/>
              <a:t>and </a:t>
            </a:r>
            <a:r>
              <a:rPr lang="en-US" i="1" dirty="0"/>
              <a:t>job family </a:t>
            </a:r>
            <a:r>
              <a:rPr lang="en-US" dirty="0"/>
              <a:t>from each other.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616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9-2: Distinguish the terms </a:t>
            </a:r>
            <a:r>
              <a:rPr lang="en-US" i="1" dirty="0"/>
              <a:t>task, duty, position, job, </a:t>
            </a:r>
            <a:r>
              <a:rPr lang="en-US" dirty="0"/>
              <a:t>and </a:t>
            </a:r>
            <a:r>
              <a:rPr lang="en-US" i="1" dirty="0"/>
              <a:t>job family </a:t>
            </a:r>
            <a:r>
              <a:rPr lang="en-US" dirty="0"/>
              <a:t>from each other.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2186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9-4: Identify seven key choices that exist in the analysis of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002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2019-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3008313" cy="7283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287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76400"/>
            <a:ext cx="3008313" cy="4449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2019-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2019-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1999"/>
            <a:ext cx="5486400" cy="3965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2019-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696200" cy="4449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0600" y="6356350"/>
            <a:ext cx="7010400" cy="365125"/>
          </a:xfrm>
        </p:spPr>
        <p:txBody>
          <a:bodyPr/>
          <a:lstStyle/>
          <a:p>
            <a:r>
              <a:rPr lang="en-IN" dirty="0"/>
              <a:t>Cascio, Applied Psychology in Talent Management, 8th Edition. © SAGE Publishing, 2019-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609600" cy="6858000"/>
          </a:xfrm>
          <a:prstGeom prst="rect">
            <a:avLst/>
          </a:prstGeom>
          <a:solidFill>
            <a:srgbClr val="009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29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2019-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2019-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2019-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27238"/>
            <a:ext cx="4040188" cy="5635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799"/>
            <a:ext cx="4040188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27238"/>
            <a:ext cx="4041775" cy="5635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0799"/>
            <a:ext cx="4041775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2019-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53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IN" dirty="0"/>
              <a:t>Cascio, Applied Psychology in Talent Management, 8th Edition. © SAGE Publishing, 2019-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009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6" r:id="rId10"/>
    <p:sldLayoutId id="2147483657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008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24751D1-12E6-475C-AEF7-D1D9B4715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AB792A0-FCCF-4770-97B7-7F46BB87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Terminology</a:t>
            </a:r>
            <a:r>
              <a:rPr lang="en-US" dirty="0"/>
              <a:t> </a:t>
            </a:r>
            <a:r>
              <a:rPr lang="en-US" sz="1800" dirty="0"/>
              <a:t>(3 of 7)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3C37E2-CCD7-430B-B37A-502FC5E8C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Job</a:t>
            </a:r>
          </a:p>
          <a:p>
            <a:pPr lvl="1"/>
            <a:r>
              <a:rPr lang="en-US" dirty="0"/>
              <a:t>Group of positions similar in significant duties</a:t>
            </a:r>
          </a:p>
          <a:p>
            <a:r>
              <a:rPr lang="en-US" dirty="0"/>
              <a:t>Job family</a:t>
            </a:r>
          </a:p>
          <a:p>
            <a:pPr lvl="1"/>
            <a:r>
              <a:rPr lang="en-US" dirty="0"/>
              <a:t>Group of two or more jobs that call for similar worker characteristics or contain parallel work tasks determined by job analysis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18083B-EA74-46AE-AFF5-B74D48F8A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322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FAE713B-2822-49EE-A200-829FC22EC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657A49F-50C7-4D29-BF8B-E20AE5CD8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Terminology</a:t>
            </a:r>
            <a:r>
              <a:rPr lang="en-US" dirty="0"/>
              <a:t> </a:t>
            </a:r>
            <a:r>
              <a:rPr lang="en-US" sz="1800" dirty="0"/>
              <a:t>(4 of 7)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D1E408-D4E1-4A58-81D7-666B81E3B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hangingPunct="0"/>
            <a:r>
              <a:rPr lang="en-US" dirty="0"/>
              <a:t>Occupation</a:t>
            </a:r>
          </a:p>
          <a:p>
            <a:pPr lvl="1" hangingPunct="0"/>
            <a:r>
              <a:rPr lang="en-US" dirty="0"/>
              <a:t>Similar jobs found in different organizations at different times</a:t>
            </a:r>
          </a:p>
          <a:p>
            <a:pPr hangingPunct="0"/>
            <a:r>
              <a:rPr lang="en-US" dirty="0"/>
              <a:t>Vocation</a:t>
            </a:r>
          </a:p>
          <a:p>
            <a:pPr lvl="1" hangingPunct="0"/>
            <a:r>
              <a:rPr lang="en-US" dirty="0"/>
              <a:t>Similar to occupation; more likely to be used by a worker than by an employer</a:t>
            </a:r>
          </a:p>
          <a:p>
            <a:pPr hangingPunct="0"/>
            <a:r>
              <a:rPr lang="en-US" dirty="0"/>
              <a:t>Career</a:t>
            </a:r>
          </a:p>
          <a:p>
            <a:pPr lvl="1" hangingPunct="0"/>
            <a:r>
              <a:rPr lang="en-US" dirty="0"/>
              <a:t>Sequence of positions, jobs, or occupations one person engages in during his or her working life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55B1DB-BBDD-44F7-9B5F-D8ABFBFF8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613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3EA106E-41DA-46C7-BD93-AFFC5BBD2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099AD0-5993-4485-B866-F0105523D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Terminology </a:t>
            </a:r>
            <a:r>
              <a:rPr lang="en-US" sz="1800" dirty="0"/>
              <a:t>(5 of 7)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9C7257-AC9E-4038-8203-03EFDE72C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 analysis choices</a:t>
            </a:r>
          </a:p>
          <a:p>
            <a:pPr lvl="1"/>
            <a:r>
              <a:rPr lang="en-US" dirty="0"/>
              <a:t>Activities or attributes</a:t>
            </a:r>
          </a:p>
          <a:p>
            <a:pPr lvl="1"/>
            <a:r>
              <a:rPr lang="en-US" dirty="0"/>
              <a:t>General or specific</a:t>
            </a:r>
          </a:p>
          <a:p>
            <a:pPr lvl="1"/>
            <a:r>
              <a:rPr lang="en-US" dirty="0"/>
              <a:t>Qualitative or quantitative</a:t>
            </a:r>
          </a:p>
          <a:p>
            <a:pPr lvl="1"/>
            <a:r>
              <a:rPr lang="en-US" dirty="0"/>
              <a:t>Taxonomy based or blank slate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151C40-DC06-40E3-8283-E2BD3D56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284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16EE82A-94EA-4A0B-B389-C0ED10036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7543800" cy="365125"/>
          </a:xfrm>
        </p:spPr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D60EAE-8AED-4371-8EFB-7651B3866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Terminology</a:t>
            </a:r>
            <a:r>
              <a:rPr lang="en-US" dirty="0"/>
              <a:t> </a:t>
            </a:r>
            <a:r>
              <a:rPr lang="en-US" sz="1800" dirty="0"/>
              <a:t>(6 of 7)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A97281-E93A-4E8C-9A8A-AE4FEA385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analysis choices</a:t>
            </a:r>
          </a:p>
          <a:p>
            <a:pPr lvl="1"/>
            <a:r>
              <a:rPr lang="en-US" dirty="0"/>
              <a:t>Observers or incumbents and supervisors</a:t>
            </a:r>
          </a:p>
          <a:p>
            <a:pPr lvl="1"/>
            <a:r>
              <a:rPr lang="en-US" dirty="0"/>
              <a:t>Single-job or multiple-job comparison</a:t>
            </a:r>
          </a:p>
          <a:p>
            <a:pPr lvl="1"/>
            <a:r>
              <a:rPr lang="en-US" dirty="0"/>
              <a:t>Descriptive or prescriptive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69A644-1E54-410B-80FB-1ED97377E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886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71C4798-FFC4-4057-9B25-FA3C1A5AA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1224DFF-D925-4446-98FA-0D34C17FF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Terminology </a:t>
            </a:r>
            <a:r>
              <a:rPr lang="en-US" sz="1800" dirty="0"/>
              <a:t>(7 of 7)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B6326F-97F3-4E30-9DD7-5D921B8E7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analysis choices</a:t>
            </a:r>
          </a:p>
          <a:p>
            <a:pPr lvl="1"/>
            <a:r>
              <a:rPr lang="en-US" dirty="0"/>
              <a:t>Work oriented: techniques that focus solely on activities or what gets done (tasks)</a:t>
            </a:r>
          </a:p>
          <a:p>
            <a:pPr lvl="1"/>
            <a:r>
              <a:rPr lang="en-US" dirty="0"/>
              <a:t>Worker oriented: techniques that focus on how the work gets done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5F4D25-0D4F-414E-A30B-B49FA3A33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175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28DC04D-6FCD-469F-9D68-EEDBF9F39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E9579F7-80C1-4505-AE86-22900351F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Defining the Job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0DB152-9BFD-458F-86C7-3D0FE9863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Job description</a:t>
            </a:r>
          </a:p>
          <a:p>
            <a:pPr lvl="1"/>
            <a:r>
              <a:rPr lang="en-US" dirty="0"/>
              <a:t>Written statement of what a worker does, how he or she does it, and why</a:t>
            </a:r>
          </a:p>
          <a:p>
            <a:pPr lvl="2"/>
            <a:r>
              <a:rPr lang="en-US" dirty="0"/>
              <a:t>Job title</a:t>
            </a:r>
          </a:p>
          <a:p>
            <a:pPr lvl="2"/>
            <a:r>
              <a:rPr lang="en-US" dirty="0"/>
              <a:t>Activities and procedures</a:t>
            </a:r>
          </a:p>
          <a:p>
            <a:pPr lvl="2"/>
            <a:r>
              <a:rPr lang="en-US" dirty="0"/>
              <a:t>Working conditions and physical environment</a:t>
            </a:r>
          </a:p>
          <a:p>
            <a:pPr lvl="2"/>
            <a:r>
              <a:rPr lang="en-US" dirty="0"/>
              <a:t>Social environment</a:t>
            </a:r>
          </a:p>
          <a:p>
            <a:pPr lvl="2"/>
            <a:r>
              <a:rPr lang="en-US" dirty="0"/>
              <a:t>Conditions of employment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916BC9-709F-486E-B6C8-0F3451BEA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108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C94582D-400D-4F00-AA45-F733CFDA8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BFDD754-F679-4B06-A2A3-270F944DF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Job Specifications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A4DDE2-FA81-4848-95AF-F84B2B36B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Job specifications</a:t>
            </a:r>
          </a:p>
          <a:p>
            <a:pPr lvl="1"/>
            <a:r>
              <a:rPr lang="en-US" dirty="0"/>
              <a:t>KSAOs necessary to perform a type of work</a:t>
            </a:r>
          </a:p>
          <a:p>
            <a:pPr lvl="1"/>
            <a:r>
              <a:rPr lang="en-US" dirty="0"/>
              <a:t>Identify personal characteristics valid for screening, selection, and placement</a:t>
            </a:r>
          </a:p>
          <a:p>
            <a:pPr lvl="1"/>
            <a:r>
              <a:rPr lang="en-US" dirty="0"/>
              <a:t>Scales are applied to tasks and KSAs and criteria for defining the domains for MQs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EA0797-68FF-48F6-A3ED-72CC5CC16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290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61A954-76FC-468D-9C15-6E5531BD8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4AD8B4-C8FA-4E82-949A-BF61C4907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Reliability and Validity of Work Analysis Information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6EDA99-ED13-4C41-AA72-608EF3A9B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Interrater reliability</a:t>
            </a:r>
          </a:p>
          <a:p>
            <a:pPr lvl="1"/>
            <a:r>
              <a:rPr lang="en-US" dirty="0"/>
              <a:t>Degree raters agree on components of target work role or job, or extent their ratings covary</a:t>
            </a:r>
          </a:p>
          <a:p>
            <a:r>
              <a:rPr lang="en-US" dirty="0"/>
              <a:t>Intrarater reliability</a:t>
            </a:r>
          </a:p>
          <a:p>
            <a:pPr lvl="1"/>
            <a:r>
              <a:rPr lang="en-US" dirty="0"/>
              <a:t>Measure of stability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BB1C3A-F835-4485-8DD3-3D346BA35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600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AB1FCDF-442D-4305-9FFC-35267E518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385786F-DE72-44DD-89AB-FF1E1C6C8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Obtaining Information About Jobs and Work </a:t>
            </a:r>
            <a:r>
              <a:rPr lang="en-US" sz="2000" dirty="0"/>
              <a:t>(1 of 3)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37D49-11A7-4830-95DC-56EFAFE0B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Job observation</a:t>
            </a:r>
          </a:p>
          <a:p>
            <a:pPr lvl="1"/>
            <a:r>
              <a:rPr lang="en-US" dirty="0"/>
              <a:t>For jobs that require a great deal of manual, standardized, short-cycle activities</a:t>
            </a:r>
          </a:p>
          <a:p>
            <a:r>
              <a:rPr lang="en-US" dirty="0"/>
              <a:t>Job performance </a:t>
            </a:r>
          </a:p>
          <a:p>
            <a:pPr lvl="1"/>
            <a:r>
              <a:rPr lang="en-US" dirty="0"/>
              <a:t>For jobs that job analyst can learn readily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EF44B5-7C19-4F82-ACC2-288736ED5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0325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B9090DA-F356-48AF-8E7C-B8F9CE476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39784A3-CA86-40AE-9B4D-8080C832A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Obtaining Information About Jobs and Work </a:t>
            </a:r>
            <a:r>
              <a:rPr lang="en-US" sz="2000" dirty="0"/>
              <a:t>(2 of 3)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C94383-8A8F-477F-A6A2-69456EE6C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Interviewing questions</a:t>
            </a:r>
          </a:p>
          <a:p>
            <a:pPr lvl="1"/>
            <a:r>
              <a:rPr lang="en-US" dirty="0"/>
              <a:t>Related to purpose of analysis</a:t>
            </a:r>
          </a:p>
          <a:p>
            <a:pPr lvl="1"/>
            <a:r>
              <a:rPr lang="en-US" dirty="0"/>
              <a:t>Wording clear and unambiguous</a:t>
            </a:r>
          </a:p>
          <a:p>
            <a:pPr lvl="1"/>
            <a:r>
              <a:rPr lang="en-US" dirty="0"/>
              <a:t>Should not “lead” respondent or be “loaded”</a:t>
            </a:r>
          </a:p>
          <a:p>
            <a:pPr lvl="1"/>
            <a:r>
              <a:rPr lang="en-US" dirty="0"/>
              <a:t>Should not ask for knowledge or information interviewee doesn’t have or for personal or intimate material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E8E50B-9FFF-43CE-89F1-3FBB98CE0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027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72029" y="2286000"/>
            <a:ext cx="7799942" cy="1600200"/>
          </a:xfrm>
        </p:spPr>
        <p:txBody>
          <a:bodyPr>
            <a:noAutofit/>
          </a:bodyPr>
          <a:lstStyle/>
          <a:p>
            <a:r>
              <a:rPr lang="pt-BR" sz="44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pt-BR" sz="4400" b="1" cap="all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en-US" sz="44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hangingPunct="0"/>
            <a:r>
              <a:rPr lang="en-US" sz="4400" b="1" dirty="0"/>
              <a:t>Analyzing Jobs and Work</a:t>
            </a:r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603531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D34BDC-8598-4B00-80D5-02AC0B89D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D1E825E-ECEB-4E52-A73C-1BB75DD54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Obtaining Information About Jobs and Work </a:t>
            </a:r>
            <a:r>
              <a:rPr lang="en-US" sz="2000" dirty="0"/>
              <a:t>(3 of 3)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EA5A52-EA08-4527-B717-D0AA11D14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SME panels</a:t>
            </a:r>
          </a:p>
          <a:p>
            <a:r>
              <a:rPr lang="en-US" dirty="0"/>
              <a:t>Questionnaires</a:t>
            </a:r>
          </a:p>
          <a:p>
            <a:r>
              <a:rPr lang="fr-FR" dirty="0"/>
              <a:t>Position Analysis Questionnaire</a:t>
            </a:r>
          </a:p>
          <a:p>
            <a:r>
              <a:rPr lang="en-US" dirty="0"/>
              <a:t>Fleishman Job Analysis Survey (F-JAS)</a:t>
            </a:r>
          </a:p>
          <a:p>
            <a:r>
              <a:rPr lang="en-US" dirty="0"/>
              <a:t>Critical incidents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954C52-B192-48B6-8569-6C4D946B4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9225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DD68E8-E198-4E08-8C54-4E9589C28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461EF9-5A14-4464-BA9D-63E71CE7A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Sources of Job Information and Job Analysis Methods </a:t>
            </a:r>
            <a:r>
              <a:rPr lang="en-US" sz="2000" dirty="0"/>
              <a:t>(1 of 5)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6A56E8-C7EA-4F94-9957-78E669305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Job Analysis Wizard (JAW)</a:t>
            </a:r>
          </a:p>
          <a:p>
            <a:pPr lvl="1"/>
            <a:r>
              <a:rPr lang="en-US" dirty="0"/>
              <a:t>Capitalizes on advances in computer technology and availability of sophisticated information search-and-retrieval methods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5C9E9B-CAE7-45C9-B110-3CE29EF89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447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82B34CA-F549-4BA2-8D44-E799128E1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7543800" cy="365125"/>
          </a:xfrm>
        </p:spPr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7236E8-7657-4D85-82D6-D9336ED23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Sources of Job Information and Job Analysis Methods </a:t>
            </a:r>
            <a:r>
              <a:rPr lang="en-US" sz="2000" dirty="0"/>
              <a:t>(2 of 5)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63FF61-0FF1-4D6C-8BDB-62F0F2DBE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Personality-based job analysis (PBJA) </a:t>
            </a:r>
          </a:p>
          <a:p>
            <a:pPr lvl="1"/>
            <a:r>
              <a:rPr lang="en-US" dirty="0"/>
              <a:t>Useful for cross-functional and difficult-to-define work that cannot be described in terms of simple tasks or discrete KSAs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CC862A-9DE0-4159-B769-F2BB93A81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879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8BA6D31-6ECA-42EF-BC22-17FEDB6BE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9207A4F-09D9-490C-99AD-517A74855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Sources of Job Information and Job Analysis Methods </a:t>
            </a:r>
            <a:r>
              <a:rPr lang="en-US" sz="2000" dirty="0"/>
              <a:t>(3 of 5)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78114-FE48-41E8-BE72-6BE063491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Big Five personality traits </a:t>
            </a:r>
          </a:p>
          <a:p>
            <a:pPr lvl="1"/>
            <a:r>
              <a:rPr lang="en-US" dirty="0"/>
              <a:t>Neuroticism </a:t>
            </a:r>
          </a:p>
          <a:p>
            <a:pPr lvl="1"/>
            <a:r>
              <a:rPr lang="en-US" dirty="0"/>
              <a:t>Extraversion</a:t>
            </a:r>
          </a:p>
          <a:p>
            <a:pPr lvl="1"/>
            <a:r>
              <a:rPr lang="en-US" dirty="0"/>
              <a:t>Openness to experience </a:t>
            </a:r>
          </a:p>
          <a:p>
            <a:pPr lvl="1"/>
            <a:r>
              <a:rPr lang="en-US" dirty="0"/>
              <a:t>Agreeableness </a:t>
            </a:r>
          </a:p>
          <a:p>
            <a:pPr lvl="1"/>
            <a:r>
              <a:rPr lang="en-US" dirty="0"/>
              <a:t>Conscientiousness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84186-2AA8-4705-83FF-7B8EA8630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023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379A336-6147-4D71-BD8F-8D1736294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0F2A01-C8DF-4EEA-AAC5-46E4D1DCA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Sources of Job Information and Job Analysis Methods </a:t>
            </a:r>
            <a:r>
              <a:rPr lang="en-US" sz="2000" dirty="0"/>
              <a:t>(4 of 5)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44077F-D271-4BF8-A884-E00F1D954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Competency models</a:t>
            </a:r>
          </a:p>
          <a:p>
            <a:pPr lvl="1"/>
            <a:r>
              <a:rPr lang="en-US" dirty="0"/>
              <a:t>Identify variables related to organizational fit</a:t>
            </a:r>
          </a:p>
          <a:p>
            <a:pPr lvl="1"/>
            <a:r>
              <a:rPr lang="en-US" dirty="0"/>
              <a:t>Identify personality characteristics consistent with organization’s vision </a:t>
            </a:r>
          </a:p>
          <a:p>
            <a:pPr lvl="1"/>
            <a:r>
              <a:rPr lang="en-US" dirty="0"/>
              <a:t>Focuses on broader characteristics of individuals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E1B00F-F7CD-4ED3-9D67-AC648D23C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5909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916561C-BEBB-431B-A3F7-75444E22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8D7E0B4-CFE9-45AD-BC45-BE1434B42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Sources of Job Information and Job Analysis Methods </a:t>
            </a:r>
            <a:r>
              <a:rPr lang="en-US" sz="2000" dirty="0"/>
              <a:t>(5 of 5)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6836C1-4902-4C52-B3E9-CC506F112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analysis for “star” performers</a:t>
            </a:r>
          </a:p>
          <a:p>
            <a:r>
              <a:rPr lang="en-US" dirty="0"/>
              <a:t>Cognitive Task Analysis (CTA) </a:t>
            </a:r>
          </a:p>
          <a:p>
            <a:pPr lvl="1"/>
            <a:r>
              <a:rPr lang="en-US" dirty="0"/>
              <a:t>Selection of the participants </a:t>
            </a:r>
          </a:p>
          <a:p>
            <a:pPr lvl="1"/>
            <a:r>
              <a:rPr lang="en-US" dirty="0"/>
              <a:t>Elicitation of knowledge </a:t>
            </a:r>
          </a:p>
          <a:p>
            <a:pPr lvl="1"/>
            <a:r>
              <a:rPr lang="en-US" dirty="0"/>
              <a:t>Analysis and representation of the knowledge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4AD7C1-40C1-4FCD-9166-C33732AF4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1716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5B48FE-C3B8-42D0-B759-CF13D30A9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7C7E68-7465-4B81-82E3-62D18ED21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Occupational Information </a:t>
            </a:r>
            <a:r>
              <a:rPr lang="en-US" sz="1800" dirty="0"/>
              <a:t>(1 of 3)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260C5A-3A1F-40F6-B4DB-181F557EB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O*Net </a:t>
            </a:r>
          </a:p>
          <a:p>
            <a:pPr lvl="1"/>
            <a:r>
              <a:rPr lang="en-US" dirty="0"/>
              <a:t>Multiple descriptor domains that provide “multiple windows” into the world of work</a:t>
            </a:r>
          </a:p>
          <a:p>
            <a:pPr lvl="1"/>
            <a:r>
              <a:rPr lang="en-US" dirty="0"/>
              <a:t>Common language of work and worker descriptors that covers entire spectrum of occupations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B7214B-3F4E-402B-854C-5250F6F5F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6765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D0A63C2-050A-4450-8B28-77622EEBB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8392252-0BFD-47B3-8DA2-A5CECAD8C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Occupational Information </a:t>
            </a:r>
            <a:r>
              <a:rPr lang="en-US" sz="1800" dirty="0"/>
              <a:t>(2 of 3)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B2989C-EAC4-4931-8D15-8EEC9ECFF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O*Net </a:t>
            </a:r>
          </a:p>
          <a:p>
            <a:pPr lvl="1"/>
            <a:r>
              <a:rPr lang="en-US" dirty="0"/>
              <a:t>Description of occupations based on a taxonomy from broad to specific</a:t>
            </a:r>
          </a:p>
          <a:p>
            <a:pPr lvl="1"/>
            <a:r>
              <a:rPr lang="en-US" dirty="0"/>
              <a:t>Comprehensive content model that integrates the previous three principles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68D399-A05D-4D8B-9ACC-4E89371A2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0645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C3C0AF9-FB66-4540-8AEE-75BD6DF51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595B4E5-0430-4773-BBDA-36C9DB5AB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236" y="609600"/>
            <a:ext cx="8835528" cy="6858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Occupational Information </a:t>
            </a:r>
            <a:r>
              <a:rPr lang="en-US" sz="1800" dirty="0"/>
              <a:t>(3 of 3)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366" y="1371600"/>
            <a:ext cx="7359268" cy="4937546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E657AF-FB38-4AE7-AF6D-1A3EAB66B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5835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Evidence-Based Implications for Practice </a:t>
            </a:r>
            <a:r>
              <a:rPr lang="en-US" sz="2000" dirty="0"/>
              <a:t>(1 of 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Begin by defining clearly the purpose for collecting such information.</a:t>
            </a:r>
          </a:p>
          <a:p>
            <a:r>
              <a:rPr lang="en-US" dirty="0"/>
              <a:t>Choose multiple methods that best suit the purpose identified.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94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Learning Goals </a:t>
            </a:r>
            <a:r>
              <a:rPr lang="en-US" sz="1800" dirty="0"/>
              <a:t>(1 of 3)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9-1: Explain what job or work analysis is and the many purposes for which it is used.</a:t>
            </a:r>
          </a:p>
          <a:p>
            <a:r>
              <a:rPr lang="en-US" dirty="0"/>
              <a:t>9-2: Distinguish the terms </a:t>
            </a:r>
            <a:r>
              <a:rPr lang="en-US" i="1" dirty="0"/>
              <a:t>task, duty, position, job, </a:t>
            </a:r>
            <a:r>
              <a:rPr lang="en-US" dirty="0"/>
              <a:t>and </a:t>
            </a:r>
            <a:r>
              <a:rPr lang="en-US" i="1" dirty="0"/>
              <a:t>job family </a:t>
            </a:r>
            <a:r>
              <a:rPr lang="en-US" dirty="0"/>
              <a:t>from each other.</a:t>
            </a:r>
          </a:p>
          <a:p>
            <a:r>
              <a:rPr lang="en-US" dirty="0"/>
              <a:t>9-3: Distinguish work-oriented from worker-oriented descriptors.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445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Evidence-Based Implications for Practice </a:t>
            </a:r>
            <a:r>
              <a:rPr lang="en-US" sz="2000" dirty="0"/>
              <a:t>(2 of 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If using panels of subject matter experts, be sure to include a broad cross-section of experience.</a:t>
            </a:r>
          </a:p>
          <a:p>
            <a:r>
              <a:rPr lang="en-US" dirty="0"/>
              <a:t>If using interviews, be sure to include both incumbents and supervisors, and take the time to train interviewers in interviewing techniques.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6092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Evidence-Based Implications for Practice </a:t>
            </a:r>
            <a:r>
              <a:rPr lang="en-US" sz="2000" dirty="0"/>
              <a:t>(3 of 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If using personality-based job analysis, be sure to incorporate frame-of-reference training.</a:t>
            </a:r>
          </a:p>
          <a:p>
            <a:r>
              <a:rPr lang="en-US" dirty="0"/>
              <a:t>Recognize that competency models are not substitutes for job or work analysis. Both include a range of useful information across the practice continuum.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3596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Evidence-Based Implications for Practice </a:t>
            </a:r>
            <a:r>
              <a:rPr lang="en-US" sz="2000" dirty="0"/>
              <a:t>(4 of 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establishing minimum qualifications for education or experience, be sure to assess content-oriented evidence of validity using methods described in this chapter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692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Learning Goals </a:t>
            </a:r>
            <a:r>
              <a:rPr lang="en-US" sz="1800" dirty="0"/>
              <a:t>(2 of 3)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9-4: Identify seven key choices that exist in the analysis of work.</a:t>
            </a:r>
          </a:p>
          <a:p>
            <a:r>
              <a:rPr lang="en-US" dirty="0"/>
              <a:t>9-5: Establish legally defensible minimum qualifications.</a:t>
            </a:r>
          </a:p>
          <a:p>
            <a:r>
              <a:rPr lang="en-US" dirty="0"/>
              <a:t>9-6: Construct appropriate interview questions for analyzing work.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949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Learning Goals </a:t>
            </a:r>
            <a:r>
              <a:rPr lang="en-US" sz="1800" dirty="0"/>
              <a:t>(3 of 3)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9-7: Know when to use personality-based job analysis.</a:t>
            </a:r>
          </a:p>
          <a:p>
            <a:r>
              <a:rPr lang="en-US" dirty="0"/>
              <a:t>9-8: Compare and contrast job or work analysis to competency modeling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079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Definition, Professional Standards </a:t>
            </a:r>
            <a:br>
              <a:rPr lang="en-US" dirty="0"/>
            </a:br>
            <a:r>
              <a:rPr lang="en-US" sz="2000" dirty="0"/>
              <a:t>(1 of 2)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 analysis</a:t>
            </a:r>
          </a:p>
          <a:p>
            <a:pPr lvl="1"/>
            <a:r>
              <a:rPr lang="en-US" dirty="0"/>
              <a:t>Gathering, documenting, and analyzing:</a:t>
            </a:r>
          </a:p>
          <a:p>
            <a:pPr lvl="2"/>
            <a:r>
              <a:rPr lang="en-US" dirty="0"/>
              <a:t>Work content (tasks, responsibilities, or outputs)</a:t>
            </a:r>
          </a:p>
          <a:p>
            <a:pPr lvl="2"/>
            <a:r>
              <a:rPr lang="en-US" dirty="0"/>
              <a:t>Worker attributes related to its performance (knowledge, skills, abilities, personal characteristics or KSAOs)</a:t>
            </a:r>
          </a:p>
          <a:p>
            <a:pPr lvl="2"/>
            <a:r>
              <a:rPr lang="en-US" dirty="0"/>
              <a:t>Context in which work performed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023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Definition, Professional Standards</a:t>
            </a:r>
            <a:br>
              <a:rPr lang="en-US" dirty="0"/>
            </a:br>
            <a:r>
              <a:rPr lang="en-US" dirty="0"/>
              <a:t> </a:t>
            </a:r>
            <a:r>
              <a:rPr lang="en-US" sz="2000" dirty="0"/>
              <a:t>(2 of 2)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6" y="2253532"/>
            <a:ext cx="8991388" cy="3713938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498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Terminology</a:t>
            </a:r>
            <a:r>
              <a:rPr lang="en-US" dirty="0"/>
              <a:t> </a:t>
            </a:r>
            <a:r>
              <a:rPr lang="en-US" sz="1800" dirty="0"/>
              <a:t>(1 of 7)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r>
              <a:rPr lang="en-US" dirty="0"/>
              <a:t>Element</a:t>
            </a:r>
          </a:p>
          <a:p>
            <a:pPr lvl="1"/>
            <a:r>
              <a:rPr lang="en-US" dirty="0"/>
              <a:t>Smallest unit work that can be divided without analyzing separate motions, movements, and mental processes involved</a:t>
            </a:r>
          </a:p>
          <a:p>
            <a:r>
              <a:rPr lang="en-US" dirty="0"/>
              <a:t>Task</a:t>
            </a:r>
          </a:p>
          <a:p>
            <a:pPr lvl="1"/>
            <a:r>
              <a:rPr lang="en-US" dirty="0"/>
              <a:t>Distinct work activity carried out for a distinct purpose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496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C171BC3-07BE-4001-AC1F-F881ECA67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84530CE-2F3C-4E39-A6F9-A66410905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Terminology</a:t>
            </a:r>
            <a:r>
              <a:rPr lang="en-US" dirty="0"/>
              <a:t> </a:t>
            </a:r>
            <a:r>
              <a:rPr lang="en-US" sz="1800" dirty="0"/>
              <a:t>(2 of 7)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D4F629-C097-4858-81FC-704700FF6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Duty</a:t>
            </a:r>
          </a:p>
          <a:p>
            <a:pPr lvl="1"/>
            <a:r>
              <a:rPr lang="en-US" dirty="0"/>
              <a:t>Large segment of work performed by  individual; may include any number of tasks</a:t>
            </a:r>
          </a:p>
          <a:p>
            <a:r>
              <a:rPr lang="en-US" dirty="0"/>
              <a:t>Position</a:t>
            </a:r>
          </a:p>
          <a:p>
            <a:pPr lvl="1"/>
            <a:r>
              <a:rPr lang="en-US" dirty="0"/>
              <a:t>One or more duties performed by a given individual in a given firm at a given time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E4457B-D0FD-4E5D-BF46-87F6D0C55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17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2029</Words>
  <Application>Microsoft Office PowerPoint</Application>
  <PresentationFormat>화면 슬라이드 쇼(4:3)</PresentationFormat>
  <Paragraphs>244</Paragraphs>
  <Slides>32</Slides>
  <Notes>25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32</vt:i4>
      </vt:variant>
    </vt:vector>
  </HeadingPairs>
  <TitlesOfParts>
    <vt:vector size="35" baseType="lpstr">
      <vt:lpstr>Arial</vt:lpstr>
      <vt:lpstr>Calibri</vt:lpstr>
      <vt:lpstr>Office Theme</vt:lpstr>
      <vt:lpstr>PowerPoint 프레젠테이션</vt:lpstr>
      <vt:lpstr>PowerPoint 프레젠테이션</vt:lpstr>
      <vt:lpstr>Learning Goals (1 of 3)</vt:lpstr>
      <vt:lpstr>Learning Goals (2 of 3)</vt:lpstr>
      <vt:lpstr>Learning Goals (3 of 3) </vt:lpstr>
      <vt:lpstr>Definition, Professional Standards  (1 of 2)</vt:lpstr>
      <vt:lpstr>Definition, Professional Standards  (2 of 2)</vt:lpstr>
      <vt:lpstr>Terminology (1 of 7)</vt:lpstr>
      <vt:lpstr>Terminology (2 of 7)</vt:lpstr>
      <vt:lpstr>Terminology (3 of 7)</vt:lpstr>
      <vt:lpstr>Terminology (4 of 7)</vt:lpstr>
      <vt:lpstr>Terminology (5 of 7)</vt:lpstr>
      <vt:lpstr>Terminology (6 of 7)</vt:lpstr>
      <vt:lpstr>Terminology (7 of 7)</vt:lpstr>
      <vt:lpstr>Defining the Job</vt:lpstr>
      <vt:lpstr>Job Specifications</vt:lpstr>
      <vt:lpstr>Reliability and Validity of Work Analysis Information</vt:lpstr>
      <vt:lpstr>Obtaining Information About Jobs and Work (1 of 3)</vt:lpstr>
      <vt:lpstr>Obtaining Information About Jobs and Work (2 of 3)</vt:lpstr>
      <vt:lpstr>Obtaining Information About Jobs and Work (3 of 3)</vt:lpstr>
      <vt:lpstr>Other Sources of Job Information and Job Analysis Methods (1 of 5)</vt:lpstr>
      <vt:lpstr>Other Sources of Job Information and Job Analysis Methods (2 of 5)</vt:lpstr>
      <vt:lpstr>Other Sources of Job Information and Job Analysis Methods (3 of 5)</vt:lpstr>
      <vt:lpstr>Other Sources of Job Information and Job Analysis Methods (4 of 5)</vt:lpstr>
      <vt:lpstr>Other Sources of Job Information and Job Analysis Methods (5 of 5)</vt:lpstr>
      <vt:lpstr>Occupational Information (1 of 3)</vt:lpstr>
      <vt:lpstr>Occupational Information (2 of 3)</vt:lpstr>
      <vt:lpstr>Occupational Information (3 of 3)</vt:lpstr>
      <vt:lpstr>Evidence-Based Implications for Practice (1 of 4)</vt:lpstr>
      <vt:lpstr>Evidence-Based Implications for Practice (2 of 4)</vt:lpstr>
      <vt:lpstr>Evidence-Based Implications for Practice (3 of 4)</vt:lpstr>
      <vt:lpstr>Evidence-Based Implications for Practice (4 of 4)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Ancheta, Katie</dc:creator>
  <cp:lastModifiedBy>Lee, Joo Won</cp:lastModifiedBy>
  <cp:revision>38</cp:revision>
  <dcterms:created xsi:type="dcterms:W3CDTF">2006-08-16T00:00:00Z</dcterms:created>
  <dcterms:modified xsi:type="dcterms:W3CDTF">2018-07-23T14:21:12Z</dcterms:modified>
</cp:coreProperties>
</file>