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90" r:id="rId3"/>
    <p:sldId id="284" r:id="rId4"/>
    <p:sldId id="291" r:id="rId5"/>
    <p:sldId id="285" r:id="rId6"/>
    <p:sldId id="283" r:id="rId7"/>
    <p:sldId id="257" r:id="rId8"/>
    <p:sldId id="292" r:id="rId9"/>
    <p:sldId id="293" r:id="rId10"/>
    <p:sldId id="258" r:id="rId11"/>
    <p:sldId id="259" r:id="rId12"/>
    <p:sldId id="260" r:id="rId13"/>
    <p:sldId id="261" r:id="rId14"/>
    <p:sldId id="262" r:id="rId15"/>
    <p:sldId id="263" r:id="rId16"/>
    <p:sldId id="282" r:id="rId17"/>
    <p:sldId id="281" r:id="rId18"/>
    <p:sldId id="265" r:id="rId19"/>
    <p:sldId id="266" r:id="rId20"/>
    <p:sldId id="294" r:id="rId21"/>
    <p:sldId id="295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9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61" autoAdjust="0"/>
  </p:normalViewPr>
  <p:slideViewPr>
    <p:cSldViewPr>
      <p:cViewPr varScale="1">
        <p:scale>
          <a:sx n="48" d="100"/>
          <a:sy n="48" d="100"/>
        </p:scale>
        <p:origin x="1347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36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11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20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16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16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18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02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41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9-3: Distinguish work-oriented from worker-oriented descriptors.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03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9-2: Distinguish the terms </a:t>
            </a:r>
            <a:r>
              <a:rPr lang="en-US" i="1" dirty="0"/>
              <a:t>task, duty, position, job, </a:t>
            </a:r>
            <a:r>
              <a:rPr lang="en-US" dirty="0"/>
              <a:t>and </a:t>
            </a:r>
            <a:r>
              <a:rPr lang="en-US" i="1" dirty="0"/>
              <a:t>job family </a:t>
            </a:r>
            <a:r>
              <a:rPr lang="en-US" dirty="0"/>
              <a:t>from each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25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with what kind of recruitment would placement be used? When looking For specific job or the person?</a:t>
            </a:r>
          </a:p>
          <a:p>
            <a:r>
              <a:rPr lang="en-US" dirty="0"/>
              <a:t>Ex. Military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52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096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 quals for sewing machine operators ? Sight 20/20</a:t>
            </a:r>
          </a:p>
          <a:p>
            <a:r>
              <a:rPr lang="en-US" dirty="0"/>
              <a:t>Why important to consider?</a:t>
            </a:r>
          </a:p>
          <a:p>
            <a:r>
              <a:rPr lang="en-US" dirty="0"/>
              <a:t>MQs may differ for geo region, </a:t>
            </a:r>
            <a:r>
              <a:rPr lang="en-US" dirty="0" err="1"/>
              <a:t>dif</a:t>
            </a:r>
            <a:r>
              <a:rPr lang="en-US" dirty="0"/>
              <a:t> populations / basketball/   HT give examples</a:t>
            </a:r>
          </a:p>
          <a:p>
            <a:r>
              <a:rPr lang="en-US" dirty="0" err="1"/>
              <a:t>Cf</a:t>
            </a:r>
            <a:r>
              <a:rPr lang="en-US" dirty="0"/>
              <a:t> basketball in Russia v. Kenya</a:t>
            </a:r>
          </a:p>
          <a:p>
            <a:r>
              <a:rPr lang="en-US" dirty="0"/>
              <a:t>Levine / May  /Ulm, Gordon ‘97 P </a:t>
            </a:r>
            <a:r>
              <a:rPr lang="en-US" dirty="0" err="1"/>
              <a:t>psyc</a:t>
            </a:r>
            <a:r>
              <a:rPr lang="en-US" dirty="0"/>
              <a:t> dev MQ</a:t>
            </a:r>
          </a:p>
          <a:p>
            <a:r>
              <a:rPr lang="en-US" b="0" i="0" dirty="0">
                <a:solidFill>
                  <a:srgbClr val="3C3C3C"/>
                </a:solidFill>
                <a:effectLst/>
                <a:latin typeface="Roboto"/>
              </a:rPr>
              <a:t>Buster, Ruth, </a:t>
            </a:r>
            <a:r>
              <a:rPr lang="en-US" b="0" i="0" dirty="0" err="1">
                <a:solidFill>
                  <a:srgbClr val="3C3C3C"/>
                </a:solidFill>
                <a:effectLst/>
                <a:latin typeface="Roboto"/>
              </a:rPr>
              <a:t>Bobko</a:t>
            </a:r>
            <a:r>
              <a:rPr lang="en-US" b="0" i="0" dirty="0">
                <a:solidFill>
                  <a:srgbClr val="3C3C3C"/>
                </a:solidFill>
                <a:effectLst/>
                <a:latin typeface="Roboto"/>
              </a:rPr>
              <a:t> ’05; dev content-oriented evidence for ed and exp.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46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Analysts best/ incumbents </a:t>
            </a:r>
            <a:r>
              <a:rPr lang="en-US" dirty="0" err="1"/>
              <a:t>lowerst</a:t>
            </a:r>
            <a:r>
              <a:rPr lang="en-US" dirty="0"/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Dierdorff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Wilson, 2003).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sorts (16) sources of inaccuracy 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Morgeson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Campion (1997) self presentation, social sources (in focus groups)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29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 a science (Guion, ‘98) always subjective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635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GoodWill</a:t>
            </a:r>
            <a:r>
              <a:rPr lang="en-US" dirty="0"/>
              <a:t> ex. Not to “</a:t>
            </a:r>
            <a:r>
              <a:rPr lang="en-US" dirty="0" err="1"/>
              <a:t>lead”SME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454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Finite list of attributes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axonomy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-based approaches in which relatively general work activities apply to a broad range of work.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17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895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379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9-7: Know when to use personality-based job analysis.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134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9-8: Compare and contrast job or work analysis to competency modeling.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861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 performers to find “best practices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2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641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782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9-3: Distinguish work-oriented from worker-oriented descriptors.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206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84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05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20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48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2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IN" dirty="0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Definition, Professional Standards</a:t>
            </a:r>
            <a:br>
              <a:rPr lang="en-US" dirty="0"/>
            </a:br>
            <a:r>
              <a:rPr lang="en-US" dirty="0"/>
              <a:t> </a:t>
            </a:r>
            <a:r>
              <a:rPr lang="en-US" sz="2000" dirty="0"/>
              <a:t>(2 of 2)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6" y="2253532"/>
            <a:ext cx="8991388" cy="371393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9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Terminology</a:t>
            </a:r>
            <a:r>
              <a:rPr lang="en-US" dirty="0"/>
              <a:t> </a:t>
            </a:r>
            <a:r>
              <a:rPr lang="en-US" sz="1800" dirty="0"/>
              <a:t>(1 of 7)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/>
              <a:t>Element</a:t>
            </a:r>
          </a:p>
          <a:p>
            <a:pPr lvl="1"/>
            <a:r>
              <a:rPr lang="en-US" dirty="0"/>
              <a:t>Smallest unit work that can be divided without analyzing separate motions, movements, and mental processes involved</a:t>
            </a:r>
          </a:p>
          <a:p>
            <a:r>
              <a:rPr lang="en-US" dirty="0"/>
              <a:t>Task</a:t>
            </a:r>
          </a:p>
          <a:p>
            <a:pPr lvl="1"/>
            <a:r>
              <a:rPr lang="en-US" dirty="0"/>
              <a:t>Distinct work activity carried out for a distinct purpose 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Example of each for your job?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171BC3-07BE-4001-AC1F-F881ECA6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4530CE-2F3C-4E39-A6F9-A6641090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Terminology</a:t>
            </a:r>
            <a:r>
              <a:rPr lang="en-US" dirty="0"/>
              <a:t> </a:t>
            </a:r>
            <a:r>
              <a:rPr lang="en-US" sz="1800" dirty="0"/>
              <a:t>(2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4F629-C097-4858-81FC-704700FF6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Duty</a:t>
            </a:r>
          </a:p>
          <a:p>
            <a:pPr lvl="1"/>
            <a:r>
              <a:rPr lang="en-US" dirty="0"/>
              <a:t>Large segment of work performed by  individual; may include any number of tasks</a:t>
            </a:r>
          </a:p>
          <a:p>
            <a:r>
              <a:rPr lang="en-US" dirty="0"/>
              <a:t>Position</a:t>
            </a:r>
          </a:p>
          <a:p>
            <a:pPr lvl="1"/>
            <a:r>
              <a:rPr lang="en-US" dirty="0"/>
              <a:t>One or more duties performed by a given individual in a given firm at a given time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Example of a duty from your job?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4457B-D0FD-4E5D-BF46-87F6D0C5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4751D1-12E6-475C-AEF7-D1D9B471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B792A0-FCCF-4770-97B7-7F46BB87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Terminology</a:t>
            </a:r>
            <a:r>
              <a:rPr lang="en-US" dirty="0"/>
              <a:t> </a:t>
            </a:r>
            <a:r>
              <a:rPr lang="en-US" sz="1800" dirty="0"/>
              <a:t>(3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C37E2-CCD7-430B-B37A-502FC5E8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Job</a:t>
            </a:r>
          </a:p>
          <a:p>
            <a:pPr lvl="1"/>
            <a:r>
              <a:rPr lang="en-US" dirty="0"/>
              <a:t>Group of positions similar in significant duties</a:t>
            </a:r>
          </a:p>
          <a:p>
            <a:r>
              <a:rPr lang="en-US" dirty="0"/>
              <a:t>Job family</a:t>
            </a:r>
          </a:p>
          <a:p>
            <a:pPr lvl="1"/>
            <a:r>
              <a:rPr lang="en-US" dirty="0"/>
              <a:t>Group of two or more jobs that call for similar worker characteristics or contain parallel work tasks determined by job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8083B-EA74-46AE-AFF5-B74D48F8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2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AE713B-2822-49EE-A200-829FC22E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57A49F-50C7-4D29-BF8B-E20AE5CD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Terminology</a:t>
            </a:r>
            <a:r>
              <a:rPr lang="en-US" dirty="0"/>
              <a:t> </a:t>
            </a:r>
            <a:r>
              <a:rPr lang="en-US" sz="1800" dirty="0"/>
              <a:t>(4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1E408-D4E1-4A58-81D7-666B81E3B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Occupation </a:t>
            </a:r>
          </a:p>
          <a:p>
            <a:pPr lvl="1" hangingPunct="0"/>
            <a:r>
              <a:rPr lang="en-US" dirty="0"/>
              <a:t>Similar jobs  across organizations </a:t>
            </a:r>
          </a:p>
          <a:p>
            <a:pPr hangingPunct="0"/>
            <a:r>
              <a:rPr lang="en-US" dirty="0"/>
              <a:t>Vocation  </a:t>
            </a:r>
            <a:r>
              <a:rPr lang="en-US" i="1" dirty="0"/>
              <a:t>(more of a calling)</a:t>
            </a:r>
          </a:p>
          <a:p>
            <a:pPr lvl="1" hangingPunct="0"/>
            <a:r>
              <a:rPr lang="en-US" dirty="0"/>
              <a:t>Similar to occupation; more likely to be used by a worker than employer</a:t>
            </a:r>
          </a:p>
          <a:p>
            <a:pPr hangingPunct="0"/>
            <a:r>
              <a:rPr lang="en-US" dirty="0"/>
              <a:t>Career</a:t>
            </a:r>
          </a:p>
          <a:p>
            <a:pPr lvl="1" hangingPunct="0"/>
            <a:r>
              <a:rPr lang="en-US" dirty="0"/>
              <a:t>Sequence of  jobs, one engages in 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Who has more than one career?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5B1DB-BBDD-44F7-9B5F-D8ABFBFF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A106E-41DA-46C7-BD93-AFFC5BBD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099AD0-5993-4485-B866-F0105523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Terminology</a:t>
            </a:r>
            <a:br>
              <a:rPr lang="en-US" sz="4000" dirty="0"/>
            </a:br>
            <a:r>
              <a:rPr lang="en-US" sz="4000" b="1" i="1" dirty="0">
                <a:solidFill>
                  <a:srgbClr val="FF0000"/>
                </a:solidFill>
              </a:rPr>
              <a:t>Need to consider for your JA </a:t>
            </a:r>
            <a:r>
              <a:rPr lang="en-US" sz="1800" dirty="0"/>
              <a:t>(5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C7257-AC9E-4038-8203-03EFDE72C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Work analysis choices (7)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Activities or attributes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General or specific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Qualitative or quantitative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Taxonomy based or blank slate </a:t>
            </a:r>
          </a:p>
          <a:p>
            <a:pPr lvl="1"/>
            <a:r>
              <a:rPr lang="en-US" dirty="0"/>
              <a:t>PAQ or F-JAS (e.g. )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Make a list of these and next two slides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And make conscious choices for each of the nine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51C40-DC06-40E3-8283-E2BD3D56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8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6EE82A-94EA-4A0B-B389-C0ED1003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D60EAE-8AED-4371-8EFB-7651B386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Terminology (3 more)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97281-E93A-4E8C-9A8A-AE4FEA385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i="1" dirty="0"/>
              <a:t>Work analysis choices</a:t>
            </a:r>
          </a:p>
          <a:p>
            <a:pPr marL="457200" lvl="1" indent="0">
              <a:buNone/>
            </a:pPr>
            <a:r>
              <a:rPr lang="en-US" sz="3200" dirty="0"/>
              <a:t>5. Observers or </a:t>
            </a:r>
          </a:p>
          <a:p>
            <a:pPr marL="457200" lvl="1" indent="0">
              <a:buNone/>
            </a:pPr>
            <a:r>
              <a:rPr lang="en-US" sz="3200" dirty="0"/>
              <a:t>	incumbents and supervisors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b="1" i="1" dirty="0">
                <a:solidFill>
                  <a:srgbClr val="00B050"/>
                </a:solidFill>
              </a:rPr>
              <a:t>Why would both be good?</a:t>
            </a:r>
          </a:p>
          <a:p>
            <a:pPr marL="457200" lvl="1" indent="0">
              <a:buNone/>
            </a:pPr>
            <a:r>
              <a:rPr lang="en-US" sz="3200" dirty="0"/>
              <a:t>6. Single-job or multiple-job comparison</a:t>
            </a:r>
          </a:p>
          <a:p>
            <a:pPr marL="457200" lvl="1" indent="0">
              <a:buNone/>
            </a:pPr>
            <a:r>
              <a:rPr lang="en-US" sz="3200" dirty="0"/>
              <a:t>7. Descriptive or prescriptive</a:t>
            </a:r>
          </a:p>
          <a:p>
            <a:pPr lvl="2"/>
            <a:r>
              <a:rPr lang="en-US" sz="3200" b="1" i="1" dirty="0">
                <a:solidFill>
                  <a:srgbClr val="00B050"/>
                </a:solidFill>
              </a:rPr>
              <a:t>What’s the difference?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9A644-1E54-410B-80FB-1ED97377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8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1C4798-FFC4-4057-9B25-FA3C1A5A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224DFF-D925-4446-98FA-0D34C17F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Terminology </a:t>
            </a:r>
            <a:r>
              <a:rPr lang="en-US" sz="3200" dirty="0"/>
              <a:t>(last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6326F-97F3-4E30-9DD7-5D921B8E7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analysis choices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Work</a:t>
            </a:r>
            <a:r>
              <a:rPr lang="en-US" dirty="0"/>
              <a:t> oriented:  (tasks) (activities)</a:t>
            </a:r>
          </a:p>
          <a:p>
            <a:pPr lvl="1"/>
            <a:r>
              <a:rPr lang="en-US" b="1" i="1" u="sng" dirty="0">
                <a:solidFill>
                  <a:srgbClr val="FF0000"/>
                </a:solidFill>
              </a:rPr>
              <a:t>What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/>
              <a:t>(outcomes) </a:t>
            </a:r>
            <a:r>
              <a:rPr lang="en-US" b="1" i="1" dirty="0">
                <a:solidFill>
                  <a:srgbClr val="FF0000"/>
                </a:solidFill>
              </a:rPr>
              <a:t>gets done </a:t>
            </a:r>
            <a:r>
              <a:rPr lang="en-US" dirty="0"/>
              <a:t> 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Worker</a:t>
            </a:r>
            <a:r>
              <a:rPr lang="en-US" dirty="0"/>
              <a:t> oriented:  (“p” side attributes)</a:t>
            </a:r>
          </a:p>
          <a:p>
            <a:pPr lvl="1"/>
            <a:r>
              <a:rPr lang="en-US" b="1" i="1" u="sng" dirty="0">
                <a:solidFill>
                  <a:srgbClr val="FF0000"/>
                </a:solidFill>
              </a:rPr>
              <a:t>How</a:t>
            </a:r>
            <a:r>
              <a:rPr lang="en-US" b="1" i="1" dirty="0">
                <a:solidFill>
                  <a:srgbClr val="FF0000"/>
                </a:solidFill>
              </a:rPr>
              <a:t> the work </a:t>
            </a:r>
            <a:r>
              <a:rPr lang="en-US" b="1" i="1" dirty="0"/>
              <a:t>(outcomes) </a:t>
            </a:r>
            <a:r>
              <a:rPr lang="en-US" b="1" i="1" dirty="0">
                <a:solidFill>
                  <a:srgbClr val="FF0000"/>
                </a:solidFill>
              </a:rPr>
              <a:t>get done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F4D25-0D4F-414E-A30B-B49FA3A3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7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8DC04D-6FCD-469F-9D68-EEDBF9F3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9579F7-80C1-4505-AE86-22900351F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Defining the Job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B152-9BFD-458F-86C7-3D0FE9863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Job description </a:t>
            </a:r>
          </a:p>
          <a:p>
            <a:pPr lvl="1"/>
            <a:r>
              <a:rPr lang="en-US" sz="2400" b="1" i="1" dirty="0">
                <a:solidFill>
                  <a:srgbClr val="FF0000"/>
                </a:solidFill>
              </a:rPr>
              <a:t>You’ll need to develop your own for each team</a:t>
            </a:r>
          </a:p>
          <a:p>
            <a:pPr lvl="1"/>
            <a:r>
              <a:rPr lang="en-US" sz="2400" b="1" i="1" dirty="0">
                <a:solidFill>
                  <a:srgbClr val="FF0000"/>
                </a:solidFill>
              </a:rPr>
              <a:t>See text to find out what goes in it!!!</a:t>
            </a:r>
          </a:p>
          <a:p>
            <a:pPr lvl="1"/>
            <a:r>
              <a:rPr lang="en-US" dirty="0"/>
              <a:t>Written statement  of </a:t>
            </a:r>
          </a:p>
          <a:p>
            <a:pPr lvl="2"/>
            <a:r>
              <a:rPr lang="en-US" sz="2800" b="1" u="sng" dirty="0"/>
              <a:t>What</a:t>
            </a:r>
            <a:r>
              <a:rPr lang="en-US" dirty="0"/>
              <a:t>, </a:t>
            </a:r>
            <a:r>
              <a:rPr lang="en-US" sz="2800" b="1" u="sng" dirty="0"/>
              <a:t>How</a:t>
            </a:r>
            <a:r>
              <a:rPr lang="en-US" dirty="0"/>
              <a:t> and </a:t>
            </a:r>
            <a:r>
              <a:rPr lang="en-US" sz="2800" b="1" u="sng" dirty="0"/>
              <a:t>Why</a:t>
            </a:r>
            <a:r>
              <a:rPr lang="en-US" dirty="0"/>
              <a:t> a task is done</a:t>
            </a:r>
          </a:p>
          <a:p>
            <a:pPr lvl="2"/>
            <a:r>
              <a:rPr lang="en-US" dirty="0"/>
              <a:t>Job title</a:t>
            </a:r>
          </a:p>
          <a:p>
            <a:pPr lvl="2"/>
            <a:r>
              <a:rPr lang="en-US" dirty="0"/>
              <a:t>Activities and procedures</a:t>
            </a:r>
          </a:p>
          <a:p>
            <a:pPr lvl="2"/>
            <a:r>
              <a:rPr lang="en-US" dirty="0"/>
              <a:t>Working conditions and physical environment</a:t>
            </a:r>
          </a:p>
          <a:p>
            <a:pPr lvl="2"/>
            <a:r>
              <a:rPr lang="en-US" dirty="0"/>
              <a:t>Social environment</a:t>
            </a:r>
          </a:p>
          <a:p>
            <a:pPr lvl="2"/>
            <a:r>
              <a:rPr lang="en-US" dirty="0"/>
              <a:t>Conditions of employment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16BC9-709F-486E-B6C8-0F3451BE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08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94582D-400D-4F00-AA45-F733CFDA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FDD754-F679-4B06-A2A3-270F944DF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/>
              <a:t>Job Specifications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4DDE2-FA81-4848-95AF-F84B2B36B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/>
              <a:t>What is required to perform it</a:t>
            </a:r>
          </a:p>
          <a:p>
            <a:pPr lvl="1"/>
            <a:r>
              <a:rPr lang="en-US" dirty="0"/>
              <a:t>KSAOs (or) Competencies </a:t>
            </a:r>
          </a:p>
          <a:p>
            <a:pPr lvl="1"/>
            <a:r>
              <a:rPr lang="en-US" dirty="0"/>
              <a:t>  personal characteristics </a:t>
            </a:r>
            <a:r>
              <a:rPr lang="en-US" sz="3200" b="1" i="1" dirty="0"/>
              <a:t>valid</a:t>
            </a:r>
            <a:r>
              <a:rPr lang="en-US" dirty="0"/>
              <a:t> for </a:t>
            </a:r>
          </a:p>
          <a:p>
            <a:pPr marL="914400" lvl="2" indent="0">
              <a:buNone/>
            </a:pPr>
            <a:r>
              <a:rPr lang="en-US" sz="3200" dirty="0"/>
              <a:t>screening, </a:t>
            </a:r>
          </a:p>
          <a:p>
            <a:pPr marL="914400" lvl="2" indent="0">
              <a:buNone/>
            </a:pPr>
            <a:r>
              <a:rPr lang="en-US" sz="3200" dirty="0"/>
              <a:t>selection, and </a:t>
            </a:r>
          </a:p>
          <a:p>
            <a:pPr marL="914400" lvl="2" indent="0">
              <a:buNone/>
            </a:pPr>
            <a:r>
              <a:rPr lang="en-US" sz="3200" dirty="0"/>
              <a:t>placement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How would screening and selection differ if “placement” is a consideration?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A0797-68FF-48F6-A3ED-72CC5CC1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9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2029" y="2286000"/>
            <a:ext cx="7799942" cy="1600200"/>
          </a:xfrm>
        </p:spPr>
        <p:txBody>
          <a:bodyPr>
            <a:noAutofit/>
          </a:bodyPr>
          <a:lstStyle/>
          <a:p>
            <a:r>
              <a:rPr lang="pt-BR" sz="44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pt-BR" sz="4400" b="1" cap="all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44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en-US" sz="4400" b="1" dirty="0"/>
              <a:t>Analyzing Jobs and Work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60353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8B6823-12D6-4354-94DD-FA65523C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43F69D-5234-4A42-AE8F-928651AF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Specifications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9458C-58DD-42A4-AA57-1D9AFDB1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Scales  to assess </a:t>
            </a:r>
            <a:r>
              <a:rPr lang="en-US" i="1" dirty="0"/>
              <a:t>(quantify)</a:t>
            </a:r>
          </a:p>
          <a:p>
            <a:pPr lvl="1"/>
            <a:r>
              <a:rPr lang="en-US" dirty="0"/>
              <a:t>Tasks  </a:t>
            </a:r>
          </a:p>
          <a:p>
            <a:pPr lvl="1"/>
            <a:r>
              <a:rPr lang="en-US" dirty="0"/>
              <a:t>KSAOs  </a:t>
            </a:r>
          </a:p>
          <a:p>
            <a:pPr lvl="1"/>
            <a:r>
              <a:rPr lang="en-US" dirty="0"/>
              <a:t>criteria -</a:t>
            </a:r>
          </a:p>
          <a:p>
            <a:pPr lvl="1"/>
            <a:r>
              <a:rPr lang="en-US" dirty="0"/>
              <a:t>for defining the domains for MQs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What are MQs?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Give an example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How important is 20/20 vision for sewing machine operators?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AD37D-BE8A-4E22-88E9-ADBBFAD8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5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C8F481-2C71-4965-B470-8430B6B2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771948-2433-4410-AE51-4CBC2122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 Job Spec             Tasks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84E31-6324-4EDD-9DD6-BCF9E073B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00B050"/>
                </a:solidFill>
              </a:rPr>
              <a:t>Why link KSAOs to Tasks/ duties?</a:t>
            </a:r>
          </a:p>
          <a:p>
            <a:r>
              <a:rPr lang="en-US" b="1" dirty="0">
                <a:solidFill>
                  <a:srgbClr val="1F497D"/>
                </a:solidFill>
              </a:rPr>
              <a:t>For Performance Management (PA)</a:t>
            </a:r>
          </a:p>
          <a:p>
            <a:pPr lvl="1"/>
            <a:r>
              <a:rPr lang="en-US" b="1" dirty="0">
                <a:solidFill>
                  <a:srgbClr val="1F497D"/>
                </a:solidFill>
              </a:rPr>
              <a:t>Connect competency to </a:t>
            </a:r>
          </a:p>
          <a:p>
            <a:pPr lvl="2"/>
            <a:r>
              <a:rPr lang="en-US" b="1" dirty="0">
                <a:solidFill>
                  <a:srgbClr val="1F497D"/>
                </a:solidFill>
              </a:rPr>
              <a:t>task performance and outcome (results)</a:t>
            </a:r>
          </a:p>
          <a:p>
            <a:r>
              <a:rPr lang="en-US" b="1" dirty="0">
                <a:solidFill>
                  <a:srgbClr val="1F497D"/>
                </a:solidFill>
              </a:rPr>
              <a:t>For Legal protection</a:t>
            </a:r>
          </a:p>
          <a:p>
            <a:pPr lvl="1"/>
            <a:r>
              <a:rPr lang="en-US" b="1" dirty="0">
                <a:solidFill>
                  <a:srgbClr val="1F497D"/>
                </a:solidFill>
              </a:rPr>
              <a:t>Avoid allegations re: job relatedness</a:t>
            </a:r>
          </a:p>
          <a:p>
            <a:pPr lvl="1"/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FF725-9459-4BD0-BB83-00C0808D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4C91B30-14E3-4A3E-8C80-91B4C8E31F68}"/>
              </a:ext>
            </a:extLst>
          </p:cNvPr>
          <p:cNvSpPr/>
          <p:nvPr/>
        </p:nvSpPr>
        <p:spPr>
          <a:xfrm>
            <a:off x="5029200" y="11673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61A954-76FC-468D-9C15-6E5531BD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4AD8B4-C8FA-4E82-949A-BF61C490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Reliability and Validity of Work Analysis Information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EDA99-ED13-4C41-AA72-608EF3A9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Inter</a:t>
            </a:r>
            <a:r>
              <a:rPr lang="en-US" dirty="0"/>
              <a:t>rater reliability</a:t>
            </a:r>
          </a:p>
          <a:p>
            <a:pPr lvl="1"/>
            <a:r>
              <a:rPr lang="en-US" dirty="0"/>
              <a:t>Degree raters agree on components of target work role or job, or extent their ratings covary</a:t>
            </a:r>
          </a:p>
          <a:p>
            <a:r>
              <a:rPr lang="en-US" b="1" i="1" dirty="0"/>
              <a:t>Intra</a:t>
            </a:r>
            <a:r>
              <a:rPr lang="en-US" dirty="0"/>
              <a:t>rater reliability</a:t>
            </a:r>
          </a:p>
          <a:p>
            <a:pPr lvl="1"/>
            <a:r>
              <a:rPr lang="en-US" dirty="0"/>
              <a:t>Measure of stability (rate-rerate)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B050"/>
                </a:solidFill>
              </a:rPr>
              <a:t>What level of r is acceptable?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B050"/>
                </a:solidFill>
              </a:rPr>
              <a:t>What are some sources of unreliability?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B1C3A-F835-4485-8DD3-3D346BA3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B1FCDF-442D-4305-9FFC-35267E51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85786F-DE72-44DD-89AB-FF1E1C6C8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Obtaining Information About Jobs and Work </a:t>
            </a:r>
            <a:r>
              <a:rPr lang="en-US" sz="20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7D49-11A7-4830-95DC-56EFAFE0B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Job observation</a:t>
            </a:r>
          </a:p>
          <a:p>
            <a:pPr lvl="1"/>
            <a:r>
              <a:rPr lang="en-US" dirty="0"/>
              <a:t>For jobs that require a great deal of manual, standardized, short-cycle activities</a:t>
            </a:r>
          </a:p>
          <a:p>
            <a:pPr lvl="1"/>
            <a:endParaRPr lang="en-US" dirty="0"/>
          </a:p>
          <a:p>
            <a:pPr lvl="1"/>
            <a:r>
              <a:rPr lang="en-US" sz="3300" b="1" i="1" dirty="0"/>
              <a:t>BE sure to follow fig 9.6 sentence structure for writing task statements !!!!! </a:t>
            </a:r>
          </a:p>
          <a:p>
            <a:pPr lvl="1"/>
            <a:endParaRPr lang="en-US" dirty="0"/>
          </a:p>
          <a:p>
            <a:pPr lvl="1"/>
            <a:r>
              <a:rPr lang="en-US" sz="3100" b="1" dirty="0">
                <a:solidFill>
                  <a:srgbClr val="FF0000"/>
                </a:solidFill>
              </a:rPr>
              <a:t>WHAT – WHY  -HOW – WKR FUNCTIONS</a:t>
            </a:r>
          </a:p>
          <a:p>
            <a:pPr lvl="1"/>
            <a:endParaRPr lang="en-US" dirty="0"/>
          </a:p>
          <a:p>
            <a:r>
              <a:rPr lang="en-US" dirty="0"/>
              <a:t>Job performance </a:t>
            </a:r>
          </a:p>
          <a:p>
            <a:pPr lvl="1"/>
            <a:r>
              <a:rPr lang="en-US" dirty="0"/>
              <a:t>For jobs that job analyst can learn readily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F44B5-7C19-4F82-ACC2-288736ED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3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9090DA-F356-48AF-8E7C-B8F9CE47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9784A3-CA86-40AE-9B4D-8080C832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Obtaining Information About Jobs and Work </a:t>
            </a:r>
            <a:r>
              <a:rPr lang="en-US" sz="20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94383-8A8F-477F-A6A2-69456EE6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Interviewing questions</a:t>
            </a:r>
          </a:p>
          <a:p>
            <a:pPr lvl="1"/>
            <a:r>
              <a:rPr lang="en-US" dirty="0"/>
              <a:t>Related to purpose of analysis</a:t>
            </a:r>
          </a:p>
          <a:p>
            <a:pPr lvl="1"/>
            <a:r>
              <a:rPr lang="en-US" dirty="0"/>
              <a:t>Wording clear and unambiguous</a:t>
            </a:r>
          </a:p>
          <a:p>
            <a:pPr lvl="1"/>
            <a:r>
              <a:rPr lang="en-US" dirty="0"/>
              <a:t>Don’t “lead”  (loaded question)</a:t>
            </a:r>
          </a:p>
          <a:p>
            <a:pPr lvl="1"/>
            <a:r>
              <a:rPr lang="en-US" dirty="0"/>
              <a:t>Don’t ask for knowledge or information</a:t>
            </a:r>
          </a:p>
          <a:p>
            <a:pPr lvl="2"/>
            <a:r>
              <a:rPr lang="en-US" dirty="0"/>
              <a:t>Interviewee doesn’t have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8E50B-9FFF-43CE-89F1-3FBB98CE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D34BDC-8598-4B00-80D5-02AC0B89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1E825E-ECEB-4E52-A73C-1BB75DD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Obtaining Information About Jobs and Work (</a:t>
            </a:r>
            <a:r>
              <a:rPr lang="en-US" sz="2000" dirty="0"/>
              <a:t>3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A5A52-EA08-4527-B717-D0AA11D1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SME panels</a:t>
            </a:r>
          </a:p>
          <a:p>
            <a:r>
              <a:rPr lang="en-US" dirty="0"/>
              <a:t>Questionnaires</a:t>
            </a:r>
          </a:p>
          <a:p>
            <a:r>
              <a:rPr lang="fr-FR" dirty="0"/>
              <a:t>PAQ </a:t>
            </a:r>
          </a:p>
          <a:p>
            <a:r>
              <a:rPr lang="en-US" dirty="0"/>
              <a:t>Fleishman Job Analysis Survey (F-JAS)</a:t>
            </a:r>
          </a:p>
          <a:p>
            <a:r>
              <a:rPr lang="en-US" dirty="0"/>
              <a:t>Critical incidents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What’s different about the PAQ and F-JAS?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54C52-B192-48B6-8569-6C4D946B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2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D68E8-E198-4E08-8C54-4E9589C2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461EF9-5A14-4464-BA9D-63E71CE7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Other Sources of Job Information and Job Analysis Methods </a:t>
            </a:r>
            <a:r>
              <a:rPr lang="en-US" sz="2000" dirty="0"/>
              <a:t>(1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A56E8-C7EA-4F94-9957-78E66930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Job Analysis Wizard (JAW)</a:t>
            </a:r>
          </a:p>
          <a:p>
            <a:pPr lvl="1"/>
            <a:r>
              <a:rPr lang="en-US" sz="3600" dirty="0"/>
              <a:t>Capitalizes on advances in </a:t>
            </a:r>
          </a:p>
          <a:p>
            <a:pPr lvl="1"/>
            <a:r>
              <a:rPr lang="en-US" sz="3600" dirty="0"/>
              <a:t>computer technology and </a:t>
            </a:r>
          </a:p>
          <a:p>
            <a:pPr lvl="1"/>
            <a:r>
              <a:rPr lang="en-US" sz="3600" dirty="0"/>
              <a:t>availability of sophisticated information search-and-retrieval methods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C9E9B-CAE7-45C9-B110-3CE29EF8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2B34CA-F549-4BA2-8D44-E799128E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7236E8-7657-4D85-82D6-D9336ED2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Sources of Job Information and Job Analysis Methods </a:t>
            </a:r>
            <a:r>
              <a:rPr lang="en-US" sz="2000" dirty="0"/>
              <a:t>(2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3FF61-0FF1-4D6C-8BDB-62F0F2DB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Personality-based job analysis (PBJA) </a:t>
            </a:r>
          </a:p>
          <a:p>
            <a:pPr lvl="1"/>
            <a:r>
              <a:rPr lang="en-US" sz="3600" dirty="0"/>
              <a:t> for cross-functional and </a:t>
            </a:r>
          </a:p>
          <a:p>
            <a:pPr lvl="1"/>
            <a:r>
              <a:rPr lang="en-US" sz="3600" dirty="0"/>
              <a:t>difficult-to-define work that 		</a:t>
            </a:r>
          </a:p>
          <a:p>
            <a:pPr lvl="2"/>
            <a:r>
              <a:rPr lang="en-US" sz="3600" dirty="0"/>
              <a:t>cannot be described in terms of simple tasks or discrete KSAs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C862A-9DE0-4159-B769-F2BB93A8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BA6D31-6ECA-42EF-BC22-17FEDB6B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07A4F-09D9-490C-99AD-517A7485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Sources of Job Information and Job Analysis Methods </a:t>
            </a:r>
            <a:r>
              <a:rPr lang="en-US" sz="2000" dirty="0"/>
              <a:t>(3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78114-FE48-41E8-BE72-6BE06349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Five personality 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What are they? </a:t>
            </a:r>
          </a:p>
          <a:p>
            <a:pPr lvl="1"/>
            <a:r>
              <a:rPr lang="en-US" dirty="0"/>
              <a:t>Neuroticism </a:t>
            </a:r>
          </a:p>
          <a:p>
            <a:pPr lvl="1"/>
            <a:r>
              <a:rPr lang="en-US" dirty="0"/>
              <a:t>Extraversion</a:t>
            </a:r>
          </a:p>
          <a:p>
            <a:pPr lvl="1"/>
            <a:r>
              <a:rPr lang="en-US" dirty="0"/>
              <a:t>Openness to experience </a:t>
            </a:r>
          </a:p>
          <a:p>
            <a:pPr lvl="1"/>
            <a:r>
              <a:rPr lang="en-US" dirty="0"/>
              <a:t>Agreeableness </a:t>
            </a:r>
          </a:p>
          <a:p>
            <a:pPr lvl="1"/>
            <a:r>
              <a:rPr lang="en-US" dirty="0"/>
              <a:t>Conscientiousness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84186-2AA8-4705-83FF-7B8EA863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79A336-6147-4D71-BD8F-8D173629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F2A01-C8DF-4EEA-AAC5-46E4D1DC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Sources of Job Information and Job Analysis Methods </a:t>
            </a:r>
            <a:r>
              <a:rPr lang="en-US" sz="2000" dirty="0"/>
              <a:t>(4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4077F-D271-4BF8-A884-E00F1D954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Competency models</a:t>
            </a:r>
          </a:p>
          <a:p>
            <a:pPr lvl="1"/>
            <a:r>
              <a:rPr lang="en-US" dirty="0"/>
              <a:t>Identify variables related to organizational fit</a:t>
            </a:r>
          </a:p>
          <a:p>
            <a:pPr lvl="1"/>
            <a:r>
              <a:rPr lang="en-US" dirty="0"/>
              <a:t>Identify personality characteristics consistent with organization’s vision </a:t>
            </a:r>
          </a:p>
          <a:p>
            <a:pPr lvl="1"/>
            <a:r>
              <a:rPr lang="en-US" dirty="0"/>
              <a:t>Focuses on broader characteristics of individuals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1B00F-F7CD-4ED3-9D67-AC648D23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Learning Goals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Autofit/>
          </a:bodyPr>
          <a:lstStyle/>
          <a:p>
            <a:r>
              <a:rPr lang="en-US" dirty="0"/>
              <a:t>job vs. work analysis and the purposes </a:t>
            </a:r>
          </a:p>
          <a:p>
            <a:r>
              <a:rPr lang="en-US" dirty="0"/>
              <a:t> Distinguish between </a:t>
            </a:r>
          </a:p>
          <a:p>
            <a:r>
              <a:rPr lang="en-US" i="1" dirty="0"/>
              <a:t>task, </a:t>
            </a:r>
          </a:p>
          <a:p>
            <a:r>
              <a:rPr lang="en-US" i="1" dirty="0"/>
              <a:t>duty, </a:t>
            </a:r>
          </a:p>
          <a:p>
            <a:r>
              <a:rPr lang="en-US" i="1" dirty="0"/>
              <a:t>position, </a:t>
            </a:r>
          </a:p>
          <a:p>
            <a:r>
              <a:rPr lang="en-US" i="1" dirty="0"/>
              <a:t>job, </a:t>
            </a:r>
            <a:r>
              <a:rPr lang="en-US" dirty="0"/>
              <a:t>and </a:t>
            </a:r>
          </a:p>
          <a:p>
            <a:r>
              <a:rPr lang="en-US" i="1" dirty="0"/>
              <a:t>job family 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45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16561C-BEBB-431B-A3F7-75444E22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D7E0B4-CFE9-45AD-BC45-BE1434B4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Sources of Job Information and Job Analysis Methods </a:t>
            </a:r>
            <a:r>
              <a:rPr lang="en-US" sz="2000" dirty="0"/>
              <a:t>(5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836C1-4902-4C52-B3E9-CC506F11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analysis for “star” performers</a:t>
            </a:r>
          </a:p>
          <a:p>
            <a:pPr lvl="1"/>
            <a:r>
              <a:rPr lang="en-US" i="1" dirty="0"/>
              <a:t>To ID “best practices”</a:t>
            </a:r>
          </a:p>
          <a:p>
            <a:r>
              <a:rPr lang="en-US" dirty="0"/>
              <a:t>Cognitive Task Analysis (CTA) </a:t>
            </a:r>
          </a:p>
          <a:p>
            <a:r>
              <a:rPr lang="en-US" dirty="0"/>
              <a:t>- to ID invisible tasks</a:t>
            </a:r>
          </a:p>
          <a:p>
            <a:pPr lvl="1"/>
            <a:r>
              <a:rPr lang="en-US" dirty="0"/>
              <a:t>Selection of the participants </a:t>
            </a:r>
          </a:p>
          <a:p>
            <a:pPr lvl="1"/>
            <a:r>
              <a:rPr lang="en-US" dirty="0"/>
              <a:t>Elicitation of knowledge </a:t>
            </a:r>
          </a:p>
          <a:p>
            <a:pPr lvl="1"/>
            <a:r>
              <a:rPr lang="en-US" dirty="0"/>
              <a:t>Analysis and representation of the knowledge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AD7C1-40C1-4FCD-9166-C33732AF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7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5B48FE-C3B8-42D0-B759-CF13D30A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C7E68-7465-4B81-82E3-62D18ED21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Occupational Information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60C5A-3A1F-40F6-B4DB-181F557E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O*Net Multiple descriptor domains that </a:t>
            </a:r>
          </a:p>
          <a:p>
            <a:pPr lvl="1"/>
            <a:r>
              <a:rPr lang="en-US" b="1" i="1" dirty="0"/>
              <a:t>provide “multiple windows”</a:t>
            </a:r>
            <a:r>
              <a:rPr lang="en-US" dirty="0"/>
              <a:t> into the world of work</a:t>
            </a:r>
          </a:p>
          <a:p>
            <a:pPr lvl="1"/>
            <a:r>
              <a:rPr lang="en-US" b="1" i="1" dirty="0"/>
              <a:t>Common language of work and worker descriptors t</a:t>
            </a:r>
            <a:r>
              <a:rPr lang="en-US" dirty="0"/>
              <a:t>hat covers entire spectrum of occupations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7214B-3F4E-402B-854C-5250F6F5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7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0A63C2-050A-4450-8B28-77622EEB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92252-0BFD-47B3-8DA2-A5CECAD8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Occupational Information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2989C-EAC4-4931-8D15-8EEC9ECFF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/>
              <a:t>O*Net Description of occupation</a:t>
            </a:r>
          </a:p>
          <a:p>
            <a:pPr marL="914400" lvl="2" indent="0">
              <a:buNone/>
            </a:pPr>
            <a:r>
              <a:rPr lang="en-US" sz="3200" dirty="0"/>
              <a:t>….based on a …</a:t>
            </a:r>
          </a:p>
          <a:p>
            <a:pPr lvl="1"/>
            <a:r>
              <a:rPr lang="en-US" sz="3200" dirty="0"/>
              <a:t>taxonomy from broad to specific</a:t>
            </a:r>
          </a:p>
          <a:p>
            <a:pPr lvl="1"/>
            <a:r>
              <a:rPr lang="en-US" sz="3200" dirty="0"/>
              <a:t>Comprehensive content model that integrates the previous three principles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8D399-A05D-4D8B-9ACC-4E89371A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3C0AF9-FB66-4540-8AEE-75BD6DF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5B4E5-0430-4773-BBDA-36C9DB5A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36" y="609600"/>
            <a:ext cx="8835528" cy="685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Occupational Information </a:t>
            </a:r>
            <a:r>
              <a:rPr lang="en-US" sz="1800" dirty="0"/>
              <a:t>(3 of 3)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66" y="1371600"/>
            <a:ext cx="7359268" cy="4937546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657AF-FB38-4AE7-AF6D-1A3EAB66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8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D4CBA9-4708-462B-B772-0585F3A1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852B78-F5B1-4076-9BF8-81F3266F5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Job and Work Analysis</a:t>
            </a:r>
            <a:br>
              <a:rPr lang="en-US" sz="3600" dirty="0"/>
            </a:br>
            <a:r>
              <a:rPr lang="en-US" sz="3600" dirty="0"/>
              <a:t>learning goals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7E852-3A1A-42CF-95E9-2ED058853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Distinguish between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Work-oriented  </a:t>
            </a:r>
          </a:p>
          <a:p>
            <a:pPr marL="0" indent="0">
              <a:buNone/>
            </a:pPr>
            <a:r>
              <a:rPr lang="en-US" dirty="0"/>
              <a:t>	Worker -oriented descriptors.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3A3DF-C629-41CF-B639-F94CEF5A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1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Learning Goals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  seven key choices  in  </a:t>
            </a:r>
          </a:p>
          <a:p>
            <a:pPr lvl="1"/>
            <a:r>
              <a:rPr lang="en-US" dirty="0"/>
              <a:t> analysis of work.</a:t>
            </a:r>
          </a:p>
          <a:p>
            <a:r>
              <a:rPr lang="en-US" dirty="0"/>
              <a:t> legally defensible 	</a:t>
            </a:r>
          </a:p>
          <a:p>
            <a:pPr lvl="1"/>
            <a:r>
              <a:rPr lang="en-US" dirty="0"/>
              <a:t>minimum qualifications.</a:t>
            </a:r>
          </a:p>
          <a:p>
            <a:r>
              <a:rPr lang="en-US" dirty="0"/>
              <a:t> </a:t>
            </a:r>
            <a:r>
              <a:rPr lang="en-US" i="1" dirty="0"/>
              <a:t>appropriate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interview questions  JA interview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4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Learning Goals </a:t>
            </a:r>
            <a:r>
              <a:rPr lang="en-US" sz="1800" dirty="0"/>
              <a:t>(3 of 3)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600" dirty="0"/>
              <a:t>when to use </a:t>
            </a:r>
            <a:r>
              <a:rPr lang="en-US" sz="3600" b="1" i="1" dirty="0"/>
              <a:t>personality</a:t>
            </a:r>
            <a:r>
              <a:rPr lang="en-US" sz="3600" i="1" dirty="0"/>
              <a:t>-based</a:t>
            </a:r>
            <a:r>
              <a:rPr lang="en-US" sz="3600" dirty="0"/>
              <a:t> </a:t>
            </a:r>
          </a:p>
          <a:p>
            <a:pPr lvl="1"/>
            <a:r>
              <a:rPr lang="en-US" sz="3600" dirty="0"/>
              <a:t>job analysis.</a:t>
            </a:r>
          </a:p>
          <a:p>
            <a:pPr marL="457200" lvl="1" indent="0">
              <a:buNone/>
            </a:pPr>
            <a:endParaRPr lang="en-US" sz="3600" dirty="0"/>
          </a:p>
          <a:p>
            <a:r>
              <a:rPr lang="en-US" sz="3600" dirty="0"/>
              <a:t> Compare and contrast </a:t>
            </a:r>
          </a:p>
          <a:p>
            <a:pPr lvl="1"/>
            <a:r>
              <a:rPr lang="en-US" sz="3600" dirty="0"/>
              <a:t>job or work analysis to </a:t>
            </a:r>
          </a:p>
          <a:p>
            <a:pPr lvl="1"/>
            <a:r>
              <a:rPr lang="en-US" sz="3600" dirty="0"/>
              <a:t>competency modeling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7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Definition, Professional Standards </a:t>
            </a:r>
            <a:br>
              <a:rPr lang="en-US" sz="3200" dirty="0"/>
            </a:br>
            <a:r>
              <a:rPr lang="en-US" sz="2000" dirty="0"/>
              <a:t>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 analysis</a:t>
            </a:r>
          </a:p>
          <a:p>
            <a:pPr lvl="1"/>
            <a:r>
              <a:rPr lang="en-US" dirty="0"/>
              <a:t>Gathering, documenting, and analyzing:</a:t>
            </a:r>
          </a:p>
          <a:p>
            <a:pPr lvl="2"/>
            <a:r>
              <a:rPr lang="en-US" sz="2800" b="1" i="1" dirty="0"/>
              <a:t>Work content </a:t>
            </a:r>
            <a:r>
              <a:rPr lang="en-US" sz="2800" dirty="0"/>
              <a:t>(tasks, responsibilities, or outputs)</a:t>
            </a:r>
          </a:p>
          <a:p>
            <a:pPr lvl="2"/>
            <a:r>
              <a:rPr lang="en-US" sz="2800" b="1" i="1" dirty="0"/>
              <a:t>Worker attributes </a:t>
            </a:r>
            <a:r>
              <a:rPr lang="en-US" sz="2800" dirty="0"/>
              <a:t>related to its performance (knowledge, skills, abilities, personal characteristics or KSAOs)</a:t>
            </a:r>
          </a:p>
          <a:p>
            <a:pPr lvl="3"/>
            <a:r>
              <a:rPr lang="en-US" sz="2800" dirty="0"/>
              <a:t>Aka ‘Competencies”</a:t>
            </a:r>
          </a:p>
          <a:p>
            <a:pPr lvl="2"/>
            <a:r>
              <a:rPr lang="en-US" sz="2800" b="1" dirty="0"/>
              <a:t>Context</a:t>
            </a:r>
            <a:r>
              <a:rPr lang="en-US" sz="2800" dirty="0"/>
              <a:t> in which work performed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E64D41-347A-4CA2-B6CE-75C2FAC2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BF1203-9E24-4F51-948A-3055542D5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has Changed!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4D291-D98E-498A-879B-DBBA1AAD7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What are some new ways “work” has changed since the advent of the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	Internet? and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	COVID 19?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	Globalization?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How has it affected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	recruitment?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	selection?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AD142-3DF6-46E5-AC6B-612E0C78B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3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45203A-C0B6-4DEF-8999-3AA8B82E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2019-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3FA9F5-96F8-4F70-BC97-38FCA340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199"/>
            <a:ext cx="8229600" cy="106521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Work Analysis</a:t>
            </a:r>
            <a:br>
              <a:rPr lang="en-US" sz="3600" dirty="0"/>
            </a:br>
            <a:r>
              <a:rPr lang="en-US" sz="3600" i="1" dirty="0"/>
              <a:t>three features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6FB32-09DD-466E-87C5-4E6AD1E1D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</a:t>
            </a:r>
          </a:p>
          <a:p>
            <a:pPr lvl="1"/>
            <a:r>
              <a:rPr lang="en-US" dirty="0"/>
              <a:t>Tasks, responsibilities, outputs (results)</a:t>
            </a:r>
          </a:p>
          <a:p>
            <a:r>
              <a:rPr lang="en-US" dirty="0"/>
              <a:t>Worker attributes (“</a:t>
            </a:r>
            <a:r>
              <a:rPr lang="en-US" i="1" dirty="0" err="1"/>
              <a:t>p</a:t>
            </a:r>
            <a:r>
              <a:rPr lang="en-US" dirty="0" err="1"/>
              <a:t>”side</a:t>
            </a:r>
            <a:r>
              <a:rPr lang="en-US" dirty="0"/>
              <a:t> – Lewin)</a:t>
            </a:r>
          </a:p>
          <a:p>
            <a:pPr lvl="1"/>
            <a:r>
              <a:rPr lang="en-US" dirty="0"/>
              <a:t>KSAOs (or competencies)</a:t>
            </a:r>
          </a:p>
          <a:p>
            <a:r>
              <a:rPr lang="en-US" dirty="0"/>
              <a:t>Context (“e” side – Lewin)</a:t>
            </a:r>
          </a:p>
          <a:p>
            <a:pPr lvl="1"/>
            <a:r>
              <a:rPr lang="en-US" dirty="0"/>
              <a:t>Supervision/ climate/ environment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What are some examples of important ones for each?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37927-B0E0-4571-884F-A663E5AA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1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2049</Words>
  <Application>Microsoft Office PowerPoint</Application>
  <PresentationFormat>On-screen Show (4:3)</PresentationFormat>
  <Paragraphs>338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Roboto</vt:lpstr>
      <vt:lpstr>Office Theme</vt:lpstr>
      <vt:lpstr>PowerPoint Presentation</vt:lpstr>
      <vt:lpstr>PowerPoint Presentation</vt:lpstr>
      <vt:lpstr>Learning Goals (1 of 3)</vt:lpstr>
      <vt:lpstr>Job and Work Analysis learning goals</vt:lpstr>
      <vt:lpstr>Learning Goals (2 of 3)</vt:lpstr>
      <vt:lpstr>Learning Goals (3 of 3) </vt:lpstr>
      <vt:lpstr>Definition, Professional Standards  (1 of 2)</vt:lpstr>
      <vt:lpstr>Work has Changed!</vt:lpstr>
      <vt:lpstr>Work Analysis three features</vt:lpstr>
      <vt:lpstr>Definition, Professional Standards  (2 of 2)</vt:lpstr>
      <vt:lpstr>Terminology (1 of 7)</vt:lpstr>
      <vt:lpstr>Terminology (2 of 7)</vt:lpstr>
      <vt:lpstr>Terminology (3 of 7)</vt:lpstr>
      <vt:lpstr>Terminology (4 of 7)</vt:lpstr>
      <vt:lpstr>Terminology Need to consider for your JA (5 of 7)</vt:lpstr>
      <vt:lpstr>Terminology (3 more)</vt:lpstr>
      <vt:lpstr>Terminology (last 2)</vt:lpstr>
      <vt:lpstr>Defining the Job</vt:lpstr>
      <vt:lpstr>Job Specifications</vt:lpstr>
      <vt:lpstr>Job Specifications</vt:lpstr>
      <vt:lpstr>Link Job Spec             Tasks</vt:lpstr>
      <vt:lpstr>Reliability and Validity of Work Analysis Information</vt:lpstr>
      <vt:lpstr>Obtaining Information About Jobs and Work (1 of 3)</vt:lpstr>
      <vt:lpstr>Obtaining Information About Jobs and Work (2 of 3)</vt:lpstr>
      <vt:lpstr>Obtaining Information About Jobs and Work (3 of 3)</vt:lpstr>
      <vt:lpstr>Other Sources of Job Information and Job Analysis Methods (1 of 5)</vt:lpstr>
      <vt:lpstr>Other Sources of Job Information and Job Analysis Methods (2 of 5)</vt:lpstr>
      <vt:lpstr>Other Sources of Job Information and Job Analysis Methods (3 of 5)</vt:lpstr>
      <vt:lpstr>Other Sources of Job Information and Job Analysis Methods (4 of 5)</vt:lpstr>
      <vt:lpstr>Other Sources of Job Information and Job Analysis Methods (5 of 5)</vt:lpstr>
      <vt:lpstr>Occupational Information (1 of 3)</vt:lpstr>
      <vt:lpstr>Occupational Information (2 of 3)</vt:lpstr>
      <vt:lpstr>Occupational Information (3 of 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Thomas Mitchell</cp:lastModifiedBy>
  <cp:revision>89</cp:revision>
  <dcterms:created xsi:type="dcterms:W3CDTF">2006-08-16T00:00:00Z</dcterms:created>
  <dcterms:modified xsi:type="dcterms:W3CDTF">2021-02-10T18:27:38Z</dcterms:modified>
</cp:coreProperties>
</file>