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1" r:id="rId3"/>
    <p:sldId id="283" r:id="rId4"/>
    <p:sldId id="284" r:id="rId5"/>
    <p:sldId id="285" r:id="rId6"/>
    <p:sldId id="286" r:id="rId7"/>
    <p:sldId id="281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97" autoAdjust="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34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10-4: Identify key talent management issues that arise at various business-planning horizons.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1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10-4: Identify key talent management issues that arise at various business-planning horizons.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5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10-5: Describe the multiple uncertainties that characterize supply and demand forecasts.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4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10-5: Describe the multiple uncertainties that characterize supply and demand forecasts.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73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10-5: Describe the multiple uncertainties that characterize supply and demand forecasts.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31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10-6: Know the steps to take to avoid a crisis in leadership succession.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58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10-6: Know the steps to take to avoid a crisis in leadership succession.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0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10-6: Know the steps to take to avoid a crisis in leadership succession.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38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10-5: Describe the multiple uncertainties that characterize supply and demand forecasts.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00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10-5: Describe the multiple uncertainties that characterize supply and demand forecasts.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2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70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10-7: Identify when it makes more sense to “buy” rather than “make” talent.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93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10-8: Explain the kinds of information to collect when evaluating newly established versus well-established strategic workforce planning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13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10-8: Explain the kinds of information to collect when evaluating newly established versus well-established strategic workforce planning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64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10-8: Explain the kinds of information to collect when evaluating newly established versus well-established strategic workforce planning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1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four components of the strategic workforce planning process and explain how they work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4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four components of the strategic workforce planning process and explain how they work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four components of the strategic workforce planning process and explain how they work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0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10-2: Explain the relationship between strategic business plans and strategic workforce plans.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5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10-2: Explain the relationship between strategic business plans and strategic workforce plans.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93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10-3: Compare and contrast traditional and values-based approaches to developing strategy.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10-4: Identify key talent management issues that arise at various business-planning horizons.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9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(4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 planning </a:t>
            </a:r>
          </a:p>
          <a:p>
            <a:pPr lvl="1"/>
            <a:r>
              <a:rPr lang="en-US" dirty="0"/>
              <a:t>Define company philosophy</a:t>
            </a:r>
          </a:p>
          <a:p>
            <a:pPr lvl="1"/>
            <a:r>
              <a:rPr lang="en-US" dirty="0"/>
              <a:t>Formulate company and sub-unit statements of identity, purpose, and objectives</a:t>
            </a:r>
          </a:p>
          <a:p>
            <a:pPr lvl="1"/>
            <a:r>
              <a:rPr lang="en-US" dirty="0"/>
              <a:t>Evaluate company’s strengths, weaknesses, opportunities, and threats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(5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 </a:t>
            </a:r>
          </a:p>
          <a:p>
            <a:pPr lvl="1"/>
            <a:r>
              <a:rPr lang="en-US" dirty="0"/>
              <a:t>Determine organization design</a:t>
            </a:r>
          </a:p>
          <a:p>
            <a:pPr lvl="1"/>
            <a:r>
              <a:rPr lang="en-US" dirty="0"/>
              <a:t>Develop appropriate strategies for achieving objectives</a:t>
            </a:r>
          </a:p>
          <a:p>
            <a:pPr lvl="1"/>
            <a:r>
              <a:rPr lang="en-US" dirty="0"/>
              <a:t>Devise programs to implement strategies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(6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Alternative, or values-based, approach</a:t>
            </a:r>
          </a:p>
          <a:p>
            <a:pPr lvl="1"/>
            <a:r>
              <a:rPr lang="en-US" dirty="0"/>
              <a:t>Fundamental values energizing and capable of unlocking human potential of people </a:t>
            </a:r>
          </a:p>
          <a:p>
            <a:pPr lvl="1"/>
            <a:r>
              <a:rPr lang="en-US" dirty="0"/>
              <a:t>Use these values to develop management policies and practices that express organizational values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Talent Inventory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Talent inventory</a:t>
            </a:r>
          </a:p>
          <a:p>
            <a:pPr lvl="1"/>
            <a:r>
              <a:rPr lang="en-US" dirty="0"/>
              <a:t>Fundamental requirement of SWP system</a:t>
            </a:r>
          </a:p>
          <a:p>
            <a:pPr lvl="1"/>
            <a:r>
              <a:rPr lang="en-US" dirty="0"/>
              <a:t>Organized database of existing skills, abilities, career interests, and experience of current workforce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Talent Inventory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Talent inventory information</a:t>
            </a:r>
          </a:p>
          <a:p>
            <a:pPr lvl="1" hangingPunct="0"/>
            <a:r>
              <a:rPr lang="en-US" dirty="0"/>
              <a:t>Current position information</a:t>
            </a:r>
          </a:p>
          <a:p>
            <a:pPr lvl="1" hangingPunct="0"/>
            <a:r>
              <a:rPr lang="en-US" dirty="0"/>
              <a:t>Previous positions in company</a:t>
            </a:r>
          </a:p>
          <a:p>
            <a:pPr lvl="1" hangingPunct="0"/>
            <a:r>
              <a:rPr lang="en-US" dirty="0"/>
              <a:t>Other significant work experience </a:t>
            </a:r>
          </a:p>
          <a:p>
            <a:pPr lvl="1" hangingPunct="0"/>
            <a:r>
              <a:rPr lang="en-US" dirty="0"/>
              <a:t>Education </a:t>
            </a:r>
          </a:p>
          <a:p>
            <a:pPr lvl="1" hangingPunct="0"/>
            <a:r>
              <a:rPr lang="en-US" dirty="0"/>
              <a:t>Language skills and international experience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Talent Inventory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Talent inventory information</a:t>
            </a:r>
          </a:p>
          <a:p>
            <a:pPr lvl="1" hangingPunct="0"/>
            <a:r>
              <a:rPr lang="en-US" dirty="0"/>
              <a:t>Training and development programs attended</a:t>
            </a:r>
          </a:p>
          <a:p>
            <a:pPr lvl="1" hangingPunct="0"/>
            <a:r>
              <a:rPr lang="en-US" dirty="0"/>
              <a:t>Community or industry leadership responsibilities</a:t>
            </a:r>
          </a:p>
          <a:p>
            <a:pPr lvl="1" hangingPunct="0"/>
            <a:r>
              <a:rPr lang="en-US" dirty="0"/>
              <a:t>Current and past performance appraisal data</a:t>
            </a:r>
          </a:p>
          <a:p>
            <a:pPr lvl="1" hangingPunct="0"/>
            <a:r>
              <a:rPr lang="en-US" dirty="0"/>
              <a:t>Disciplinary actions</a:t>
            </a:r>
          </a:p>
          <a:p>
            <a:pPr lvl="1" hangingPunct="0"/>
            <a:r>
              <a:rPr lang="en-US" dirty="0"/>
              <a:t>Awards received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(1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Workforce forecasts </a:t>
            </a:r>
          </a:p>
          <a:p>
            <a:pPr lvl="1"/>
            <a:r>
              <a:rPr lang="en-US" dirty="0"/>
              <a:t>Anticipating supply of human resources,  inside and outside organization, at future time period</a:t>
            </a:r>
          </a:p>
          <a:p>
            <a:pPr lvl="1"/>
            <a:r>
              <a:rPr lang="en-US" dirty="0"/>
              <a:t>Anticipating organizational demand for various types of employees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(2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workforce supply</a:t>
            </a:r>
          </a:p>
          <a:p>
            <a:pPr lvl="1"/>
            <a:r>
              <a:rPr lang="en-US" dirty="0"/>
              <a:t>Several agencies make projections of external labor-market conditions and future occupational supply</a:t>
            </a:r>
          </a:p>
          <a:p>
            <a:pPr lvl="1"/>
            <a:r>
              <a:rPr lang="en-US" dirty="0"/>
              <a:t>Gauge both future supply of workers in a particular field and future demand for workers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(3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workforce supply</a:t>
            </a:r>
          </a:p>
          <a:p>
            <a:pPr lvl="1"/>
            <a:r>
              <a:rPr lang="en-US" dirty="0"/>
              <a:t>Current workforce provides base from which to project future supply of workers</a:t>
            </a:r>
          </a:p>
          <a:p>
            <a:pPr lvl="1"/>
            <a:r>
              <a:rPr lang="en-US" dirty="0"/>
              <a:t>Form of risk management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(4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Leadership-succession planning:</a:t>
            </a:r>
          </a:p>
          <a:p>
            <a:pPr lvl="1"/>
            <a:r>
              <a:rPr lang="en-US" dirty="0"/>
              <a:t>Set a planning horizon</a:t>
            </a:r>
          </a:p>
          <a:p>
            <a:pPr lvl="1"/>
            <a:r>
              <a:rPr lang="en-US" dirty="0"/>
              <a:t>Assess current performance and readiness for promotion</a:t>
            </a:r>
          </a:p>
          <a:p>
            <a:pPr lvl="1"/>
            <a:r>
              <a:rPr lang="en-US" dirty="0"/>
              <a:t>Identify replacement candidates </a:t>
            </a:r>
          </a:p>
          <a:p>
            <a:pPr lvl="1"/>
            <a:r>
              <a:rPr lang="en-US" dirty="0"/>
              <a:t>Identify career-development needs</a:t>
            </a:r>
          </a:p>
          <a:p>
            <a:pPr lvl="1"/>
            <a:r>
              <a:rPr lang="en-US" dirty="0"/>
              <a:t>Integrate career goals of individuals with company goals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37424" y="2473712"/>
            <a:ext cx="6869152" cy="1986776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pt-BR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44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3600" b="1" dirty="0"/>
              <a:t>Strategic Workforce Planning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29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(5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Succession planning key objectives:</a:t>
            </a:r>
          </a:p>
          <a:p>
            <a:pPr lvl="1"/>
            <a:r>
              <a:rPr lang="en-US" dirty="0"/>
              <a:t>Identify top talent</a:t>
            </a:r>
          </a:p>
          <a:p>
            <a:pPr lvl="1"/>
            <a:r>
              <a:rPr lang="en-US" dirty="0"/>
              <a:t>Develop pools of talent for critical positions</a:t>
            </a:r>
          </a:p>
          <a:p>
            <a:pPr lvl="1"/>
            <a:r>
              <a:rPr lang="en-US" dirty="0"/>
              <a:t>Identify development plans for key leaders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Forecasting Workforce Supply and Demand </a:t>
            </a:r>
            <a:r>
              <a:rPr lang="en-US" sz="2000" dirty="0"/>
              <a:t>(6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causes of CEO succession:</a:t>
            </a:r>
          </a:p>
          <a:p>
            <a:pPr lvl="1"/>
            <a:r>
              <a:rPr lang="en-US" dirty="0"/>
              <a:t>Poor performance</a:t>
            </a:r>
          </a:p>
          <a:p>
            <a:pPr lvl="1"/>
            <a:r>
              <a:rPr lang="en-US" dirty="0"/>
              <a:t>Scapegoating</a:t>
            </a:r>
          </a:p>
          <a:p>
            <a:pPr lvl="1"/>
            <a:r>
              <a:rPr lang="en-US" dirty="0"/>
              <a:t>Strategic shift</a:t>
            </a:r>
          </a:p>
          <a:p>
            <a:pPr lvl="1"/>
            <a:r>
              <a:rPr lang="en-US" dirty="0"/>
              <a:t>Planned succession</a:t>
            </a:r>
          </a:p>
          <a:p>
            <a:pPr lvl="1"/>
            <a:r>
              <a:rPr lang="en-US" dirty="0"/>
              <a:t>Unexpected succession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Workforce Demand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Pivotal jobs</a:t>
            </a:r>
          </a:p>
          <a:p>
            <a:pPr lvl="1"/>
            <a:r>
              <a:rPr lang="en-US" dirty="0"/>
              <a:t>Centrality to organization’s strategy; potential for significant variation in performance between average and top performer</a:t>
            </a:r>
          </a:p>
          <a:p>
            <a:pPr lvl="1"/>
            <a:r>
              <a:rPr lang="en-US" dirty="0"/>
              <a:t>Potentially significant impact on strategic objectives when quantity of people who occupy those roles increases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Workforce Demand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Accuracy in forecasting </a:t>
            </a:r>
          </a:p>
          <a:p>
            <a:pPr lvl="1"/>
            <a:r>
              <a:rPr lang="en-US" dirty="0"/>
              <a:t>Varies considerably by firm and by industry</a:t>
            </a:r>
          </a:p>
          <a:p>
            <a:pPr lvl="1"/>
            <a:r>
              <a:rPr lang="en-US" dirty="0"/>
              <a:t>5% to 35% error factor</a:t>
            </a:r>
          </a:p>
          <a:p>
            <a:pPr lvl="1"/>
            <a:r>
              <a:rPr lang="en-US" dirty="0"/>
              <a:t>Depends on degree of flexibility in staffing  workforce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Workforce Demand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4077F-D271-4BF8-A884-E00F1D95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“Make-or-buy” decision </a:t>
            </a:r>
          </a:p>
          <a:p>
            <a:pPr lvl="1"/>
            <a:r>
              <a:rPr lang="en-US" dirty="0"/>
              <a:t>To avoid mismatch costs, balance “make” and “buy”</a:t>
            </a:r>
          </a:p>
          <a:p>
            <a:pPr lvl="1"/>
            <a:r>
              <a:rPr lang="en-US" dirty="0"/>
              <a:t>Often more cost-effective to buy rather than to make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90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Control and Evaluation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of control and evaluation</a:t>
            </a:r>
          </a:p>
          <a:p>
            <a:pPr lvl="1"/>
            <a:r>
              <a:rPr lang="en-US" dirty="0"/>
              <a:t>Guide SWP activities through time</a:t>
            </a:r>
          </a:p>
          <a:p>
            <a:pPr lvl="1"/>
            <a:r>
              <a:rPr lang="en-US" dirty="0"/>
              <a:t>Identify deviations from plan and their causes</a:t>
            </a:r>
          </a:p>
          <a:p>
            <a:pPr lvl="1"/>
            <a:r>
              <a:rPr lang="en-US" dirty="0"/>
              <a:t>Goals and objectives are yardsticks in measuring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1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Control and Evaluation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and measuring performance</a:t>
            </a:r>
          </a:p>
          <a:p>
            <a:pPr lvl="1"/>
            <a:r>
              <a:rPr lang="en-US" dirty="0"/>
              <a:t>Examination of costs of current practices</a:t>
            </a:r>
          </a:p>
          <a:p>
            <a:pPr lvl="1"/>
            <a:r>
              <a:rPr lang="en-US" dirty="0"/>
              <a:t>Employee and management perceptions of results</a:t>
            </a:r>
          </a:p>
          <a:p>
            <a:pPr lvl="1"/>
            <a:r>
              <a:rPr lang="en-US" dirty="0"/>
              <a:t>Analysis of costs and variations in costs under alternative decisions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A63C2-050A-4450-8B28-77622EE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92252-0BFD-47B3-8DA2-A5CECAD8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Control and Evaluation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989C-EAC4-4931-8D15-8EEC9ECF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Responsibility for workforce planning</a:t>
            </a:r>
          </a:p>
          <a:p>
            <a:pPr lvl="1"/>
            <a:r>
              <a:rPr lang="en-US" dirty="0"/>
              <a:t>SWP basic responsibility of every line manager in organization</a:t>
            </a:r>
          </a:p>
          <a:p>
            <a:pPr lvl="1"/>
            <a:r>
              <a:rPr lang="en-US" dirty="0"/>
              <a:t>Success rests on quality of action programs established to achieve HR objectives and ability to implement these programs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D399-A05D-4D8B-9ACC-4E89371A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64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(1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Recognize that organizations compete just as fiercely in talent markets as they do in financial and customer markets.</a:t>
            </a:r>
          </a:p>
          <a:p>
            <a:r>
              <a:rPr lang="en-US" dirty="0"/>
              <a:t>Plan for people in the context of managing a business strategically, recognizing the tight linkage between HR and business strategies.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90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 the four components of a SWP system--a talent inventory, forecasts of workforce supply and demand, action plans, and control and evaluation--as an integrated system, not as unrelated activities.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8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(1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10-1: Describe the four components of the strategic workforce planning process and explain how they work together.</a:t>
            </a:r>
          </a:p>
          <a:p>
            <a:r>
              <a:rPr lang="en-US" dirty="0"/>
              <a:t>10-2: Explain the relationship between strategic business plans and strategic workforce plans.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72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(3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With respect to leadership succession, recognize that the CEO must drive the talent agenda. It all begins with commitment from the top.</a:t>
            </a:r>
          </a:p>
          <a:p>
            <a:r>
              <a:rPr lang="en-US" sz="3500" dirty="0"/>
              <a:t>Identify and communicate a common set of leadership attributes to promote a common set of expectations for everyone in the organization about what is expected of leaders.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37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(4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to a regular schedule for performance reviews, broader talent reviews outside one’s functional area, and the identification of talent pools for critical positions.</a:t>
            </a:r>
          </a:p>
          <a:p>
            <a:r>
              <a:rPr lang="en-US" dirty="0"/>
              <a:t>Link all decisions about talent to the organization’s business strategy.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9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10-3: Compare and contrast traditional and values-based approaches to developing strategy.</a:t>
            </a:r>
          </a:p>
          <a:p>
            <a:r>
              <a:rPr lang="en-US" dirty="0"/>
              <a:t>10-4: Identify key talent management issues that arise at various business-planning horizons.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3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(3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10-5: Describe the multiple uncertainties that characterize supply and demand forecasts.</a:t>
            </a:r>
          </a:p>
          <a:p>
            <a:r>
              <a:rPr lang="en-US" dirty="0"/>
              <a:t>10-6: Know the steps to take to avoid a crisis in leadership succession.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(4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10-7: Identify when it makes more sense to “buy” rather than “make” talent.</a:t>
            </a:r>
          </a:p>
          <a:p>
            <a:r>
              <a:rPr lang="en-US" dirty="0"/>
              <a:t>10-8: Explain the kinds of information to collect when evaluating newly established versus well-established strategic workforce planning systems.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7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(1 of 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Strategic workforce planning</a:t>
            </a:r>
          </a:p>
          <a:p>
            <a:pPr lvl="1"/>
            <a:r>
              <a:rPr lang="en-US" dirty="0"/>
              <a:t>Anticipate and respond to needs emerging within and outside the organization</a:t>
            </a:r>
          </a:p>
          <a:p>
            <a:pPr lvl="1"/>
            <a:r>
              <a:rPr lang="en-US" dirty="0"/>
              <a:t>Determine priorities</a:t>
            </a:r>
          </a:p>
          <a:p>
            <a:pPr lvl="1"/>
            <a:r>
              <a:rPr lang="en-US" dirty="0"/>
              <a:t>Allocate resources where they can do the most good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1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(2 of 6)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workforce planning</a:t>
            </a:r>
          </a:p>
          <a:p>
            <a:pPr lvl="1"/>
            <a:r>
              <a:rPr lang="en-US" dirty="0"/>
              <a:t>Talent inventory</a:t>
            </a:r>
          </a:p>
          <a:p>
            <a:pPr lvl="1"/>
            <a:r>
              <a:rPr lang="en-US" dirty="0"/>
              <a:t>Workforce forecast</a:t>
            </a:r>
          </a:p>
          <a:p>
            <a:pPr lvl="1"/>
            <a:r>
              <a:rPr lang="en-US" dirty="0"/>
              <a:t>Action plans</a:t>
            </a:r>
          </a:p>
          <a:p>
            <a:pPr lvl="1"/>
            <a:r>
              <a:rPr lang="en-US" dirty="0"/>
              <a:t>Control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Strategic Workforce Planning? </a:t>
            </a:r>
            <a:r>
              <a:rPr lang="en-US" sz="2000" dirty="0"/>
              <a:t>(3 of 6)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0" y="2350387"/>
            <a:ext cx="8187540" cy="35589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2004</Words>
  <Application>Microsoft Office PowerPoint</Application>
  <PresentationFormat>화면 슬라이드 쇼(4:3)</PresentationFormat>
  <Paragraphs>230</Paragraphs>
  <Slides>31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프레젠테이션</vt:lpstr>
      <vt:lpstr>PowerPoint 프레젠테이션</vt:lpstr>
      <vt:lpstr>Learning Goals (1 of 4)</vt:lpstr>
      <vt:lpstr>Learning Goals (2 of 4)</vt:lpstr>
      <vt:lpstr>Learning Goals (3 of 4)</vt:lpstr>
      <vt:lpstr>Learning Goals (4 of 4)</vt:lpstr>
      <vt:lpstr>What Is Strategic Workforce Planning? (1 of 6)</vt:lpstr>
      <vt:lpstr>What Is Strategic Workforce Planning? (2 of 6)</vt:lpstr>
      <vt:lpstr>What Is Strategic Workforce Planning? (3 of 6)</vt:lpstr>
      <vt:lpstr>What Is Strategic Workforce Planning? (4 of 6)</vt:lpstr>
      <vt:lpstr>What Is Strategic Workforce Planning? (5 of 6)</vt:lpstr>
      <vt:lpstr>What Is Strategic Workforce Planning? (6 of 6)</vt:lpstr>
      <vt:lpstr>Talent Inventory (1 of 3)</vt:lpstr>
      <vt:lpstr>Talent Inventory (2 of 3)</vt:lpstr>
      <vt:lpstr>Talent Inventory (3 of 3)</vt:lpstr>
      <vt:lpstr>Forecasting Workforce Supply and Demand (1 of 6)</vt:lpstr>
      <vt:lpstr>Forecasting Workforce Supply and Demand (2 of 6)</vt:lpstr>
      <vt:lpstr>Forecasting Workforce Supply and Demand (3 of 6)</vt:lpstr>
      <vt:lpstr>Forecasting Workforce Supply and Demand (4 of 6)</vt:lpstr>
      <vt:lpstr>Forecasting Workforce Supply and Demand (5 of 6)</vt:lpstr>
      <vt:lpstr>Forecasting Workforce Supply and Demand (6 of 6)</vt:lpstr>
      <vt:lpstr>Workforce Demand (1 of 3)</vt:lpstr>
      <vt:lpstr>Workforce Demand (2 of 3)</vt:lpstr>
      <vt:lpstr>Workforce Demand (3 of 3)</vt:lpstr>
      <vt:lpstr>Control and Evaluation (1 of 3)</vt:lpstr>
      <vt:lpstr>Control and Evaluation (2 of 3)</vt:lpstr>
      <vt:lpstr>Control and Evaluation (3 of 3)</vt:lpstr>
      <vt:lpstr>Evidence-Based Implications for Practice (1 of 4)</vt:lpstr>
      <vt:lpstr>Evidence-Based Implications for Practice (2 of 4)</vt:lpstr>
      <vt:lpstr>Evidence-Based Implications for Practice (3 of 4)</vt:lpstr>
      <vt:lpstr>Evidence-Based Implications for Practice (4 of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38</cp:revision>
  <dcterms:created xsi:type="dcterms:W3CDTF">2006-08-16T00:00:00Z</dcterms:created>
  <dcterms:modified xsi:type="dcterms:W3CDTF">2018-07-23T14:25:24Z</dcterms:modified>
</cp:coreProperties>
</file>