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91" r:id="rId3"/>
    <p:sldId id="283" r:id="rId4"/>
    <p:sldId id="284" r:id="rId5"/>
    <p:sldId id="285" r:id="rId6"/>
    <p:sldId id="286" r:id="rId7"/>
    <p:sldId id="281" r:id="rId8"/>
    <p:sldId id="257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87" r:id="rId29"/>
    <p:sldId id="288" r:id="rId30"/>
    <p:sldId id="289" r:id="rId31"/>
    <p:sldId id="29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7B2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897" autoAdjust="0"/>
  </p:normalViewPr>
  <p:slideViewPr>
    <p:cSldViewPr>
      <p:cViewPr varScale="1">
        <p:scale>
          <a:sx n="59" d="100"/>
          <a:sy n="59" d="100"/>
        </p:scale>
        <p:origin x="15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22B10-FE80-4935-B9C9-55F2DE02CE53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74C31-EB4A-4B21-8134-CB5741A1DC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14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34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10-4: Identify key talent management issues that arise at various business-planning horizons.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15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10-4: Identify key talent management issues that arise at various business-planning horizons.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8540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10-5: Describe the multiple uncertainties that characterize supply and demand forecasts.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490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10-5: Describe the multiple uncertainties that characterize supply and demand forecasts.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6737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10-5: Describe the multiple uncertainties that characterize supply and demand forecasts.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31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10-6: Know the steps to take to avoid a crisis in leadership succession.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5587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10-6: Know the steps to take to avoid a crisis in leadership succession.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072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10-6: Know the steps to take to avoid a crisis in leadership succession.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2384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10-5: Describe the multiple uncertainties that characterize supply and demand forecasts.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5004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10-5: Describe the multiple uncertainties that characterize supply and demand forecasts.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424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0709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10-7: Identify when it makes more sense to “buy” rather than “make” talent.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939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10-8: Explain the kinds of information to collect when evaluating newly established versus well-established strategic workforce planning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6137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10-8: Explain the kinds of information to collect when evaluating newly established versus well-established strategic workforce planning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864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10-8: Explain the kinds of information to collect when evaluating newly established versus well-established strategic workforce planning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017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10-1: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Describe the four components of the strategic workforce planning process and explain how they work together.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744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10-1: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Describe the four components of the strategic workforce planning process and explain how they work together.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767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10-1: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Describe the four components of the strategic workforce planning process and explain how they work together.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508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10-2: Explain the relationship between strategic business plans and strategic workforce plans.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353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10-2: Explain the relationship between strategic business plans and strategic workforce plans.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93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10-3: Compare and contrast traditional and values-based approaches to developing strategy.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593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10-4: Identify key talent management issues that arise at various business-planning horizons.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394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3008313" cy="7283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1999"/>
            <a:ext cx="5486400" cy="3965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6962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696200" cy="4449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6356350"/>
            <a:ext cx="7010400" cy="365125"/>
          </a:xfrm>
        </p:spPr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609600" cy="6858000"/>
          </a:xfrm>
          <a:prstGeom prst="rect">
            <a:avLst/>
          </a:prstGeom>
          <a:solidFill>
            <a:srgbClr val="00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29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7238"/>
            <a:ext cx="4040188" cy="563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27238"/>
            <a:ext cx="4041775" cy="563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3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IN" dirty="0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008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171BC3-07BE-4001-AC1F-F881ECA6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4530CE-2F3C-4E39-A6F9-A66410905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Strategic Workforce Planning? </a:t>
            </a:r>
            <a:r>
              <a:rPr lang="en-US" sz="2000" dirty="0"/>
              <a:t>(4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4F629-C097-4858-81FC-704700FF6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Strategic planning </a:t>
            </a:r>
          </a:p>
          <a:p>
            <a:pPr lvl="1"/>
            <a:r>
              <a:rPr lang="en-US" dirty="0"/>
              <a:t>Define company philosophy</a:t>
            </a:r>
          </a:p>
          <a:p>
            <a:pPr lvl="1"/>
            <a:r>
              <a:rPr lang="en-US" dirty="0"/>
              <a:t>Formulate company and sub-unit statements of identity, purpose, and objectives</a:t>
            </a:r>
          </a:p>
          <a:p>
            <a:pPr lvl="1"/>
            <a:r>
              <a:rPr lang="en-US" dirty="0"/>
              <a:t>Evaluate company’s strengths, weaknesses, opportunities, and threats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E4457B-D0FD-4E5D-BF46-87F6D0C55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17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4751D1-12E6-475C-AEF7-D1D9B4715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B792A0-FCCF-4770-97B7-7F46BB87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Strategic Workforce Planning? </a:t>
            </a:r>
            <a:r>
              <a:rPr lang="en-US" sz="2000" dirty="0"/>
              <a:t>(5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3C37E2-CCD7-430B-B37A-502FC5E8C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Strategic planning </a:t>
            </a:r>
          </a:p>
          <a:p>
            <a:pPr lvl="1"/>
            <a:r>
              <a:rPr lang="en-US" dirty="0"/>
              <a:t>Determine organization design</a:t>
            </a:r>
          </a:p>
          <a:p>
            <a:pPr lvl="1"/>
            <a:r>
              <a:rPr lang="en-US" dirty="0"/>
              <a:t>Develop appropriate strategies for achieving objectives</a:t>
            </a:r>
          </a:p>
          <a:p>
            <a:pPr lvl="1"/>
            <a:r>
              <a:rPr lang="en-US" dirty="0"/>
              <a:t>Devise programs to implement strategies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8083B-EA74-46AE-AFF5-B74D48F8A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322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AE713B-2822-49EE-A200-829FC22EC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57A49F-50C7-4D29-BF8B-E20AE5CD8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Strategic Workforce Planning? </a:t>
            </a:r>
            <a:r>
              <a:rPr lang="en-US" sz="2000" dirty="0"/>
              <a:t>(6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1E408-D4E1-4A58-81D7-666B81E3B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Alternative, or values-based, approach</a:t>
            </a:r>
          </a:p>
          <a:p>
            <a:pPr lvl="1"/>
            <a:r>
              <a:rPr lang="en-US" dirty="0"/>
              <a:t>Fundamental values energizing and capable of unlocking human potential of people </a:t>
            </a:r>
          </a:p>
          <a:p>
            <a:pPr lvl="1"/>
            <a:r>
              <a:rPr lang="en-US" dirty="0"/>
              <a:t>Use these values to develop management policies and practices that express organizational values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55B1DB-BBDD-44F7-9B5F-D8ABFBFF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613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EA106E-41DA-46C7-BD93-AFFC5BBD2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099AD0-5993-4485-B866-F0105523D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Talent Inventory </a:t>
            </a:r>
            <a:r>
              <a:rPr lang="en-US" sz="1800" dirty="0"/>
              <a:t>(1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C7257-AC9E-4038-8203-03EFDE72C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Talent inventory</a:t>
            </a:r>
          </a:p>
          <a:p>
            <a:pPr lvl="1"/>
            <a:r>
              <a:rPr lang="en-US" dirty="0"/>
              <a:t>Fundamental requirement of SWP system</a:t>
            </a:r>
          </a:p>
          <a:p>
            <a:pPr lvl="1"/>
            <a:r>
              <a:rPr lang="en-US" dirty="0"/>
              <a:t>Organized database of existing skills, abilities, career interests, and experience of current workforce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51C40-DC06-40E3-8283-E2BD3D56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84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6EE82A-94EA-4A0B-B389-C0ED1003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543800" cy="365125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D60EAE-8AED-4371-8EFB-7651B3866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Talent Inventory </a:t>
            </a:r>
            <a:r>
              <a:rPr lang="en-US" sz="1800" dirty="0"/>
              <a:t>(2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97281-E93A-4E8C-9A8A-AE4FEA385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Talent inventory information</a:t>
            </a:r>
          </a:p>
          <a:p>
            <a:pPr lvl="1" hangingPunct="0"/>
            <a:r>
              <a:rPr lang="en-US" dirty="0"/>
              <a:t>Current position information</a:t>
            </a:r>
          </a:p>
          <a:p>
            <a:pPr lvl="1" hangingPunct="0"/>
            <a:r>
              <a:rPr lang="en-US" dirty="0"/>
              <a:t>Previous positions in company</a:t>
            </a:r>
          </a:p>
          <a:p>
            <a:pPr lvl="1" hangingPunct="0"/>
            <a:r>
              <a:rPr lang="en-US" dirty="0"/>
              <a:t>Other significant work experience </a:t>
            </a:r>
          </a:p>
          <a:p>
            <a:pPr lvl="1" hangingPunct="0"/>
            <a:r>
              <a:rPr lang="en-US" dirty="0"/>
              <a:t>Education </a:t>
            </a:r>
          </a:p>
          <a:p>
            <a:pPr lvl="1" hangingPunct="0"/>
            <a:r>
              <a:rPr lang="en-US" dirty="0"/>
              <a:t>Language skills and international experience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69A644-1E54-410B-80FB-1ED97377E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24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8DC04D-6FCD-469F-9D68-EEDBF9F39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9579F7-80C1-4505-AE86-22900351F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Talent Inventory </a:t>
            </a:r>
            <a:r>
              <a:rPr lang="en-US" sz="1800" dirty="0"/>
              <a:t>(3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DB152-9BFD-458F-86C7-3D0FE9863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Talent inventory information</a:t>
            </a:r>
          </a:p>
          <a:p>
            <a:pPr lvl="1" hangingPunct="0"/>
            <a:r>
              <a:rPr lang="en-US" dirty="0"/>
              <a:t>Training and development programs attended</a:t>
            </a:r>
          </a:p>
          <a:p>
            <a:pPr lvl="1" hangingPunct="0"/>
            <a:r>
              <a:rPr lang="en-US" dirty="0"/>
              <a:t>Community or industry leadership responsibilities</a:t>
            </a:r>
          </a:p>
          <a:p>
            <a:pPr lvl="1" hangingPunct="0"/>
            <a:r>
              <a:rPr lang="en-US" dirty="0"/>
              <a:t>Current and past performance appraisal data</a:t>
            </a:r>
          </a:p>
          <a:p>
            <a:pPr lvl="1" hangingPunct="0"/>
            <a:r>
              <a:rPr lang="en-US" dirty="0"/>
              <a:t>Disciplinary actions</a:t>
            </a:r>
          </a:p>
          <a:p>
            <a:pPr lvl="1" hangingPunct="0"/>
            <a:r>
              <a:rPr lang="en-US" dirty="0"/>
              <a:t>Awards received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916BC9-709F-486E-B6C8-0F3451BE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08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94582D-400D-4F00-AA45-F733CFDA8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FDD754-F679-4B06-A2A3-270F944DF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Forecasting Workforce Supply and Demand </a:t>
            </a:r>
            <a:r>
              <a:rPr lang="en-US" sz="2000" dirty="0"/>
              <a:t>(1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4DDE2-FA81-4848-95AF-F84B2B36B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Workforce forecasts </a:t>
            </a:r>
          </a:p>
          <a:p>
            <a:pPr lvl="1"/>
            <a:r>
              <a:rPr lang="en-US" dirty="0"/>
              <a:t>Anticipating supply of human resources,  inside and outside organization, at future time period</a:t>
            </a:r>
          </a:p>
          <a:p>
            <a:pPr lvl="1"/>
            <a:r>
              <a:rPr lang="en-US" dirty="0"/>
              <a:t>Anticipating organizational demand for various types of employees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A0797-68FF-48F6-A3ED-72CC5CC1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90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61A954-76FC-468D-9C15-6E5531BD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4AD8B4-C8FA-4E82-949A-BF61C4907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Forecasting Workforce Supply and Demand </a:t>
            </a:r>
            <a:r>
              <a:rPr lang="en-US" sz="2000" dirty="0"/>
              <a:t>(2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EDA99-ED13-4C41-AA72-608EF3A9B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External workforce supply</a:t>
            </a:r>
          </a:p>
          <a:p>
            <a:pPr lvl="1"/>
            <a:r>
              <a:rPr lang="en-US" dirty="0"/>
              <a:t>Several agencies make projections of external labor-market conditions and future occupational supply</a:t>
            </a:r>
          </a:p>
          <a:p>
            <a:pPr lvl="1"/>
            <a:r>
              <a:rPr lang="en-US" dirty="0"/>
              <a:t>Gauge both future supply of workers in a particular field and future demand for workers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BB1C3A-F835-4485-8DD3-3D346BA35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00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B1FCDF-442D-4305-9FFC-35267E518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85786F-DE72-44DD-89AB-FF1E1C6C8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Forecasting Workforce Supply and Demand </a:t>
            </a:r>
            <a:r>
              <a:rPr lang="en-US" sz="2000" dirty="0"/>
              <a:t>(3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37D49-11A7-4830-95DC-56EFAFE0B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workforce supply</a:t>
            </a:r>
          </a:p>
          <a:p>
            <a:pPr lvl="1"/>
            <a:r>
              <a:rPr lang="en-US" dirty="0"/>
              <a:t>Current workforce provides base from which to project future supply of workers</a:t>
            </a:r>
          </a:p>
          <a:p>
            <a:pPr lvl="1"/>
            <a:r>
              <a:rPr lang="en-US" dirty="0"/>
              <a:t>Form of risk management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EF44B5-7C19-4F82-ACC2-288736ED5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032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9090DA-F356-48AF-8E7C-B8F9CE476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9784A3-CA86-40AE-9B4D-8080C832A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Forecasting Workforce Supply and Demand </a:t>
            </a:r>
            <a:r>
              <a:rPr lang="en-US" sz="2000" dirty="0"/>
              <a:t>(4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C94383-8A8F-477F-A6A2-69456EE6C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Leadership-succession planning:</a:t>
            </a:r>
          </a:p>
          <a:p>
            <a:pPr lvl="1"/>
            <a:r>
              <a:rPr lang="en-US" dirty="0"/>
              <a:t>Set a planning horizon</a:t>
            </a:r>
          </a:p>
          <a:p>
            <a:pPr lvl="1"/>
            <a:r>
              <a:rPr lang="en-US" dirty="0"/>
              <a:t>Assess current performance and readiness for promotion</a:t>
            </a:r>
          </a:p>
          <a:p>
            <a:pPr lvl="1"/>
            <a:r>
              <a:rPr lang="en-US" dirty="0"/>
              <a:t>Identify replacement candidates </a:t>
            </a:r>
          </a:p>
          <a:p>
            <a:pPr lvl="1"/>
            <a:r>
              <a:rPr lang="en-US" dirty="0"/>
              <a:t>Identify career-development needs</a:t>
            </a:r>
          </a:p>
          <a:p>
            <a:pPr lvl="1"/>
            <a:r>
              <a:rPr lang="en-US" dirty="0"/>
              <a:t>Integrate career goals of individuals with company goals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8E50B-9FFF-43CE-89F1-3FBB98CE0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27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37424" y="2473712"/>
            <a:ext cx="6869152" cy="1986776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pt-BR" sz="4400" b="1" cap="all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US" sz="44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hangingPunct="0"/>
            <a:r>
              <a:rPr lang="en-US" sz="3600" b="1" dirty="0"/>
              <a:t>Strategic Workforce Planning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429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D34BDC-8598-4B00-80D5-02AC0B89D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1E825E-ECEB-4E52-A73C-1BB75DD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Forecasting Workforce Supply and Demand </a:t>
            </a:r>
            <a:r>
              <a:rPr lang="en-US" sz="2000" dirty="0"/>
              <a:t>(5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A5A52-EA08-4527-B717-D0AA11D14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Succession planning key objectives:</a:t>
            </a:r>
          </a:p>
          <a:p>
            <a:pPr lvl="1"/>
            <a:r>
              <a:rPr lang="en-US" dirty="0"/>
              <a:t>Identify top talent</a:t>
            </a:r>
          </a:p>
          <a:p>
            <a:pPr lvl="1"/>
            <a:r>
              <a:rPr lang="en-US" dirty="0"/>
              <a:t>Develop pools of talent for critical positions</a:t>
            </a:r>
          </a:p>
          <a:p>
            <a:pPr lvl="1"/>
            <a:r>
              <a:rPr lang="en-US" dirty="0"/>
              <a:t>Identify development plans for key leaders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954C52-B192-48B6-8569-6C4D946B4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22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DD68E8-E198-4E08-8C54-4E9589C28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461EF9-5A14-4464-BA9D-63E71CE7A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Forecasting Workforce Supply and Demand </a:t>
            </a:r>
            <a:r>
              <a:rPr lang="en-US" sz="2000" dirty="0"/>
              <a:t>(6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A56E8-C7EA-4F94-9957-78E669305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Primary causes of CEO succession:</a:t>
            </a:r>
          </a:p>
          <a:p>
            <a:pPr lvl="1"/>
            <a:r>
              <a:rPr lang="en-US" dirty="0"/>
              <a:t>Poor performance</a:t>
            </a:r>
          </a:p>
          <a:p>
            <a:pPr lvl="1"/>
            <a:r>
              <a:rPr lang="en-US" dirty="0"/>
              <a:t>Scapegoating</a:t>
            </a:r>
          </a:p>
          <a:p>
            <a:pPr lvl="1"/>
            <a:r>
              <a:rPr lang="en-US" dirty="0"/>
              <a:t>Strategic shift</a:t>
            </a:r>
          </a:p>
          <a:p>
            <a:pPr lvl="1"/>
            <a:r>
              <a:rPr lang="en-US" dirty="0"/>
              <a:t>Planned succession</a:t>
            </a:r>
          </a:p>
          <a:p>
            <a:pPr lvl="1"/>
            <a:r>
              <a:rPr lang="en-US" dirty="0"/>
              <a:t>Unexpected succession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C9E9B-CAE7-45C9-B110-3CE29EF89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44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2B34CA-F549-4BA2-8D44-E799128E1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543800" cy="365125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7236E8-7657-4D85-82D6-D9336ED23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Workforce Demand </a:t>
            </a:r>
            <a:r>
              <a:rPr lang="en-US" sz="1800" dirty="0"/>
              <a:t>(1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3FF61-0FF1-4D6C-8BDB-62F0F2DBE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Pivotal jobs</a:t>
            </a:r>
          </a:p>
          <a:p>
            <a:pPr lvl="1"/>
            <a:r>
              <a:rPr lang="en-US" dirty="0"/>
              <a:t>Centrality to organization’s strategy; potential for significant variation in performance between average and top performer</a:t>
            </a:r>
          </a:p>
          <a:p>
            <a:pPr lvl="1"/>
            <a:r>
              <a:rPr lang="en-US" dirty="0"/>
              <a:t>Potentially significant impact on strategic objectives when quantity of people who occupy those roles increases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CC862A-9DE0-4159-B769-F2BB93A81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87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BA6D31-6ECA-42EF-BC22-17FEDB6B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207A4F-09D9-490C-99AD-517A7485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Workforce Demand </a:t>
            </a:r>
            <a:r>
              <a:rPr lang="en-US" sz="1800" dirty="0"/>
              <a:t>(2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78114-FE48-41E8-BE72-6BE063491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Accuracy in forecasting </a:t>
            </a:r>
          </a:p>
          <a:p>
            <a:pPr lvl="1"/>
            <a:r>
              <a:rPr lang="en-US" dirty="0"/>
              <a:t>Varies considerably by firm and by industry</a:t>
            </a:r>
          </a:p>
          <a:p>
            <a:pPr lvl="1"/>
            <a:r>
              <a:rPr lang="en-US" dirty="0"/>
              <a:t>5% to 35% error factor</a:t>
            </a:r>
          </a:p>
          <a:p>
            <a:pPr lvl="1"/>
            <a:r>
              <a:rPr lang="en-US" dirty="0"/>
              <a:t>Depends on degree of flexibility in staffing  workforce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84186-2AA8-4705-83FF-7B8EA863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2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79A336-6147-4D71-BD8F-8D173629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F2A01-C8DF-4EEA-AAC5-46E4D1DCA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Workforce Demand </a:t>
            </a:r>
            <a:r>
              <a:rPr lang="en-US" sz="1800" dirty="0"/>
              <a:t>(3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4077F-D271-4BF8-A884-E00F1D954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“Make-or-buy” decision </a:t>
            </a:r>
          </a:p>
          <a:p>
            <a:pPr lvl="1"/>
            <a:r>
              <a:rPr lang="en-US" dirty="0"/>
              <a:t>To avoid mismatch costs, balance “make” and “buy”</a:t>
            </a:r>
          </a:p>
          <a:p>
            <a:pPr lvl="1"/>
            <a:r>
              <a:rPr lang="en-US" dirty="0"/>
              <a:t>Often more cost-effective to buy rather than to make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1B00F-F7CD-4ED3-9D67-AC648D23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909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16561C-BEBB-431B-A3F7-75444E22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D7E0B4-CFE9-45AD-BC45-BE1434B4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Control and Evaluation </a:t>
            </a:r>
            <a:r>
              <a:rPr lang="en-US" sz="1800" dirty="0"/>
              <a:t>(1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836C1-4902-4C52-B3E9-CC506F112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of control and evaluation</a:t>
            </a:r>
          </a:p>
          <a:p>
            <a:pPr lvl="1"/>
            <a:r>
              <a:rPr lang="en-US" dirty="0"/>
              <a:t>Guide SWP activities through time</a:t>
            </a:r>
          </a:p>
          <a:p>
            <a:pPr lvl="1"/>
            <a:r>
              <a:rPr lang="en-US" dirty="0"/>
              <a:t>Identify deviations from plan and their causes</a:t>
            </a:r>
          </a:p>
          <a:p>
            <a:pPr lvl="1"/>
            <a:r>
              <a:rPr lang="en-US" dirty="0"/>
              <a:t>Goals and objectives are yardsticks in measuring performance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AD7C1-40C1-4FCD-9166-C33732AF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171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5B48FE-C3B8-42D0-B759-CF13D30A9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7C7E68-7465-4B81-82E3-62D18ED21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Control and Evaluation </a:t>
            </a:r>
            <a:r>
              <a:rPr lang="en-US" sz="1800" dirty="0"/>
              <a:t>(2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260C5A-3A1F-40F6-B4DB-181F557EB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Sampling and measuring performance</a:t>
            </a:r>
          </a:p>
          <a:p>
            <a:pPr lvl="1"/>
            <a:r>
              <a:rPr lang="en-US" dirty="0"/>
              <a:t>Examination of costs of current practices</a:t>
            </a:r>
          </a:p>
          <a:p>
            <a:pPr lvl="1"/>
            <a:r>
              <a:rPr lang="en-US" dirty="0"/>
              <a:t>Employee and management perceptions of results</a:t>
            </a:r>
          </a:p>
          <a:p>
            <a:pPr lvl="1"/>
            <a:r>
              <a:rPr lang="en-US" dirty="0"/>
              <a:t>Analysis of costs and variations in costs under alternative decisions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7214B-3F4E-402B-854C-5250F6F5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765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0A63C2-050A-4450-8B28-77622EEBB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392252-0BFD-47B3-8DA2-A5CECAD8C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Control and Evaluation </a:t>
            </a:r>
            <a:r>
              <a:rPr lang="en-US" sz="1800" dirty="0"/>
              <a:t>(3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2989C-EAC4-4931-8D15-8EEC9ECFF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Responsibility for workforce planning</a:t>
            </a:r>
          </a:p>
          <a:p>
            <a:pPr lvl="1"/>
            <a:r>
              <a:rPr lang="en-US" dirty="0"/>
              <a:t>SWP basic responsibility of every line manager in organization</a:t>
            </a:r>
          </a:p>
          <a:p>
            <a:pPr lvl="1"/>
            <a:r>
              <a:rPr lang="en-US" dirty="0"/>
              <a:t>Success rests on quality of action programs established to achieve HR objectives and ability to implement these programs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68D399-A05D-4D8B-9ACC-4E89371A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0645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Implications for Practice </a:t>
            </a:r>
            <a:r>
              <a:rPr lang="en-US" sz="2000" dirty="0"/>
              <a:t>(1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Recognize that organizations compete just as fiercely in talent markets as they do in financial and customer markets.</a:t>
            </a:r>
          </a:p>
          <a:p>
            <a:r>
              <a:rPr lang="en-US" dirty="0"/>
              <a:t>Plan for people in the context of managing a business strategically, recognizing the tight linkage between HR and business strategies.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1909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Implications for Practice </a:t>
            </a:r>
            <a:r>
              <a:rPr lang="en-US" sz="2000" dirty="0"/>
              <a:t>(2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View the four components of a SWP system--a talent inventory, forecasts of workforce supply and demand, action plans, and control and evaluation--as an integrated system, not as unrelated activities.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38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(1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10-1: Describe the four components of the strategic workforce planning process and explain how they work together.</a:t>
            </a:r>
          </a:p>
          <a:p>
            <a:r>
              <a:rPr lang="en-US" dirty="0"/>
              <a:t>10-2: Explain the relationship between strategic business plans and strategic workforce plans.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1727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Implications for Practice </a:t>
            </a:r>
            <a:r>
              <a:rPr lang="en-US" sz="2000" dirty="0"/>
              <a:t>(3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/>
              <a:t>With respect to leadership succession, recognize that the CEO must drive the talent agenda. It all begins with commitment from the top.</a:t>
            </a:r>
          </a:p>
          <a:p>
            <a:r>
              <a:rPr lang="en-US" sz="3500" dirty="0"/>
              <a:t>Identify and communicate a common set of leadership attributes to promote a common set of expectations for everyone in the organization about what is expected of leaders.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9377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Implications for Practice </a:t>
            </a:r>
            <a:r>
              <a:rPr lang="en-US" sz="2000" dirty="0"/>
              <a:t>(4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to a regular schedule for performance reviews, broader talent reviews outside one’s functional area, and the identification of talent pools for critical positions.</a:t>
            </a:r>
          </a:p>
          <a:p>
            <a:r>
              <a:rPr lang="en-US" dirty="0"/>
              <a:t>Link all decisions about talent to the organization’s business strategy.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899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(2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10-3: Compare and contrast traditional and values-based approaches to developing strategy.</a:t>
            </a:r>
          </a:p>
          <a:p>
            <a:r>
              <a:rPr lang="en-US" dirty="0"/>
              <a:t>10-4: Identify key talent management issues that arise at various business-planning horizons.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33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(3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10-5: Describe the multiple uncertainties that characterize supply and demand forecasts.</a:t>
            </a:r>
          </a:p>
          <a:p>
            <a:r>
              <a:rPr lang="en-US" dirty="0"/>
              <a:t>10-6: Know the steps to take to avoid a crisis in leadership succession.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1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(4 of 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10-7: Identify when it makes more sense to “buy” rather than “make” talent.</a:t>
            </a:r>
          </a:p>
          <a:p>
            <a:r>
              <a:rPr lang="en-US" dirty="0"/>
              <a:t>10-8: Explain the kinds of information to collect when evaluating newly established versus well-established strategic workforce planning systems.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278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Strategic Workforce Planning? </a:t>
            </a:r>
            <a:r>
              <a:rPr lang="en-US" sz="2000" dirty="0"/>
              <a:t>(1 of 6)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/>
              <a:t>Strategic workforce planning</a:t>
            </a:r>
          </a:p>
          <a:p>
            <a:pPr lvl="1"/>
            <a:r>
              <a:rPr lang="en-US" dirty="0"/>
              <a:t>Anticipate and respond to needs emerging within and outside the organization</a:t>
            </a:r>
          </a:p>
          <a:p>
            <a:pPr lvl="1"/>
            <a:r>
              <a:rPr lang="en-US" dirty="0"/>
              <a:t>Determine priorities</a:t>
            </a:r>
          </a:p>
          <a:p>
            <a:pPr lvl="1"/>
            <a:r>
              <a:rPr lang="en-US" dirty="0"/>
              <a:t>Allocate resources where they can do the most good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912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Strategic Workforce Planning? </a:t>
            </a:r>
            <a:r>
              <a:rPr lang="en-US" sz="2000" dirty="0"/>
              <a:t>(2 of 6)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Strategic workforce planning</a:t>
            </a:r>
          </a:p>
          <a:p>
            <a:pPr lvl="1"/>
            <a:r>
              <a:rPr lang="en-US" dirty="0"/>
              <a:t>Talent inventory</a:t>
            </a:r>
          </a:p>
          <a:p>
            <a:pPr lvl="1"/>
            <a:r>
              <a:rPr lang="en-US" dirty="0"/>
              <a:t>Workforce forecast</a:t>
            </a:r>
          </a:p>
          <a:p>
            <a:pPr lvl="1"/>
            <a:r>
              <a:rPr lang="en-US" dirty="0"/>
              <a:t>Action plans</a:t>
            </a:r>
          </a:p>
          <a:p>
            <a:pPr lvl="1"/>
            <a:r>
              <a:rPr lang="en-US" dirty="0"/>
              <a:t>Control and evaluation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023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Strategic Workforce Planning? </a:t>
            </a:r>
            <a:r>
              <a:rPr lang="en-US" sz="2000" dirty="0"/>
              <a:t>(3 of 6)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30" y="2350387"/>
            <a:ext cx="8187540" cy="355898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96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2004</Words>
  <Application>Microsoft Office PowerPoint</Application>
  <PresentationFormat>화면 슬라이드 쇼(4:3)</PresentationFormat>
  <Paragraphs>230</Paragraphs>
  <Slides>31</Slides>
  <Notes>23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PowerPoint 프레젠테이션</vt:lpstr>
      <vt:lpstr>PowerPoint 프레젠테이션</vt:lpstr>
      <vt:lpstr>Learning Goals (1 of 4)</vt:lpstr>
      <vt:lpstr>Learning Goals (2 of 4)</vt:lpstr>
      <vt:lpstr>Learning Goals (3 of 4)</vt:lpstr>
      <vt:lpstr>Learning Goals (4 of 4)</vt:lpstr>
      <vt:lpstr>What Is Strategic Workforce Planning? (1 of 6)</vt:lpstr>
      <vt:lpstr>What Is Strategic Workforce Planning? (2 of 6)</vt:lpstr>
      <vt:lpstr>What Is Strategic Workforce Planning? (3 of 6)</vt:lpstr>
      <vt:lpstr>What Is Strategic Workforce Planning? (4 of 6)</vt:lpstr>
      <vt:lpstr>What Is Strategic Workforce Planning? (5 of 6)</vt:lpstr>
      <vt:lpstr>What Is Strategic Workforce Planning? (6 of 6)</vt:lpstr>
      <vt:lpstr>Talent Inventory (1 of 3)</vt:lpstr>
      <vt:lpstr>Talent Inventory (2 of 3)</vt:lpstr>
      <vt:lpstr>Talent Inventory (3 of 3)</vt:lpstr>
      <vt:lpstr>Forecasting Workforce Supply and Demand (1 of 6)</vt:lpstr>
      <vt:lpstr>Forecasting Workforce Supply and Demand (2 of 6)</vt:lpstr>
      <vt:lpstr>Forecasting Workforce Supply and Demand (3 of 6)</vt:lpstr>
      <vt:lpstr>Forecasting Workforce Supply and Demand (4 of 6)</vt:lpstr>
      <vt:lpstr>Forecasting Workforce Supply and Demand (5 of 6)</vt:lpstr>
      <vt:lpstr>Forecasting Workforce Supply and Demand (6 of 6)</vt:lpstr>
      <vt:lpstr>Workforce Demand (1 of 3)</vt:lpstr>
      <vt:lpstr>Workforce Demand (2 of 3)</vt:lpstr>
      <vt:lpstr>Workforce Demand (3 of 3)</vt:lpstr>
      <vt:lpstr>Control and Evaluation (1 of 3)</vt:lpstr>
      <vt:lpstr>Control and Evaluation (2 of 3)</vt:lpstr>
      <vt:lpstr>Control and Evaluation (3 of 3)</vt:lpstr>
      <vt:lpstr>Evidence-Based Implications for Practice (1 of 4)</vt:lpstr>
      <vt:lpstr>Evidence-Based Implications for Practice (2 of 4)</vt:lpstr>
      <vt:lpstr>Evidence-Based Implications for Practice (3 of 4)</vt:lpstr>
      <vt:lpstr>Evidence-Based Implications for Practice (4 of 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Ancheta, Katie</dc:creator>
  <cp:lastModifiedBy>Lee, Joo Won</cp:lastModifiedBy>
  <cp:revision>38</cp:revision>
  <dcterms:created xsi:type="dcterms:W3CDTF">2006-08-16T00:00:00Z</dcterms:created>
  <dcterms:modified xsi:type="dcterms:W3CDTF">2018-07-23T14:25:24Z</dcterms:modified>
</cp:coreProperties>
</file>