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6" r:id="rId2"/>
    <p:sldId id="256" r:id="rId3"/>
    <p:sldId id="279" r:id="rId4"/>
    <p:sldId id="280" r:id="rId5"/>
    <p:sldId id="28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82" r:id="rId29"/>
    <p:sldId id="283" r:id="rId30"/>
    <p:sldId id="285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B2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0276" autoAdjust="0"/>
  </p:normalViewPr>
  <p:slideViewPr>
    <p:cSldViewPr>
      <p:cViewPr varScale="1">
        <p:scale>
          <a:sx n="61" d="100"/>
          <a:sy n="61" d="100"/>
        </p:scale>
        <p:origin x="14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22B10-FE80-4935-B9C9-55F2DE02CE53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74C31-EB4A-4B21-8134-CB5741A1D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4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03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11-4: Discuss the pros and cons of hiring internally versus externally.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92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11-5: Explain why a positive organizational image and employer brand help attract candidates.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84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11-4: Discuss the pros and cons of hiring internally versus externally.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60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11-4: Discuss the pros and cons of hiring internally versus externally.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59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11-6: Know the fundamental questions about internal recruitment that all organizations need to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53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11-6: Know the fundamental questions about internal recruitment that all organizations need to address.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67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11-4: Discuss the pros and cons of hiring internally versus externally.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026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11-4: Discuss the pros and cons of hiring internally versus externally.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241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11-7: Craft a strategy for increasing the diversity of an organization’s workforce.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251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11-7: Craft a strategy for increasing the diversity of an organization’s workforce.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79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118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11-1: Describe the recruitment process as a talent supply chain.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407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11-5: Explain why a positive organizational image and employer brand help attract candidates.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200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11-5: Explain why a positive organizational image and employer brand help attract candidates.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528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11-8: Identify situations in which realistic job previews will and will not work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5000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11-8: Identify situations in which realistic job previews will and will not work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08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11-1: Describe the recruitment process as a talent supply chain.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67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11-1: Describe the recruitment process as a talent supply chain.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11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11-1: Describe the recruitment process as a talent supply chain.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141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11-2: Explain the three sequential stages of recruitment and key activities that affect each 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31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11-3: Identify fundamental questions to address when planning for recruitment.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29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11-4: Discuss the pros and cons of hiring internally versus externally.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61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11-4: Discuss the pros and cons of hiring internally versus externally.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5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7283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356350"/>
            <a:ext cx="7010400" cy="365125"/>
          </a:xfrm>
        </p:spPr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9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8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4751D1-12E6-475C-AEF7-D1D9B471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B792A0-FCCF-4770-97B7-7F46BB87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Planning </a:t>
            </a:r>
            <a:r>
              <a:rPr lang="en-US" sz="1800" dirty="0"/>
              <a:t>(1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C37E2-CCD7-430B-B37A-502FC5E8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HR needs </a:t>
            </a:r>
          </a:p>
          <a:p>
            <a:r>
              <a:rPr lang="en-US" dirty="0"/>
              <a:t>Time frame </a:t>
            </a:r>
          </a:p>
          <a:p>
            <a:r>
              <a:rPr lang="en-US" dirty="0"/>
              <a:t>Whom to recruit </a:t>
            </a:r>
          </a:p>
          <a:p>
            <a:r>
              <a:rPr lang="en-US" dirty="0"/>
              <a:t>When to begin recruiting</a:t>
            </a:r>
          </a:p>
          <a:p>
            <a:r>
              <a:rPr lang="en-US" dirty="0"/>
              <a:t>What message to communicate to potential job applicants</a:t>
            </a:r>
          </a:p>
          <a:p>
            <a:r>
              <a:rPr lang="en-US" dirty="0"/>
              <a:t>Whom to use as recruiters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8083B-EA74-46AE-AFF5-B74D48F8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22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AE713B-2822-49EE-A200-829FC22E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57A49F-50C7-4D29-BF8B-E20AE5CD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Planning </a:t>
            </a:r>
            <a:r>
              <a:rPr lang="en-US" sz="1800" dirty="0"/>
              <a:t>(2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1E408-D4E1-4A58-81D7-666B81E3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recruitment</a:t>
            </a:r>
          </a:p>
          <a:p>
            <a:pPr lvl="1"/>
            <a:r>
              <a:rPr lang="en-US" dirty="0"/>
              <a:t>Less transition time moving into new jobs</a:t>
            </a:r>
          </a:p>
          <a:p>
            <a:pPr lvl="1"/>
            <a:r>
              <a:rPr lang="en-US" dirty="0"/>
              <a:t>Greater likelihood of filling position successfully</a:t>
            </a:r>
          </a:p>
          <a:p>
            <a:pPr lvl="1"/>
            <a:r>
              <a:rPr lang="en-US" dirty="0"/>
              <a:t>Generally cheaper than filling from outside</a:t>
            </a:r>
          </a:p>
          <a:p>
            <a:pPr lvl="1"/>
            <a:r>
              <a:rPr lang="en-US" dirty="0"/>
              <a:t>Positive impact on motivation levels of other employees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5B1DB-BBDD-44F7-9B5F-D8ABFBFF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1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A106E-41DA-46C7-BD93-AFFC5BBD2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099AD0-5993-4485-B866-F0105523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Planning </a:t>
            </a:r>
            <a:r>
              <a:rPr lang="en-US" sz="1800" dirty="0"/>
              <a:t>(3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C7257-AC9E-4038-8203-03EFDE72C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External recruitment</a:t>
            </a:r>
          </a:p>
          <a:p>
            <a:pPr lvl="1"/>
            <a:r>
              <a:rPr lang="en-US" dirty="0"/>
              <a:t>Yield ratios</a:t>
            </a:r>
          </a:p>
          <a:p>
            <a:pPr lvl="2"/>
            <a:r>
              <a:rPr lang="en-US" dirty="0"/>
              <a:t>Ratios of leads to invites, invites to interviews, interviews to offers, and offers to hires obtained over specified time period</a:t>
            </a:r>
          </a:p>
          <a:p>
            <a:pPr lvl="1"/>
            <a:r>
              <a:rPr lang="en-US" dirty="0"/>
              <a:t>Time-lapse data</a:t>
            </a:r>
          </a:p>
          <a:p>
            <a:pPr lvl="2"/>
            <a:r>
              <a:rPr lang="en-US" dirty="0"/>
              <a:t>Provide average intervals between events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51C40-DC06-40E3-8283-E2BD3D56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84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EE82A-94EA-4A0B-B389-C0ED1003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D60EAE-8AED-4371-8EFB-7651B386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Planning </a:t>
            </a:r>
            <a:r>
              <a:rPr lang="en-US" sz="1800" dirty="0"/>
              <a:t>(4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97281-E93A-4E8C-9A8A-AE4FEA38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recruitment</a:t>
            </a:r>
          </a:p>
          <a:p>
            <a:pPr lvl="1"/>
            <a:r>
              <a:rPr lang="en-US" dirty="0"/>
              <a:t>New ideas</a:t>
            </a:r>
          </a:p>
          <a:p>
            <a:pPr lvl="1"/>
            <a:r>
              <a:rPr lang="en-US" dirty="0"/>
              <a:t>Facilitates expansion	</a:t>
            </a:r>
          </a:p>
          <a:p>
            <a:pPr lvl="1"/>
            <a:r>
              <a:rPr lang="en-US" dirty="0"/>
              <a:t>Fills jobs where internal talent is not available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9A644-1E54-410B-80FB-1ED97377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4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8DC04D-6FCD-469F-9D68-EEDBF9F3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9579F7-80C1-4505-AE86-22900351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1504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Recruitment Planning </a:t>
            </a:r>
            <a:r>
              <a:rPr lang="en-US" sz="1800" dirty="0"/>
              <a:t>(5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B152-9BFD-458F-86C7-3D0FE9863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Positive organizational image or reputation</a:t>
            </a:r>
          </a:p>
          <a:p>
            <a:pPr lvl="1"/>
            <a:r>
              <a:rPr lang="en-US" dirty="0"/>
              <a:t>People seek to associate themselves with organizations that enhance their self-esteem</a:t>
            </a:r>
          </a:p>
          <a:p>
            <a:pPr lvl="1"/>
            <a:r>
              <a:rPr lang="en-US" dirty="0"/>
              <a:t>May signal an organization likely to provide other desirable attributes </a:t>
            </a:r>
          </a:p>
          <a:p>
            <a:pPr lvl="1"/>
            <a:r>
              <a:rPr lang="en-US" dirty="0"/>
              <a:t>May make applicants more receptive to whatever information an organization provides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16BC9-709F-486E-B6C8-0F3451BE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08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94582D-400D-4F00-AA45-F733CFDA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FDD754-F679-4B06-A2A3-270F944D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Planning </a:t>
            </a:r>
            <a:r>
              <a:rPr lang="en-US" sz="1800" dirty="0"/>
              <a:t>(6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4DDE2-FA81-4848-95AF-F84B2B36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Staffing requirements and cost analyses</a:t>
            </a:r>
          </a:p>
          <a:p>
            <a:pPr lvl="1"/>
            <a:r>
              <a:rPr lang="en-US" dirty="0"/>
              <a:t>International Organization for Standardization cost-per-hire (CPH) international standard</a:t>
            </a:r>
          </a:p>
          <a:p>
            <a:pPr lvl="2"/>
            <a:r>
              <a:rPr lang="en-US" dirty="0"/>
              <a:t>Ratio of total dollars expended (external and internal costs) to total number of hires in specified time period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A0797-68FF-48F6-A3ED-72CC5CC1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90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61A954-76FC-468D-9C15-6E5531BD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4AD8B4-C8FA-4E82-949A-BF61C490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Planning </a:t>
            </a:r>
            <a:r>
              <a:rPr lang="en-US" sz="1800" dirty="0"/>
              <a:t>(7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EDA99-ED13-4C41-AA72-608EF3A9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analysis</a:t>
            </a:r>
          </a:p>
          <a:p>
            <a:pPr lvl="1"/>
            <a:r>
              <a:rPr lang="en-US" dirty="0"/>
              <a:t>Cost per hire</a:t>
            </a:r>
          </a:p>
          <a:p>
            <a:pPr lvl="1"/>
            <a:r>
              <a:rPr lang="en-US" dirty="0"/>
              <a:t>Time lapse from candidate identification to hire</a:t>
            </a:r>
          </a:p>
          <a:p>
            <a:pPr lvl="1"/>
            <a:r>
              <a:rPr lang="en-US" dirty="0"/>
              <a:t>Source yield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B1C3A-F835-4485-8DD3-3D346BA3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00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B1FCDF-442D-4305-9FFC-35267E51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85786F-DE72-44DD-89AB-FF1E1C6C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Operations </a:t>
            </a:r>
            <a:r>
              <a:rPr lang="en-US" sz="1800" dirty="0"/>
              <a:t>(1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37D49-11A7-4830-95DC-56EFAFE0B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organization create a talent pool? </a:t>
            </a:r>
          </a:p>
          <a:p>
            <a:r>
              <a:rPr lang="en-US" dirty="0"/>
              <a:t>How does the organization attract candidates for promotion? </a:t>
            </a:r>
          </a:p>
          <a:p>
            <a:r>
              <a:rPr lang="en-US" dirty="0"/>
              <a:t>How does the system choose candidates?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F44B5-7C19-4F82-ACC2-288736ED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32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9090DA-F356-48AF-8E7C-B8F9CE47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9784A3-CA86-40AE-9B4D-8080C832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Operations </a:t>
            </a:r>
            <a:r>
              <a:rPr lang="en-US" sz="1800" dirty="0"/>
              <a:t>(2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94383-8A8F-477F-A6A2-69456EE6C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organization make offers to land candidates? </a:t>
            </a:r>
          </a:p>
          <a:p>
            <a:r>
              <a:rPr lang="en-US" dirty="0"/>
              <a:t>How does the organization bring new employees on board?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8E50B-9FFF-43CE-89F1-3FBB98CE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7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D34BDC-8598-4B00-80D5-02AC0B89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1E825E-ECEB-4E52-A73C-1BB75DD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Operations </a:t>
            </a:r>
            <a:r>
              <a:rPr lang="en-US" sz="1800" dirty="0"/>
              <a:t>(3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A5A52-EA08-4527-B717-D0AA11D1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External sources for recruiting applicants</a:t>
            </a:r>
          </a:p>
          <a:p>
            <a:pPr lvl="1"/>
            <a:r>
              <a:rPr lang="en-US" dirty="0"/>
              <a:t>Advertising</a:t>
            </a:r>
          </a:p>
          <a:p>
            <a:pPr lvl="1"/>
            <a:r>
              <a:rPr lang="en-US" dirty="0"/>
              <a:t>Employment agencies</a:t>
            </a:r>
          </a:p>
          <a:p>
            <a:pPr lvl="1"/>
            <a:r>
              <a:rPr lang="en-US" dirty="0"/>
              <a:t>Educational institutions</a:t>
            </a:r>
          </a:p>
          <a:p>
            <a:pPr lvl="1"/>
            <a:r>
              <a:rPr lang="en-US" dirty="0"/>
              <a:t>Professional organizations</a:t>
            </a:r>
          </a:p>
          <a:p>
            <a:pPr lvl="1"/>
            <a:r>
              <a:rPr lang="en-US" dirty="0"/>
              <a:t>Military</a:t>
            </a:r>
          </a:p>
          <a:p>
            <a:pPr lvl="1"/>
            <a:r>
              <a:rPr lang="en-US" dirty="0"/>
              <a:t>Labor unions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954C52-B192-48B6-8569-6C4D946B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2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600200"/>
          </a:xfrm>
        </p:spPr>
        <p:txBody>
          <a:bodyPr/>
          <a:lstStyle/>
          <a:p>
            <a:r>
              <a:rPr lang="pt-BR" sz="44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pt-BR" sz="4400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4400" b="1" cap="all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44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en-US" sz="3600" b="1" dirty="0"/>
              <a:t>Recruitment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008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D68E8-E198-4E08-8C54-4E9589C2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461EF9-5A14-4464-BA9D-63E71CE7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Operations </a:t>
            </a:r>
            <a:r>
              <a:rPr lang="en-US" sz="1800" dirty="0"/>
              <a:t>(4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A56E8-C7EA-4F94-9957-78E66930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External sources for recruiting applicants</a:t>
            </a:r>
          </a:p>
          <a:p>
            <a:pPr lvl="1"/>
            <a:r>
              <a:rPr lang="en-US" dirty="0"/>
              <a:t>Career fairs </a:t>
            </a:r>
          </a:p>
          <a:p>
            <a:pPr lvl="1"/>
            <a:r>
              <a:rPr lang="en-US" dirty="0"/>
              <a:t>Outplacement firms</a:t>
            </a:r>
          </a:p>
          <a:p>
            <a:pPr lvl="1"/>
            <a:r>
              <a:rPr lang="en-US" dirty="0"/>
              <a:t>Direct application </a:t>
            </a:r>
          </a:p>
          <a:p>
            <a:pPr lvl="1"/>
            <a:r>
              <a:rPr lang="en-US" dirty="0"/>
              <a:t>Intracompany transfers and company retirees</a:t>
            </a:r>
          </a:p>
          <a:p>
            <a:pPr lvl="1"/>
            <a:r>
              <a:rPr lang="en-US" dirty="0"/>
              <a:t>Employee referrals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C9E9B-CAE7-45C9-B110-3CE29EF8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2B34CA-F549-4BA2-8D44-E799128E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7236E8-7657-4D85-82D6-D9336ED2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Operations </a:t>
            </a:r>
            <a:r>
              <a:rPr lang="en-US" sz="1800" dirty="0"/>
              <a:t>(5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3FF61-0FF1-4D6C-8BDB-62F0F2DB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Recruiting for diversity</a:t>
            </a:r>
          </a:p>
          <a:p>
            <a:pPr lvl="1"/>
            <a:r>
              <a:rPr lang="en-US" dirty="0"/>
              <a:t>Determine needs, goals, target populations</a:t>
            </a:r>
          </a:p>
          <a:p>
            <a:pPr lvl="1"/>
            <a:r>
              <a:rPr lang="en-US" dirty="0"/>
              <a:t>Emphasize availability of training and career-development programs</a:t>
            </a:r>
          </a:p>
          <a:p>
            <a:pPr lvl="1"/>
            <a:r>
              <a:rPr lang="en-US" dirty="0"/>
              <a:t>Emphasize presence of diverse upper management and diverse workforce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C862A-9DE0-4159-B769-F2BB93A8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7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BA6D31-6ECA-42EF-BC22-17FEDB6B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07A4F-09D9-490C-99AD-517A7485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Operations </a:t>
            </a:r>
            <a:r>
              <a:rPr lang="en-US" sz="1800" dirty="0"/>
              <a:t>(6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78114-FE48-41E8-BE72-6BE06349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Recruiting for diversity</a:t>
            </a:r>
          </a:p>
          <a:p>
            <a:pPr lvl="1"/>
            <a:r>
              <a:rPr lang="en-US" dirty="0"/>
              <a:t>Train managers to value diversity in the workplace</a:t>
            </a:r>
          </a:p>
          <a:p>
            <a:pPr lvl="1"/>
            <a:r>
              <a:rPr lang="en-US" dirty="0"/>
              <a:t>Develop procedures for monitoring and follow-up</a:t>
            </a:r>
          </a:p>
          <a:p>
            <a:pPr lvl="1"/>
            <a:r>
              <a:rPr lang="en-US" dirty="0"/>
              <a:t>Create a consistent corporate image that will support recruiting efforts across the board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84186-2AA8-4705-83FF-7B8EA863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2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79A336-6147-4D71-BD8F-8D173629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F2A01-C8DF-4EEA-AAC5-46E4D1DC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Operations </a:t>
            </a:r>
            <a:r>
              <a:rPr lang="en-US" sz="1800" dirty="0"/>
              <a:t>(7 of 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1B00F-F7CD-4ED3-9D67-AC648D23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051" y="1906221"/>
            <a:ext cx="4235899" cy="4286769"/>
          </a:xfrm>
        </p:spPr>
      </p:pic>
    </p:spTree>
    <p:extLst>
      <p:ext uri="{BB962C8B-B14F-4D97-AF65-F5344CB8AC3E}">
        <p14:creationId xmlns:p14="http://schemas.microsoft.com/office/powerpoint/2010/main" val="3586590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16561C-BEBB-431B-A3F7-75444E22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D7E0B4-CFE9-45AD-BC45-BE1434B4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Job Search From the Applicant’s Perspective </a:t>
            </a:r>
            <a:r>
              <a:rPr lang="en-US" sz="2000" dirty="0"/>
              <a:t>(1 of 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836C1-4902-4C52-B3E9-CC506F112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Internet has: </a:t>
            </a:r>
          </a:p>
          <a:p>
            <a:pPr lvl="1"/>
            <a:r>
              <a:rPr lang="en-US" dirty="0"/>
              <a:t>Increased richness of information</a:t>
            </a:r>
          </a:p>
          <a:p>
            <a:pPr lvl="1"/>
            <a:r>
              <a:rPr lang="en-US" dirty="0"/>
              <a:t>Increased customization of information</a:t>
            </a:r>
          </a:p>
          <a:p>
            <a:pPr lvl="1"/>
            <a:r>
              <a:rPr lang="en-US" dirty="0"/>
              <a:t>Changed from pushing information to job seekers to candidates pulling information</a:t>
            </a:r>
          </a:p>
          <a:p>
            <a:pPr lvl="1"/>
            <a:r>
              <a:rPr lang="en-US" dirty="0"/>
              <a:t>Decentralized recruitment function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AD7C1-40C1-4FCD-9166-C33732AF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71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5B48FE-C3B8-42D0-B759-CF13D30A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C7E68-7465-4B81-82E3-62D18ED21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Job Search From the Applicant’s Perspective </a:t>
            </a:r>
            <a:r>
              <a:rPr lang="en-US" sz="2000" dirty="0"/>
              <a:t>(2 of 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60C5A-3A1F-40F6-B4DB-181F557E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Networking crucially important </a:t>
            </a:r>
          </a:p>
          <a:p>
            <a:r>
              <a:rPr lang="en-US" dirty="0"/>
              <a:t>Organizations with positive image able to attract more and better applicants</a:t>
            </a:r>
          </a:p>
          <a:p>
            <a:r>
              <a:rPr lang="en-US" dirty="0"/>
              <a:t>Employer branding targeted at current and prospective employee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7214B-3F4E-402B-854C-5250F6F5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76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0A63C2-050A-4450-8B28-77622EEB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392252-0BFD-47B3-8DA2-A5CECAD8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Job Search From the Applicant’s Perspective </a:t>
            </a:r>
            <a:r>
              <a:rPr lang="en-US" sz="2000" dirty="0"/>
              <a:t>(3 of 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2989C-EAC4-4931-8D15-8EEC9ECF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Realistic job previews (RJP)</a:t>
            </a:r>
          </a:p>
          <a:p>
            <a:pPr lvl="1"/>
            <a:r>
              <a:rPr lang="en-US" dirty="0"/>
              <a:t>When expectations of job applicants are lowered to match organizational reality, job acceptance rates may be lower</a:t>
            </a:r>
          </a:p>
          <a:p>
            <a:pPr lvl="1"/>
            <a:r>
              <a:rPr lang="en-US" dirty="0"/>
              <a:t>Job performance, job satisfaction, survival  higher for those who receive an RJP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8D399-A05D-4D8B-9ACC-4E89371A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64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3C0AF9-FB66-4540-8AEE-75BD6DF5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95B4E5-0430-4773-BBDA-36C9DB5AB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Job Search From the Applicant’s Perspective </a:t>
            </a:r>
            <a:r>
              <a:rPr lang="en-US" sz="2000" dirty="0"/>
              <a:t>(4 of 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10F78-3BA4-4CBA-82B0-8CC5B5230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Realistic job previews work best when:</a:t>
            </a:r>
          </a:p>
          <a:p>
            <a:pPr lvl="1"/>
            <a:r>
              <a:rPr lang="en-US" dirty="0"/>
              <a:t>Few applicants actually hired </a:t>
            </a:r>
          </a:p>
          <a:p>
            <a:pPr lvl="1"/>
            <a:r>
              <a:rPr lang="en-US" dirty="0"/>
              <a:t>Used with entry-level positions </a:t>
            </a:r>
          </a:p>
          <a:p>
            <a:pPr lvl="1"/>
            <a:r>
              <a:rPr lang="en-US" dirty="0"/>
              <a:t>Unemployment is low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657AF-FB38-4AE7-AF6D-1A3EAB66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83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(1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Three contextual/environmental features that affect all recruitment efforts: </a:t>
            </a:r>
          </a:p>
          <a:p>
            <a:r>
              <a:rPr lang="en-US" dirty="0"/>
              <a:t>(a) characteristics of the firm</a:t>
            </a:r>
          </a:p>
          <a:p>
            <a:r>
              <a:rPr lang="en-US" dirty="0"/>
              <a:t>(b) characteristics of the vacancy itself (is it mission critical?)</a:t>
            </a:r>
          </a:p>
          <a:p>
            <a:r>
              <a:rPr lang="en-US" dirty="0"/>
              <a:t>(c) characteristics of the labor markets in which an organization recruits (tight vs. loose).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12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(2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sequential stages characterize recruitment efforts: generating a pool of viable candidates, maintaining the status (or interest) of viable candidates, and “getting to yes” after making a job offer (postoffer closure). Devote special attention to each one.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11-1: Describe the recruitment process as a talent supply chain.</a:t>
            </a:r>
          </a:p>
          <a:p>
            <a:r>
              <a:rPr lang="en-US" dirty="0"/>
              <a:t>11-2: Explain the three sequential stages of recruitment and key activities that affect each one.</a:t>
            </a:r>
          </a:p>
          <a:p>
            <a:r>
              <a:rPr lang="en-US" dirty="0"/>
              <a:t>11-3: Identify fundamental questions to address when planning for recruitment.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76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(3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Recognize that the Internet is where the action is in recruiting. Nearly 60% of all Internet hires come from a company’s own website, and the best ones make it simple for candidates to apply for jobs. They provide a wealth of information about the company and leave candidates with a favorable impression.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87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(4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Finally, provide a realistic job preview to candidates. Ensure that it enhances overly pessimistic expectations and reduces overly optimistic expectations about the work. Convey realistic information about an organization’s culture.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01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11-4: Discuss the pros and cons of hiring internally versus externally</a:t>
            </a:r>
          </a:p>
          <a:p>
            <a:r>
              <a:rPr lang="en-US" dirty="0"/>
              <a:t>11-5: Explain why a positive organizational image and employer brand help attract candidates.</a:t>
            </a:r>
          </a:p>
          <a:p>
            <a:r>
              <a:rPr lang="en-US" dirty="0"/>
              <a:t>11-6: Know the fundamental questions about internal recruitment that all organizations need to address.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43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(3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11-7: Craft a strategy for increasing the diversity of an organization’s workforce.</a:t>
            </a:r>
          </a:p>
          <a:p>
            <a:r>
              <a:rPr lang="en-US" dirty="0"/>
              <a:t>11-8: Identify situations in which realistic job previews will and will not work well.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6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</a:t>
            </a:r>
            <a:r>
              <a:rPr lang="en-US" sz="1800" dirty="0"/>
              <a:t>(1 of 4)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Attraction</a:t>
            </a:r>
          </a:p>
          <a:p>
            <a:pPr lvl="1"/>
            <a:r>
              <a:rPr lang="en-US" dirty="0"/>
              <a:t>Generating and inducing interest among suitable applicants for potential employment opportunities</a:t>
            </a:r>
          </a:p>
          <a:p>
            <a:r>
              <a:rPr lang="en-US" dirty="0"/>
              <a:t>Sourcing</a:t>
            </a:r>
          </a:p>
          <a:p>
            <a:pPr lvl="1"/>
            <a:r>
              <a:rPr lang="en-US" dirty="0"/>
              <a:t>Generating a pool of applicants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02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</a:t>
            </a:r>
            <a:r>
              <a:rPr lang="en-US" sz="1800" dirty="0"/>
              <a:t>(2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/>
              <a:t>Assess</a:t>
            </a:r>
          </a:p>
          <a:p>
            <a:pPr lvl="1"/>
            <a:r>
              <a:rPr lang="en-US" dirty="0"/>
              <a:t>Evaluation of knowledge, skills, and abilities, and other characteristics to perform a job</a:t>
            </a:r>
          </a:p>
          <a:p>
            <a:r>
              <a:rPr lang="en-US" dirty="0"/>
              <a:t>Employ</a:t>
            </a:r>
          </a:p>
          <a:p>
            <a:pPr lvl="1"/>
            <a:r>
              <a:rPr lang="en-US" dirty="0"/>
              <a:t>Moving desired candidate into employment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9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</a:t>
            </a:r>
            <a:r>
              <a:rPr lang="en-US" sz="1800" dirty="0"/>
              <a:t>(3 of 4)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09" y="2871434"/>
            <a:ext cx="8456583" cy="251689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9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71BC3-07BE-4001-AC1F-F881ECA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4530CE-2F3C-4E39-A6F9-A6641090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Recruitment </a:t>
            </a:r>
            <a:r>
              <a:rPr lang="en-US" sz="1800" dirty="0"/>
              <a:t>(4 of 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4F629-C097-4858-81FC-704700FF6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sequential stages of recruitment: </a:t>
            </a:r>
          </a:p>
          <a:p>
            <a:pPr lvl="1"/>
            <a:r>
              <a:rPr lang="en-US" dirty="0"/>
              <a:t>Generating pool of viable candidates</a:t>
            </a:r>
          </a:p>
          <a:p>
            <a:pPr lvl="1"/>
            <a:r>
              <a:rPr lang="en-US" dirty="0"/>
              <a:t>Maintaining status (or interest) of viable candidates</a:t>
            </a:r>
          </a:p>
          <a:p>
            <a:pPr lvl="1"/>
            <a:r>
              <a:rPr lang="en-US" dirty="0"/>
              <a:t>“Getting to yes” after making a job offer (postoffer closure)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4457B-D0FD-4E5D-BF46-87F6D0C5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1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1960</Words>
  <Application>Microsoft Office PowerPoint</Application>
  <PresentationFormat>화면 슬라이드 쇼(4:3)</PresentationFormat>
  <Paragraphs>234</Paragraphs>
  <Slides>31</Slides>
  <Notes>24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프레젠테이션</vt:lpstr>
      <vt:lpstr>PowerPoint 프레젠테이션</vt:lpstr>
      <vt:lpstr>Learning Goals (1 of 3)</vt:lpstr>
      <vt:lpstr>Learning Goals (2 of 3)</vt:lpstr>
      <vt:lpstr>Learning Goals (3 of 3)</vt:lpstr>
      <vt:lpstr>Recruitment (1 of 4)</vt:lpstr>
      <vt:lpstr>Recruitment (2 of 4)</vt:lpstr>
      <vt:lpstr>Recruitment (3 of 4)</vt:lpstr>
      <vt:lpstr>Recruitment (4 of 4)</vt:lpstr>
      <vt:lpstr>Recruitment Planning (1 of 7)</vt:lpstr>
      <vt:lpstr>Recruitment Planning (2 of 7)</vt:lpstr>
      <vt:lpstr>Recruitment Planning (3 of 7)</vt:lpstr>
      <vt:lpstr>Recruitment Planning (4 of 7)</vt:lpstr>
      <vt:lpstr>Recruitment Planning (5 of 7)</vt:lpstr>
      <vt:lpstr>Recruitment Planning (6 of 7)</vt:lpstr>
      <vt:lpstr>Recruitment Planning (7 of 7)</vt:lpstr>
      <vt:lpstr>Operations (1 of 7)</vt:lpstr>
      <vt:lpstr>Operations (2 of 7)</vt:lpstr>
      <vt:lpstr>Operations (3 of 7)</vt:lpstr>
      <vt:lpstr>Operations (4 of 7)</vt:lpstr>
      <vt:lpstr>Operations (5 of 7)</vt:lpstr>
      <vt:lpstr>Operations (6 of 7)</vt:lpstr>
      <vt:lpstr>Operations (7 of 7)</vt:lpstr>
      <vt:lpstr>Job Search From the Applicant’s Perspective (1 of 4)</vt:lpstr>
      <vt:lpstr>Job Search From the Applicant’s Perspective (2 of 4)</vt:lpstr>
      <vt:lpstr>Job Search From the Applicant’s Perspective (3 of 4)</vt:lpstr>
      <vt:lpstr>Job Search From the Applicant’s Perspective (4 of 4)</vt:lpstr>
      <vt:lpstr>Evidence-Based Implications for Practice (1 of 4)</vt:lpstr>
      <vt:lpstr>Evidence-Based Implications for Practice (2 of 4)</vt:lpstr>
      <vt:lpstr>Evidence-Based Implications for Practice (3 of 4)</vt:lpstr>
      <vt:lpstr>Evidence-Based Implications for Practice (4 of 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Ancheta, Katie</dc:creator>
  <cp:lastModifiedBy>Lee, Joo Won</cp:lastModifiedBy>
  <cp:revision>36</cp:revision>
  <dcterms:created xsi:type="dcterms:W3CDTF">2006-08-16T00:00:00Z</dcterms:created>
  <dcterms:modified xsi:type="dcterms:W3CDTF">2018-07-23T14:29:41Z</dcterms:modified>
</cp:coreProperties>
</file>