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1" r:id="rId3"/>
    <p:sldId id="280" r:id="rId4"/>
    <p:sldId id="284" r:id="rId5"/>
    <p:sldId id="283" r:id="rId6"/>
    <p:sldId id="28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86" r:id="rId16"/>
    <p:sldId id="265" r:id="rId17"/>
    <p:sldId id="266" r:id="rId18"/>
    <p:sldId id="267" r:id="rId19"/>
    <p:sldId id="287" r:id="rId20"/>
    <p:sldId id="288" r:id="rId21"/>
    <p:sldId id="289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05" autoAdjust="0"/>
  </p:normalViewPr>
  <p:slideViewPr>
    <p:cSldViewPr>
      <p:cViewPr varScale="1">
        <p:scale>
          <a:sx n="59" d="100"/>
          <a:sy n="59" d="100"/>
        </p:scale>
        <p:origin x="15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91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12-3: Choose an appropriate honesty test (e.g., overt vs. personality oriented).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89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12-3: Choose an appropriate honesty test (e.g., overt vs. personality oriented).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6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12-3: Choose an appropriate honesty test (e.g., overt vs. personality oriented).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6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12-4: Use valid and reliable measures of past training and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88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12-4: Implement drug screening and polygraph testing using appropriate legal guidelines.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61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12-6: Design and implement employment interviews taking into account possible response distortion and considering social/interpersonal, cognitive, and individual differences that affect the process and outcomes of interviews.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26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12-6: Design and implement employment interviews taking into account possible response distortion and considering social/interpersonal, cognitive, and individual differences that affect the process and outcomes of interviews.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67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12-6: Design and implement employment interviews taking into account possible response distortion and considering social/interpersonal, cognitive, and individual differences that affect the process and outcomes of interviews.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12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12-6: Design and implement employment interviews taking into account possible response distortion and considering social/interpersonal, cognitive, and individual differences that affect the process and outcomes of interviews.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5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12-6: Design and implement employment interviews taking into account possible response distortion and considering social/interpersonal, cognitive, and individual differences that affect the process and outcomes of interviews.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3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16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12-6: Design and implement employment interviews taking into account possible response distortion and considering social/interpersonal, cognitive, and individual differences that affect the process and outcomes of interviews.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83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12-6: Design and implement employment interviews taking into account possible response distortion and considering social/interpersonal, cognitive, and individual differences that affect the process and outcomes of interviews.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73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12-6: Design and implement employment interviews taking into account possible response distortion and considering social/interpersonal, cognitive, and individual differences that affect the process and outcomes of interviews.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28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12-6: Design and implement employment interviews taking into account possible response distortion and considering social/interpersonal, cognitive, and individual differences that affect the process and outcomes of interviews.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09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12-6: Design and implement employment interviews taking into account possible response distortion and considering social/interpersonal, cognitive, and individual differences that affect the process and outcomes of interviews.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8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12-6: Design and implement employment interviews taking into account possible response distortion and considering social/interpersonal, cognitive, and individual differences that affect the process and outcomes of interviews.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0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12-8: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caution in relying on social media and other big data and technological advancements (e.g., mobile and Web-based technology, computer scoring of text, remote interviewing, and virtual reality technology) for selection purposes.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84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12-8: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caution in relying on social media and other big data and technological advancements (e.g., mobile and Web-based technology, computer scoring of text, remote interviewing, and virtual reality technology) for selection purposes.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90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12-8: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caution in relying on social media and other big data and technological advancements (e.g., mobile and Web-based technology, computer scoring of text, remote interviewing, and virtual reality technology) for selection purposes.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66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12-8: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caution in relying on social media and other big data and technological advancements (e.g., mobile and Web-based technology, computer scoring of text, remote interviewing, and virtual reality technology) for selection purposes.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73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12-8: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caution in relying on social media and other big data and technological advancements (e.g., mobile and Web-based technology, computer scoring of text, remote interviewing, and virtual reality technology) for selection purposes.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1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12-1: </a:t>
            </a:r>
            <a:r>
              <a:rPr lang="en-US" dirty="0"/>
              <a:t>Gather personal history data from job applicants in a manner that minimizes distortions and embellishments.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67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12-1: </a:t>
            </a:r>
            <a:r>
              <a:rPr lang="en-US" dirty="0"/>
              <a:t>Gather personal history data from job applicants in a manner that minimizes distortions and embellishments.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1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12-2: Assess letters of recommendation and reference checks in terms of factors that affect their validity (e.g., degree of writer familiarity with the candidate and job in question)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90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12-2: Assess letters of recommendation and reference checks in terms of factors that affect their validity (e.g., degree of writer familiarity with the candidate and job in question).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52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12-2: Assess letters of recommendation and reference checks in terms of factors that affect their validity (e.g., degree of writer familiarity with the candidate and job in question).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0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12-3: Choose an appropriate honesty test (e.g., overt vs. personality oriented).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171BC3-07BE-4001-AC1F-F881ECA6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4530CE-2F3C-4E39-A6F9-A6641090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and Reference Checks </a:t>
            </a:r>
            <a:r>
              <a:rPr lang="en-US" sz="20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4F629-C097-4858-81FC-704700FF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Letters of recommendation</a:t>
            </a:r>
          </a:p>
          <a:p>
            <a:pPr lvl="1"/>
            <a:r>
              <a:rPr lang="en-US" dirty="0"/>
              <a:t>Degree of writer familiarity with candidate</a:t>
            </a:r>
          </a:p>
          <a:p>
            <a:pPr lvl="1"/>
            <a:r>
              <a:rPr lang="en-US" dirty="0"/>
              <a:t>Degree of writer familiarity with job in question</a:t>
            </a:r>
          </a:p>
          <a:p>
            <a:pPr lvl="1"/>
            <a:r>
              <a:rPr lang="en-US" dirty="0"/>
              <a:t>Specific examples of performance</a:t>
            </a:r>
          </a:p>
          <a:p>
            <a:pPr lvl="1"/>
            <a:r>
              <a:rPr lang="en-US" dirty="0"/>
              <a:t>Individuals or groups to whom candidate is compared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4457B-D0FD-4E5D-BF46-87F6D0C5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4751D1-12E6-475C-AEF7-D1D9B471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792A0-FCCF-4770-97B7-7F46BB87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and Reference Checks </a:t>
            </a:r>
            <a:r>
              <a:rPr lang="en-US" sz="20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C37E2-CCD7-430B-B37A-502FC5E8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checks should be: </a:t>
            </a:r>
          </a:p>
          <a:p>
            <a:pPr lvl="1"/>
            <a:r>
              <a:rPr lang="en-US" dirty="0"/>
              <a:t>Consistent</a:t>
            </a:r>
          </a:p>
          <a:p>
            <a:pPr lvl="1"/>
            <a:r>
              <a:rPr lang="en-US" dirty="0"/>
              <a:t>Relevant</a:t>
            </a:r>
          </a:p>
          <a:p>
            <a:pPr lvl="1"/>
            <a:r>
              <a:rPr lang="en-US" dirty="0"/>
              <a:t>Written</a:t>
            </a:r>
          </a:p>
          <a:p>
            <a:pPr lvl="1"/>
            <a:r>
              <a:rPr lang="en-US" dirty="0"/>
              <a:t>Based on public records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8083B-EA74-46AE-AFF5-B74D48F8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2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AE713B-2822-49EE-A200-829FC22E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57A49F-50C7-4D29-BF8B-E20AE5CD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Polygraph Tests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1E408-D4E1-4A58-81D7-666B81E3B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Polygraph instruments</a:t>
            </a:r>
          </a:p>
          <a:p>
            <a:pPr lvl="1"/>
            <a:r>
              <a:rPr lang="en-US" dirty="0"/>
              <a:t>Intended to detect deception</a:t>
            </a:r>
          </a:p>
          <a:p>
            <a:pPr lvl="1"/>
            <a:r>
              <a:rPr lang="en-US" dirty="0"/>
              <a:t>Measurement of physiological processes and changes in those processes</a:t>
            </a:r>
          </a:p>
          <a:p>
            <a:pPr lvl="1"/>
            <a:r>
              <a:rPr lang="en-US" dirty="0"/>
              <a:t>Severely restricted by federal law since 1988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5B1DB-BBDD-44F7-9B5F-D8ABFBFF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1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EA106E-41DA-46C7-BD93-AFFC5BBD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99AD0-5993-4485-B866-F0105523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Honesty Tests </a:t>
            </a:r>
            <a:r>
              <a:rPr lang="en-US" sz="18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C7257-AC9E-4038-8203-03EFDE72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Overt integrity tests</a:t>
            </a:r>
          </a:p>
          <a:p>
            <a:pPr lvl="1"/>
            <a:r>
              <a:rPr lang="en-US" dirty="0"/>
              <a:t>Two types of questions</a:t>
            </a:r>
          </a:p>
          <a:p>
            <a:pPr lvl="2"/>
            <a:r>
              <a:rPr lang="en-US" dirty="0"/>
              <a:t>Assesses attitudes toward theft and other forms of dishonesty </a:t>
            </a:r>
          </a:p>
          <a:p>
            <a:pPr lvl="2"/>
            <a:r>
              <a:rPr lang="en-US" dirty="0"/>
              <a:t>Assesses admissions of theft and illegal activities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1C40-DC06-40E3-8283-E2BD3D56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8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6EE82A-94EA-4A0B-B389-C0ED1003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D60EAE-8AED-4371-8EFB-7651B386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Honesty Tests </a:t>
            </a:r>
            <a:r>
              <a:rPr lang="en-US" sz="18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97281-E93A-4E8C-9A8A-AE4FEA385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Personality-based measures</a:t>
            </a:r>
          </a:p>
          <a:p>
            <a:pPr lvl="1"/>
            <a:r>
              <a:rPr lang="en-US" dirty="0"/>
              <a:t>Not designed as measures of honesty</a:t>
            </a:r>
          </a:p>
          <a:p>
            <a:pPr lvl="1"/>
            <a:r>
              <a:rPr lang="en-US" dirty="0"/>
              <a:t>Predictors of counterproductive behaviors</a:t>
            </a:r>
          </a:p>
          <a:p>
            <a:pPr lvl="1"/>
            <a:r>
              <a:rPr lang="en-US" dirty="0"/>
              <a:t>Assess broader dispositional traits such as socialization and conscientiousness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9A644-1E54-410B-80FB-1ED97377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6EE82A-94EA-4A0B-B389-C0ED1003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D60EAE-8AED-4371-8EFB-7651B386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Honesty Tests </a:t>
            </a:r>
            <a:r>
              <a:rPr lang="en-US" sz="18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97281-E93A-4E8C-9A8A-AE4FEA385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reasoning testing</a:t>
            </a:r>
          </a:p>
          <a:p>
            <a:pPr lvl="1"/>
            <a:r>
              <a:rPr lang="en-US" dirty="0"/>
              <a:t>How people solve traditional inductive-reasoning problems</a:t>
            </a:r>
          </a:p>
          <a:p>
            <a:pPr lvl="1"/>
            <a:r>
              <a:rPr lang="en-US" dirty="0"/>
              <a:t>Brings to light unconscious bias and preferences</a:t>
            </a:r>
          </a:p>
          <a:p>
            <a:r>
              <a:rPr lang="en-US" dirty="0"/>
              <a:t>Situational judgement test</a:t>
            </a:r>
          </a:p>
          <a:p>
            <a:pPr lvl="1"/>
            <a:r>
              <a:rPr lang="en-US" dirty="0"/>
              <a:t>Choose response to scenario most closely aligned with what individual would do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9A644-1E54-410B-80FB-1ED97377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80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8DC04D-6FCD-469F-9D68-EEDBF9F3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579F7-80C1-4505-AE86-22900351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Training and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DB152-9BFD-458F-86C7-3D0FE9863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consistency method highest mean validity </a:t>
            </a:r>
          </a:p>
          <a:p>
            <a:r>
              <a:rPr lang="en-US" dirty="0"/>
              <a:t>Accomplishment record (AR) method</a:t>
            </a:r>
          </a:p>
          <a:p>
            <a:r>
              <a:rPr lang="en-US" dirty="0"/>
              <a:t>Most important characteristics for hiring:</a:t>
            </a:r>
          </a:p>
          <a:p>
            <a:pPr lvl="1"/>
            <a:r>
              <a:rPr lang="en-US" dirty="0"/>
              <a:t>Attitude</a:t>
            </a:r>
          </a:p>
          <a:p>
            <a:pPr lvl="1"/>
            <a:r>
              <a:rPr lang="en-US" dirty="0"/>
              <a:t>Communications skills</a:t>
            </a:r>
          </a:p>
          <a:p>
            <a:pPr lvl="1"/>
            <a:r>
              <a:rPr lang="en-US" dirty="0"/>
              <a:t>Previous work experience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16BC9-709F-486E-B6C8-0F3451BE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0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94582D-400D-4F00-AA45-F733CFDA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DD754-F679-4B06-A2A3-270F944D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Drug Screening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4DDE2-FA81-4848-95AF-F84B2B36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Drug screening</a:t>
            </a:r>
          </a:p>
          <a:p>
            <a:pPr lvl="1" hangingPunct="0"/>
            <a:r>
              <a:rPr lang="en-US" dirty="0"/>
              <a:t>Inform employees and job applicants, in writing, of company’s policy regarding drug use</a:t>
            </a:r>
          </a:p>
          <a:p>
            <a:pPr lvl="1" hangingPunct="0"/>
            <a:r>
              <a:rPr lang="en-US" dirty="0"/>
              <a:t>Include drug policy and possibility of testing in  employment contracts</a:t>
            </a:r>
          </a:p>
          <a:p>
            <a:pPr lvl="1" hangingPunct="0"/>
            <a:r>
              <a:rPr lang="en-US" dirty="0"/>
              <a:t>Present program in medical and safety context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A0797-68FF-48F6-A3ED-72CC5CC1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90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1A954-76FC-468D-9C15-6E5531BD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4AD8B4-C8FA-4E82-949A-BF61C490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Computer-Based Screening </a:t>
            </a:r>
            <a:r>
              <a:rPr lang="en-US" sz="2400" dirty="0"/>
              <a:t>(1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EDA99-ED13-4C41-AA72-608EF3A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Computer-based screening (CBS)</a:t>
            </a:r>
          </a:p>
          <a:p>
            <a:pPr lvl="1"/>
            <a:r>
              <a:rPr lang="en-US" dirty="0"/>
              <a:t>Administer job-application forms, structured interviews, other types of tests globally, 24 hours a day, 7 days a week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B1C3A-F835-4485-8DD3-3D346BA3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00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1A954-76FC-468D-9C15-6E5531BD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4AD8B4-C8FA-4E82-949A-BF61C490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Computer-Based Screening </a:t>
            </a:r>
            <a:r>
              <a:rPr lang="en-US" sz="1800" dirty="0"/>
              <a:t>(2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EDA99-ED13-4C41-AA72-608EF3A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adapted testing (CAT)</a:t>
            </a:r>
          </a:p>
          <a:p>
            <a:pPr lvl="1"/>
            <a:r>
              <a:rPr lang="en-US" dirty="0"/>
              <a:t>All are given baseline level questions</a:t>
            </a:r>
          </a:p>
          <a:p>
            <a:pPr lvl="1"/>
            <a:r>
              <a:rPr lang="en-US" dirty="0"/>
              <a:t>If respond correctly, harder questions are given</a:t>
            </a:r>
          </a:p>
          <a:p>
            <a:pPr lvl="1"/>
            <a:r>
              <a:rPr lang="en-US" dirty="0"/>
              <a:t>If respond incorrectly, easier questions are given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B1C3A-F835-4485-8DD3-3D346BA3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1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600200"/>
          </a:xfrm>
        </p:spPr>
        <p:txBody>
          <a:bodyPr/>
          <a:lstStyle/>
          <a:p>
            <a:pPr hangingPunct="0"/>
            <a:r>
              <a:rPr lang="pt-BR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r>
              <a:rPr lang="pt-BR" sz="4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cap="al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4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en-US" sz="3600" b="1" dirty="0"/>
              <a:t>Selection Methods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2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1A954-76FC-468D-9C15-6E5531BD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4AD8B4-C8FA-4E82-949A-BF61C490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Computer-Based Screening </a:t>
            </a:r>
            <a:r>
              <a:rPr lang="en-US" sz="1800" dirty="0"/>
              <a:t>(3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EDA99-ED13-4C41-AA72-608EF3A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Easy administration</a:t>
            </a:r>
          </a:p>
          <a:p>
            <a:pPr lvl="1"/>
            <a:r>
              <a:rPr lang="en-US" dirty="0"/>
              <a:t>Increases applicant pool--can be taken remotely</a:t>
            </a:r>
          </a:p>
          <a:p>
            <a:pPr lvl="1"/>
            <a:r>
              <a:rPr lang="en-US" dirty="0"/>
              <a:t>Can address needs of individuals with disabilities</a:t>
            </a:r>
          </a:p>
          <a:p>
            <a:pPr lvl="1"/>
            <a:r>
              <a:rPr lang="en-US" dirty="0"/>
              <a:t>Doesn’t exacerbate adverse impact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B1C3A-F835-4485-8DD3-3D346BA3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3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1A954-76FC-468D-9C15-6E5531BD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4AD8B4-C8FA-4E82-949A-BF61C490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Computer-Based Screening </a:t>
            </a:r>
            <a:r>
              <a:rPr lang="en-US" sz="1800" dirty="0"/>
              <a:t>(4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EDA99-ED13-4C41-AA72-608EF3A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Concerns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Potential cheating </a:t>
            </a:r>
          </a:p>
          <a:p>
            <a:pPr lvl="1"/>
            <a:r>
              <a:rPr lang="en-US" dirty="0"/>
              <a:t>Lack of access by low-income individuals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B1C3A-F835-4485-8DD3-3D346BA3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85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B1FCDF-442D-4305-9FFC-35267E51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5786F-DE72-44DD-89AB-FF1E1C6C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Employment Interviews </a:t>
            </a:r>
            <a:r>
              <a:rPr lang="en-US" sz="1800" dirty="0"/>
              <a:t>(1 of 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37D49-11A7-4830-95DC-56EFAFE0B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Employment interviews</a:t>
            </a:r>
          </a:p>
          <a:p>
            <a:pPr lvl="1"/>
            <a:r>
              <a:rPr lang="en-US" dirty="0"/>
              <a:t>Communication process</a:t>
            </a:r>
          </a:p>
          <a:p>
            <a:pPr lvl="1"/>
            <a:r>
              <a:rPr lang="en-US" dirty="0"/>
              <a:t>Applicant learns about job and organization</a:t>
            </a:r>
          </a:p>
          <a:p>
            <a:pPr lvl="1"/>
            <a:r>
              <a:rPr lang="en-US" dirty="0"/>
              <a:t>Assess factors measured only via face-to-face interaction </a:t>
            </a:r>
          </a:p>
          <a:p>
            <a:pPr lvl="1"/>
            <a:r>
              <a:rPr lang="en-US" dirty="0"/>
              <a:t>Terms of employment negotiated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F44B5-7C19-4F82-ACC2-288736ED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32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090DA-F356-48AF-8E7C-B8F9CE47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784A3-CA86-40AE-9B4D-8080C832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Employment Interviews </a:t>
            </a:r>
            <a:r>
              <a:rPr lang="en-US" sz="1800" dirty="0"/>
              <a:t>(2 of 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94383-8A8F-477F-A6A2-69456EE6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Response distortion </a:t>
            </a:r>
          </a:p>
          <a:p>
            <a:pPr lvl="1"/>
            <a:r>
              <a:rPr lang="en-US" dirty="0"/>
              <a:t>Tendency to upgrade rather than downgrade prior work experience</a:t>
            </a:r>
          </a:p>
          <a:p>
            <a:pPr lvl="1"/>
            <a:r>
              <a:rPr lang="en-US" dirty="0"/>
              <a:t>Applicants tend to engage in influence tactics to create positive impression</a:t>
            </a:r>
          </a:p>
          <a:p>
            <a:pPr lvl="1"/>
            <a:r>
              <a:rPr lang="en-US" dirty="0"/>
              <a:t>Impression-management behaviors: ingratiation and self-promotion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8E50B-9FFF-43CE-89F1-3FBB98CE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27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D34BDC-8598-4B00-80D5-02AC0B89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E825E-ECEB-4E52-A73C-1BB75DD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Employment Interviews </a:t>
            </a:r>
            <a:r>
              <a:rPr lang="en-US" sz="1800" dirty="0"/>
              <a:t>(3 of 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A5A52-EA08-4527-B717-D0AA11D14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Factors affecting decision-making process:</a:t>
            </a:r>
          </a:p>
          <a:p>
            <a:pPr lvl="1"/>
            <a:r>
              <a:rPr lang="en-US" dirty="0"/>
              <a:t>Social/interpersonal factors</a:t>
            </a:r>
          </a:p>
          <a:p>
            <a:pPr lvl="1"/>
            <a:r>
              <a:rPr lang="en-US" dirty="0"/>
              <a:t>Cognitive factors</a:t>
            </a:r>
          </a:p>
          <a:p>
            <a:pPr lvl="1"/>
            <a:r>
              <a:rPr lang="en-US" dirty="0"/>
              <a:t>Individual differences</a:t>
            </a:r>
          </a:p>
          <a:p>
            <a:pPr lvl="1"/>
            <a:r>
              <a:rPr lang="en-US" dirty="0"/>
              <a:t>Structure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54C52-B192-48B6-8569-6C4D946B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DD68E8-E198-4E08-8C54-4E9589C2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61EF9-5A14-4464-BA9D-63E71CE7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Employment Interviews </a:t>
            </a:r>
            <a:r>
              <a:rPr lang="en-US" sz="1800" dirty="0"/>
              <a:t>(4 of 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A56E8-C7EA-4F94-9957-78E66930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Social/interpersonal factors</a:t>
            </a:r>
          </a:p>
          <a:p>
            <a:pPr lvl="1"/>
            <a:r>
              <a:rPr lang="en-US" dirty="0"/>
              <a:t>Interviewer–applicant similarity</a:t>
            </a:r>
          </a:p>
          <a:p>
            <a:pPr lvl="1"/>
            <a:r>
              <a:rPr lang="pt-BR" dirty="0"/>
              <a:t>Verbal and nonverbal cues</a:t>
            </a:r>
            <a:endParaRPr lang="en-US" dirty="0"/>
          </a:p>
          <a:p>
            <a:pPr lvl="1" hangingPunct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C9E9B-CAE7-45C9-B110-3CE29EF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2B34CA-F549-4BA2-8D44-E799128E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7236E8-7657-4D85-82D6-D9336ED2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Employment Interviews </a:t>
            </a:r>
            <a:r>
              <a:rPr lang="en-US" sz="1800" dirty="0"/>
              <a:t>(5 of 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3FF61-0FF1-4D6C-8BDB-62F0F2DBE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dirty="0"/>
              <a:t>Cognitive factors</a:t>
            </a:r>
          </a:p>
          <a:p>
            <a:pPr lvl="1" hangingPunct="0"/>
            <a:r>
              <a:rPr lang="en-US" dirty="0"/>
              <a:t>Pre-interview impressions/confirmatory bias</a:t>
            </a:r>
          </a:p>
          <a:p>
            <a:pPr lvl="1" hangingPunct="0"/>
            <a:r>
              <a:rPr lang="en-US" dirty="0"/>
              <a:t>First impressions</a:t>
            </a:r>
          </a:p>
          <a:p>
            <a:pPr lvl="1" hangingPunct="0"/>
            <a:r>
              <a:rPr lang="en-US" dirty="0"/>
              <a:t>Prototypes and stereotypes</a:t>
            </a:r>
          </a:p>
          <a:p>
            <a:pPr lvl="1" hangingPunct="0"/>
            <a:r>
              <a:rPr lang="en-US" dirty="0"/>
              <a:t>Contrast effects</a:t>
            </a:r>
          </a:p>
          <a:p>
            <a:pPr lvl="1" hangingPunct="0"/>
            <a:r>
              <a:rPr lang="en-US" dirty="0"/>
              <a:t>Information recall</a:t>
            </a:r>
          </a:p>
          <a:p>
            <a:pPr marL="457200" lvl="1" indent="0" hangingPunc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C862A-9DE0-4159-B769-F2BB93A8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7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A6D31-6ECA-42EF-BC22-17FEDB6B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207A4F-09D9-490C-99AD-517A7485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Employment Interviews </a:t>
            </a:r>
            <a:r>
              <a:rPr lang="en-US" sz="1800" dirty="0"/>
              <a:t>(6 of 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8114-FE48-41E8-BE72-6BE06349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differences</a:t>
            </a:r>
          </a:p>
          <a:p>
            <a:pPr lvl="1" hangingPunct="0"/>
            <a:r>
              <a:rPr lang="en-US" dirty="0"/>
              <a:t>Applicant appearance and other personal characteristics</a:t>
            </a:r>
          </a:p>
          <a:p>
            <a:pPr lvl="1" hangingPunct="0"/>
            <a:r>
              <a:rPr lang="en-US" dirty="0"/>
              <a:t>Applicant participation in a coaching program</a:t>
            </a:r>
          </a:p>
          <a:p>
            <a:pPr lvl="1" hangingPunct="0"/>
            <a:r>
              <a:rPr lang="en-US" dirty="0"/>
              <a:t>Interviewer experience</a:t>
            </a:r>
            <a:endParaRPr lang="en-US" sz="2400" dirty="0"/>
          </a:p>
          <a:p>
            <a:pPr lvl="1" hangingPunct="0"/>
            <a:r>
              <a:rPr lang="en-US" dirty="0"/>
              <a:t>Interviewer cognitive complexity and mood</a:t>
            </a:r>
          </a:p>
          <a:p>
            <a:pPr lvl="1" hangingPunct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84186-2AA8-4705-83FF-7B8EA863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2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79A336-6147-4D71-BD8F-8D173629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F2A01-C8DF-4EEA-AAC5-46E4D1DC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Employment Interviews </a:t>
            </a:r>
            <a:r>
              <a:rPr lang="en-US" sz="1800" dirty="0"/>
              <a:t>(7 of 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4077F-D271-4BF8-A884-E00F1D95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Effects of structure</a:t>
            </a:r>
          </a:p>
          <a:p>
            <a:pPr lvl="1"/>
            <a:r>
              <a:rPr lang="en-US" dirty="0"/>
              <a:t>Questioning consistency</a:t>
            </a:r>
          </a:p>
          <a:p>
            <a:pPr lvl="1"/>
            <a:r>
              <a:rPr lang="en-US" dirty="0"/>
              <a:t>Evaluation standardization</a:t>
            </a:r>
          </a:p>
          <a:p>
            <a:pPr lvl="1"/>
            <a:r>
              <a:rPr lang="en-US" dirty="0"/>
              <a:t>Question sophistication</a:t>
            </a:r>
          </a:p>
          <a:p>
            <a:pPr lvl="1"/>
            <a:r>
              <a:rPr lang="en-US" dirty="0"/>
              <a:t>Rapport building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1B00F-F7CD-4ED3-9D67-AC648D23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90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16561C-BEBB-431B-A3F7-75444E2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7E0B4-CFE9-45AD-BC45-BE1434B4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Future Is Now:</a:t>
            </a:r>
            <a:br>
              <a:rPr lang="en-US" dirty="0"/>
            </a:br>
            <a:r>
              <a:rPr lang="en-US" dirty="0"/>
              <a:t>Technology and Big Data </a:t>
            </a:r>
            <a:r>
              <a:rPr lang="en-US" sz="2000" dirty="0"/>
              <a:t>(1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836C1-4902-4C52-B3E9-CC506F11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  <a:p>
            <a:pPr lvl="1"/>
            <a:r>
              <a:rPr lang="en-US" dirty="0"/>
              <a:t>Example of a source of Big Data</a:t>
            </a:r>
          </a:p>
          <a:p>
            <a:pPr lvl="1"/>
            <a:r>
              <a:rPr lang="en-US" dirty="0"/>
              <a:t>Changing way people communicate, create relationships, do business with each other </a:t>
            </a:r>
          </a:p>
          <a:p>
            <a:pPr lvl="1"/>
            <a:r>
              <a:rPr lang="en-US" dirty="0"/>
              <a:t>Users share information on personal history, attitudes, preferences, life choices, behaviors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AD7C1-40C1-4FCD-9166-C33732AF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7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(1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12-1: Gather personal history data from job applicants in a manner that minimizes distortions and embellishments.</a:t>
            </a:r>
          </a:p>
          <a:p>
            <a:r>
              <a:rPr lang="en-US" dirty="0"/>
              <a:t>12-2: Assess letters of recommendation and reference checks in terms of factors that affect their validity (e.g., degree of writer familiarity with the candidate and job in question).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25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5B48FE-C3B8-42D0-B759-CF13D30A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C7E68-7465-4B81-82E3-62D18ED2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Future Is Now:</a:t>
            </a:r>
            <a:br>
              <a:rPr lang="en-US" dirty="0"/>
            </a:br>
            <a:r>
              <a:rPr lang="en-US" dirty="0"/>
              <a:t>Technology and Big Data </a:t>
            </a:r>
            <a:r>
              <a:rPr lang="en-US" sz="2000" dirty="0"/>
              <a:t>(2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60C5A-3A1F-40F6-B4DB-181F557EB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  <a:p>
            <a:pPr lvl="1"/>
            <a:r>
              <a:rPr lang="en-US" dirty="0"/>
              <a:t>75% of recruiters required to do online research of applicants</a:t>
            </a:r>
          </a:p>
          <a:p>
            <a:pPr lvl="1"/>
            <a:r>
              <a:rPr lang="en-US" dirty="0"/>
              <a:t>70% of recruiters surveyed reported rejecting individuals as a result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7214B-3F4E-402B-854C-5250F6F5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76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A63C2-050A-4450-8B28-77622EEB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392252-0BFD-47B3-8DA2-A5CECAD8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Future Is Now:</a:t>
            </a:r>
            <a:br>
              <a:rPr lang="en-US" dirty="0"/>
            </a:br>
            <a:r>
              <a:rPr lang="en-US" dirty="0"/>
              <a:t>Technology and Big Data </a:t>
            </a:r>
            <a:r>
              <a:rPr lang="en-US" sz="2000" dirty="0"/>
              <a:t>(3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2989C-EAC4-4931-8D15-8EEC9ECFF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and Web-based selection</a:t>
            </a:r>
          </a:p>
          <a:p>
            <a:pPr lvl="1"/>
            <a:r>
              <a:rPr lang="en-US" dirty="0"/>
              <a:t>Test administration</a:t>
            </a:r>
          </a:p>
          <a:p>
            <a:pPr lvl="1"/>
            <a:r>
              <a:rPr lang="en-US" dirty="0"/>
              <a:t>Allows applicants to upload application materials and complete forms and assessments anywhere and anytime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8D399-A05D-4D8B-9ACC-4E89371A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64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3C0AF9-FB66-4540-8AEE-75BD6DF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95B4E5-0430-4773-BBDA-36C9DB5A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85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Future Is Now:</a:t>
            </a:r>
            <a:br>
              <a:rPr lang="en-US" dirty="0"/>
            </a:br>
            <a:r>
              <a:rPr lang="en-US" dirty="0"/>
              <a:t>Technology and Big Data </a:t>
            </a:r>
            <a:r>
              <a:rPr lang="en-US" sz="2000" dirty="0"/>
              <a:t>(4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10F78-3BA4-4CBA-82B0-8CC5B5230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scoring of text</a:t>
            </a:r>
          </a:p>
          <a:p>
            <a:pPr lvl="1"/>
            <a:r>
              <a:rPr lang="en-US" dirty="0"/>
              <a:t>Computer-aided text analysis to score  narrative responses of job applicants </a:t>
            </a:r>
          </a:p>
          <a:p>
            <a:pPr lvl="2"/>
            <a:r>
              <a:rPr lang="en-US" dirty="0"/>
              <a:t>Automated Essay Scoring (AES)</a:t>
            </a:r>
          </a:p>
          <a:p>
            <a:pPr lvl="2"/>
            <a:r>
              <a:rPr lang="en-US" dirty="0"/>
              <a:t>Computer-Automated Scoring (CAS)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657AF-FB38-4AE7-AF6D-1A3EAB6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83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2C8327-BE20-43EB-B9AE-5F00A80B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77DEFA-CA90-4399-AFE5-692154DD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Future Is Now:</a:t>
            </a:r>
            <a:br>
              <a:rPr lang="en-US" dirty="0"/>
            </a:br>
            <a:r>
              <a:rPr lang="en-US" dirty="0"/>
              <a:t>Technology and Big Data </a:t>
            </a:r>
            <a:r>
              <a:rPr lang="en-US" sz="2000" dirty="0"/>
              <a:t>(5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054F6-FCFE-4685-89C4-AE52AFBB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Remote interviewing</a:t>
            </a:r>
          </a:p>
          <a:p>
            <a:pPr lvl="1"/>
            <a:r>
              <a:rPr lang="en-US" dirty="0"/>
              <a:t>Videoconferencing </a:t>
            </a:r>
          </a:p>
          <a:p>
            <a:pPr lvl="1"/>
            <a:r>
              <a:rPr lang="en-US" dirty="0"/>
              <a:t>Telephone interviewing </a:t>
            </a:r>
          </a:p>
          <a:p>
            <a:r>
              <a:rPr lang="en-US" dirty="0"/>
              <a:t>Virtual reality technology (VRT)</a:t>
            </a:r>
          </a:p>
          <a:p>
            <a:pPr lvl="1"/>
            <a:r>
              <a:rPr lang="en-US" dirty="0"/>
              <a:t>Potential to create job-related environments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03621-CB99-442F-9522-DB9EA105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97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for Practice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1753" r="951" b="2460"/>
          <a:stretch/>
        </p:blipFill>
        <p:spPr>
          <a:xfrm>
            <a:off x="533400" y="914400"/>
            <a:ext cx="8153400" cy="5486400"/>
          </a:xfrm>
        </p:spPr>
      </p:pic>
    </p:spTree>
    <p:extLst>
      <p:ext uri="{BB962C8B-B14F-4D97-AF65-F5344CB8AC3E}">
        <p14:creationId xmlns:p14="http://schemas.microsoft.com/office/powerpoint/2010/main" val="275619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(2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12-3: Choose an appropriate honesty test (e.g., overt vs. personality oriented).</a:t>
            </a:r>
          </a:p>
          <a:p>
            <a:r>
              <a:rPr lang="en-US" dirty="0"/>
              <a:t>12-4: Use valid and reliable measures of past training and experience.</a:t>
            </a:r>
          </a:p>
          <a:p>
            <a:r>
              <a:rPr lang="en-US" dirty="0"/>
              <a:t>12-5: Implement drug screening and polygraph testing using appropriate legal guidelines.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7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(3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12-6: Design and implement employment interviews taking into account possible response distortion and considering social/interpersonal, cognitive, and individual differences that affect the process and outcomes of interviews.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1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(4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12-7: Administer structured employment interviews that maximize validity and reliability.</a:t>
            </a:r>
          </a:p>
          <a:p>
            <a:r>
              <a:rPr lang="en-US" dirty="0"/>
              <a:t>12-8: Use caution in relying on social media and other big data and technological advancements (e.g., mobile and Web-based technology, computer scoring of text, remote interviewing, and virtual reality technology) for selection purposes.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0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Personal History Data </a:t>
            </a:r>
            <a:r>
              <a:rPr lang="en-US" sz="1800" dirty="0"/>
              <a:t>(1 of 2)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history data </a:t>
            </a:r>
          </a:p>
          <a:p>
            <a:pPr lvl="1"/>
            <a:r>
              <a:rPr lang="en-US" dirty="0"/>
              <a:t>Application forms, biographical inventories, and résumés</a:t>
            </a:r>
          </a:p>
          <a:p>
            <a:pPr lvl="1"/>
            <a:r>
              <a:rPr lang="en-US" dirty="0"/>
              <a:t>Attribute of biodata items: pertain to historical events that may have shaped a person’s behavior and identity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Personal History Data </a:t>
            </a:r>
            <a:r>
              <a:rPr lang="en-US" sz="1800" dirty="0"/>
              <a:t>(2 of 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96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Personal history data</a:t>
            </a:r>
          </a:p>
          <a:p>
            <a:pPr lvl="1"/>
            <a:r>
              <a:rPr lang="en-US" dirty="0"/>
              <a:t>Weighted application blanks (WABs)</a:t>
            </a:r>
          </a:p>
          <a:p>
            <a:pPr lvl="1"/>
            <a:r>
              <a:rPr lang="en-US" dirty="0"/>
              <a:t>Biographical information blanks (BIBs)</a:t>
            </a:r>
          </a:p>
          <a:p>
            <a:pPr lvl="1"/>
            <a:r>
              <a:rPr lang="en-US" dirty="0"/>
              <a:t>Résumés</a:t>
            </a:r>
          </a:p>
          <a:p>
            <a:pPr lvl="1"/>
            <a:r>
              <a:rPr lang="en-US" dirty="0"/>
              <a:t>Credit history</a:t>
            </a:r>
          </a:p>
          <a:p>
            <a:pPr lvl="1"/>
            <a:r>
              <a:rPr lang="en-US" dirty="0"/>
              <a:t>Response distortion </a:t>
            </a:r>
          </a:p>
          <a:p>
            <a:pPr lvl="1"/>
            <a:r>
              <a:rPr lang="en-US" dirty="0"/>
              <a:t>Validity </a:t>
            </a:r>
          </a:p>
          <a:p>
            <a:pPr lvl="1"/>
            <a:r>
              <a:rPr lang="en-US" dirty="0"/>
              <a:t>Bias and adverse impact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9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and Reference Checks </a:t>
            </a:r>
            <a:r>
              <a:rPr lang="en-US" sz="2000" dirty="0"/>
              <a:t>(1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/>
              <a:t>Employment and educational history</a:t>
            </a:r>
          </a:p>
          <a:p>
            <a:r>
              <a:rPr lang="en-US" dirty="0"/>
              <a:t>Evaluation of applicant’s character, personality, and interpersonal competence</a:t>
            </a:r>
          </a:p>
          <a:p>
            <a:r>
              <a:rPr lang="en-US" dirty="0"/>
              <a:t>Evaluation of applicant’s job performance ability</a:t>
            </a:r>
          </a:p>
          <a:p>
            <a:r>
              <a:rPr lang="en-US" dirty="0"/>
              <a:t>Willingness to rehire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96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2526</Words>
  <Application>Microsoft Office PowerPoint</Application>
  <PresentationFormat>화면 슬라이드 쇼(4:3)</PresentationFormat>
  <Paragraphs>282</Paragraphs>
  <Slides>34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프레젠테이션</vt:lpstr>
      <vt:lpstr>PowerPoint 프레젠테이션</vt:lpstr>
      <vt:lpstr>Learning Goals (1 of 4)</vt:lpstr>
      <vt:lpstr>Learning Goals (2 of 4)</vt:lpstr>
      <vt:lpstr>Learning Goals (3 of 4)</vt:lpstr>
      <vt:lpstr>Learning Goals (4 of 4)</vt:lpstr>
      <vt:lpstr>Personal History Data (1 of 2)</vt:lpstr>
      <vt:lpstr>Personal History Data (2 of 2)</vt:lpstr>
      <vt:lpstr>Recommendations and Reference Checks (1 of 3)</vt:lpstr>
      <vt:lpstr>Recommendations and Reference Checks (2 of 3)</vt:lpstr>
      <vt:lpstr>Recommendations and Reference Checks (3 of 3)</vt:lpstr>
      <vt:lpstr>Polygraph Tests</vt:lpstr>
      <vt:lpstr>Honesty Tests (1 of 3)</vt:lpstr>
      <vt:lpstr>Honesty Tests (2 of 3)</vt:lpstr>
      <vt:lpstr>Honesty Tests (3 of 3)</vt:lpstr>
      <vt:lpstr>Evaluation of Training and Experience</vt:lpstr>
      <vt:lpstr>Drug Screening</vt:lpstr>
      <vt:lpstr>Computer-Based Screening (1 of 4)</vt:lpstr>
      <vt:lpstr>Computer-Based Screening (2 of 4)</vt:lpstr>
      <vt:lpstr>Computer-Based Screening (3 of 4)</vt:lpstr>
      <vt:lpstr>Computer-Based Screening (4 of 4)</vt:lpstr>
      <vt:lpstr>Employment Interviews (1 of 7)</vt:lpstr>
      <vt:lpstr>Employment Interviews (2 of 7)</vt:lpstr>
      <vt:lpstr>Employment Interviews (3 of 7)</vt:lpstr>
      <vt:lpstr>Employment Interviews (4 of 7)</vt:lpstr>
      <vt:lpstr>Employment Interviews (5 of 7)</vt:lpstr>
      <vt:lpstr>Employment Interviews (6 of 7)</vt:lpstr>
      <vt:lpstr>Employment Interviews (7 of 7)</vt:lpstr>
      <vt:lpstr>The Future Is Now: Technology and Big Data (1 of 5)</vt:lpstr>
      <vt:lpstr>The Future Is Now: Technology and Big Data (2 of 5)</vt:lpstr>
      <vt:lpstr>The Future Is Now: Technology and Big Data (3 of 5)</vt:lpstr>
      <vt:lpstr>The Future Is Now: Technology and Big Data (4 of 5)</vt:lpstr>
      <vt:lpstr>The Future Is Now: Technology and Big Data (5 of 5)</vt:lpstr>
      <vt:lpstr>Evidence-Based Implications for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Lee, Joo Won</cp:lastModifiedBy>
  <cp:revision>44</cp:revision>
  <dcterms:created xsi:type="dcterms:W3CDTF">2006-08-16T00:00:00Z</dcterms:created>
  <dcterms:modified xsi:type="dcterms:W3CDTF">2018-07-23T14:33:12Z</dcterms:modified>
</cp:coreProperties>
</file>