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6" r:id="rId3"/>
    <p:sldId id="281" r:id="rId4"/>
    <p:sldId id="282" r:id="rId5"/>
    <p:sldId id="283" r:id="rId6"/>
    <p:sldId id="28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0" autoAdjust="0"/>
  </p:normalViewPr>
  <p:slideViewPr>
    <p:cSldViewPr>
      <p:cViewPr varScale="1">
        <p:scale>
          <a:sx n="53" d="100"/>
          <a:sy n="53" d="100"/>
        </p:scale>
        <p:origin x="16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48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13-2: Use cognitive ability tests to predict managerial performance, considering challenges associated with this type of tool.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72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13-2: Use cognitive ability tests to predict managerial performance, considering challenges associated with this type of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6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13-5: Predict managerial and leadership success using alternative predictors, such as leadership ability tests, motivation to manage, personal history data, and peer assessments.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65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13-5: Predict managerial and leadership success using alternative predictors, such as leadership ability tests, motivation to manage, personal history data, and peer assessments.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74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13-5: Predict managerial and leadership success using alternative predictors, such as leadership ability tests, motivation to manage, personal history data, and peer assessments.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87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13-5: Predict managerial and leadership success using alternative predictors, such as leadership ability tests, motivation to manage, personal history data, and peer assessments.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5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work samples of managerial performance (i.e., leaderless group discussion, in-basket test, business games, and situational judgment tests) to predict future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65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work samples of managerial performance (i.e., leaderless group discussion, in-basket test, business games, and situational judgment tests) to predict future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08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work samples of managerial performance (i.e., leaderless group discussion, in-basket test, business games, and situational judgment tests) to predict future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4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work samples of managerial performance (i.e., leaderless group discussion, in-basket test, business games, and situational judgment tests) to predict future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49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work samples of managerial performance (i.e., leaderless group discussion, in-basket test, business games, and situational judgment tests) to predict future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3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13-7: Predict future managerial performance using the assessment center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57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13-7: Predict future managerial performance using the assessment center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05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13-7: Predict future managerial performance using the assessment center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99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13-7: Predict future managerial performance using the assessment center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59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13-7: Predict future managerial performance using the assessment center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86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13-1: Design managerial selection systems that predict objective and subjective criteria.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13-2: Use cognitive ability tests to predict managerial performance, considering challenges associated with this type of tool.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13-3: Use objective personality inventories to measure several types of traits. 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13-5: </a:t>
            </a:r>
            <a:r>
              <a:rPr lang="en-US" dirty="0"/>
              <a:t>Predict managerial and leadership success using alternative predictors, such as leadership ability tests, motivation to manage, personal history data, and peer assessments.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13-6: Use work samples of managerial performance (i.e., leaderless group discussion, in-basket test, business games, and situational judgment tests) to predict future performance.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13-7: Predict future managerial performance using the assessment center method.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03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7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13-1: Design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managerial selection systems that predict objective and subjective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13-1: Design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managerial selection systems that predict objective and subjective criteria.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13-1: Design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managerial selection systems that predict objective and subjective criteria.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13-2: Use cognitive ability tests to predict managerial performance, considering challenges associated with this type of tool.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0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13-3: Use objective personality inventories to measure several types of traits.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13-4: Minimize distortion (faking) in personality assessment.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7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13-4: Minimize distortion (faking) in personality assessment.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4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71BC3-07BE-4001-AC1F-F881ECA6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530CE-2F3C-4E39-A6F9-A6641090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(1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4F629-C097-4858-81FC-704700FF68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Cognitive ability tests</a:t>
            </a:r>
          </a:p>
          <a:p>
            <a:pPr lvl="1"/>
            <a:r>
              <a:rPr lang="en-US" sz="2800" dirty="0"/>
              <a:t>Verbal comprehension </a:t>
            </a:r>
          </a:p>
          <a:p>
            <a:pPr lvl="1"/>
            <a:r>
              <a:rPr lang="en-US" sz="2800" dirty="0"/>
              <a:t>Numerical ability</a:t>
            </a:r>
          </a:p>
          <a:p>
            <a:pPr lvl="1"/>
            <a:r>
              <a:rPr lang="en-US" sz="2800" dirty="0"/>
              <a:t>Visual speed and accuracy </a:t>
            </a:r>
          </a:p>
          <a:p>
            <a:pPr lvl="1"/>
            <a:r>
              <a:rPr lang="en-US" sz="2800" dirty="0"/>
              <a:t>Space visualization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799A7-968B-4CD6-A013-9197E3A5DA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Cognitive ability tests</a:t>
            </a:r>
          </a:p>
          <a:p>
            <a:pPr lvl="1"/>
            <a:r>
              <a:rPr lang="en-US" sz="2800" dirty="0"/>
              <a:t>Numerical reasoning</a:t>
            </a:r>
          </a:p>
          <a:p>
            <a:pPr lvl="1"/>
            <a:r>
              <a:rPr lang="en-US" sz="2800" dirty="0"/>
              <a:t>Verbal reasoning</a:t>
            </a:r>
          </a:p>
          <a:p>
            <a:pPr lvl="1"/>
            <a:r>
              <a:rPr lang="en-US" sz="2800" dirty="0"/>
              <a:t>Word fluency</a:t>
            </a:r>
          </a:p>
          <a:p>
            <a:pPr lvl="1"/>
            <a:r>
              <a:rPr lang="en-US" sz="2800" dirty="0"/>
              <a:t>Symbolic reasoning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4457B-D0FD-4E5D-BF46-87F6D0C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4751D1-12E6-475C-AEF7-D1D9B471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792A0-FCCF-4770-97B7-7F46BB87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(2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C37E2-CCD7-430B-B37A-502FC5E8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personality inventories</a:t>
            </a:r>
          </a:p>
          <a:p>
            <a:pPr lvl="1"/>
            <a:r>
              <a:rPr lang="en-US" dirty="0"/>
              <a:t>Extroversion</a:t>
            </a:r>
          </a:p>
          <a:p>
            <a:pPr lvl="1"/>
            <a:r>
              <a:rPr lang="en-US" dirty="0"/>
              <a:t>Neuroticism</a:t>
            </a:r>
          </a:p>
          <a:p>
            <a:pPr lvl="1"/>
            <a:r>
              <a:rPr lang="en-US" dirty="0"/>
              <a:t>Agreeableness</a:t>
            </a:r>
          </a:p>
          <a:p>
            <a:pPr lvl="1"/>
            <a:r>
              <a:rPr lang="en-US" dirty="0"/>
              <a:t>Conscientiousness</a:t>
            </a:r>
          </a:p>
          <a:p>
            <a:pPr lvl="1"/>
            <a:r>
              <a:rPr lang="en-US" dirty="0"/>
              <a:t>Openness to experience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8083B-EA74-46AE-AFF5-B74D48F8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2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AE713B-2822-49EE-A200-829FC22E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7A49F-50C7-4D29-BF8B-E20AE5C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(3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1E408-D4E1-4A58-81D7-666B81E3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 distortion</a:t>
            </a:r>
          </a:p>
          <a:p>
            <a:pPr lvl="1"/>
            <a:r>
              <a:rPr lang="en-US" dirty="0"/>
              <a:t>HR specialists using personality inventories must consider whether intentional response distortion affects validity and whether faking affects quality of decision-making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B1DB-BBDD-44F7-9B5F-D8ABFBFF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1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EA106E-41DA-46C7-BD93-AFFC5BBD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99AD0-5993-4485-B866-F010552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(4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7257-AC9E-4038-8203-03EFDE72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 distortion</a:t>
            </a:r>
          </a:p>
          <a:p>
            <a:pPr lvl="1"/>
            <a:r>
              <a:rPr lang="en-US" dirty="0"/>
              <a:t>Unlikely Virtues (UV) scale</a:t>
            </a:r>
          </a:p>
          <a:p>
            <a:pPr lvl="1"/>
            <a:r>
              <a:rPr lang="en-US" dirty="0"/>
              <a:t>Multidimensional Personality Questionnaire</a:t>
            </a:r>
          </a:p>
          <a:p>
            <a:pPr lvl="1"/>
            <a:r>
              <a:rPr lang="en-US" dirty="0"/>
              <a:t>Idiosyncratic item response patterns </a:t>
            </a:r>
          </a:p>
          <a:p>
            <a:pPr lvl="1"/>
            <a:r>
              <a:rPr lang="en-US" dirty="0"/>
              <a:t>Avoiding self-reports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1C40-DC06-40E3-8283-E2BD3D5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8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EE82A-94EA-4A0B-B389-C0ED1003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60EAE-8AED-4371-8EFB-7651B38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(5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7281-E93A-4E8C-9A8A-AE4FEA38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Leadership-ability tests</a:t>
            </a:r>
          </a:p>
          <a:p>
            <a:pPr lvl="1"/>
            <a:r>
              <a:rPr lang="en-US" dirty="0"/>
              <a:t>Providing consideration</a:t>
            </a:r>
          </a:p>
          <a:p>
            <a:pPr lvl="2"/>
            <a:r>
              <a:rPr lang="en-US" dirty="0"/>
              <a:t>Managerial acts oriented toward developing mutual trust, which reflect respect for subordinates’ ideas and consideration of their feelings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9A644-1E54-410B-80FB-1ED9737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DC04D-6FCD-469F-9D68-EEDBF9F3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579F7-80C1-4505-AE86-2290035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(6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DB152-9BFD-458F-86C7-3D0FE986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Leadership-ability tests</a:t>
            </a:r>
          </a:p>
          <a:p>
            <a:pPr lvl="1"/>
            <a:r>
              <a:rPr lang="en-US" dirty="0"/>
              <a:t>Initiating structure</a:t>
            </a:r>
          </a:p>
          <a:p>
            <a:pPr lvl="2"/>
            <a:r>
              <a:rPr lang="en-US" dirty="0"/>
              <a:t>Extent to which individual likely to define and structure her own role and those of her subordinates to focus on goal attainment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6BC9-709F-486E-B6C8-0F3451BE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0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4582D-400D-4F00-AA45-F733CFDA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DD754-F679-4B06-A2A3-270F944D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(7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DDE2-FA81-4848-95AF-F84B2B36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to manage</a:t>
            </a:r>
          </a:p>
          <a:p>
            <a:pPr lvl="1"/>
            <a:r>
              <a:rPr lang="en-US" dirty="0"/>
              <a:t>Miner Sentence Completion Scale (MSCS)</a:t>
            </a:r>
          </a:p>
          <a:p>
            <a:pPr lvl="2"/>
            <a:r>
              <a:rPr lang="en-US" dirty="0"/>
              <a:t>Authority figures</a:t>
            </a:r>
          </a:p>
          <a:p>
            <a:pPr lvl="2"/>
            <a:r>
              <a:rPr lang="en-US" dirty="0"/>
              <a:t>Competitive games and situations </a:t>
            </a:r>
          </a:p>
          <a:p>
            <a:pPr lvl="2"/>
            <a:r>
              <a:rPr lang="en-US" dirty="0"/>
              <a:t>Assertive role</a:t>
            </a:r>
          </a:p>
          <a:p>
            <a:pPr lvl="2"/>
            <a:r>
              <a:rPr lang="en-US" dirty="0"/>
              <a:t>Imposing wishes</a:t>
            </a:r>
          </a:p>
          <a:p>
            <a:pPr lvl="2"/>
            <a:r>
              <a:rPr lang="en-US" dirty="0"/>
              <a:t>Standing out from the group</a:t>
            </a:r>
          </a:p>
          <a:p>
            <a:pPr lvl="2"/>
            <a:r>
              <a:rPr lang="en-US" dirty="0"/>
              <a:t>Routine administrative functions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0797-68FF-48F6-A3ED-72CC5CC1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(8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to manage</a:t>
            </a:r>
          </a:p>
          <a:p>
            <a:pPr lvl="1"/>
            <a:r>
              <a:rPr lang="en-US" dirty="0"/>
              <a:t>Motivation to lead (MTL)</a:t>
            </a:r>
          </a:p>
          <a:p>
            <a:pPr lvl="2"/>
            <a:r>
              <a:rPr lang="en-US" dirty="0"/>
              <a:t>Affective-identity MTL  </a:t>
            </a:r>
          </a:p>
          <a:p>
            <a:pPr lvl="2"/>
            <a:r>
              <a:rPr lang="en-US" dirty="0"/>
              <a:t>Noncalculative MTL </a:t>
            </a:r>
          </a:p>
          <a:p>
            <a:pPr lvl="2"/>
            <a:r>
              <a:rPr lang="en-US" dirty="0"/>
              <a:t>Social-normative MTL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0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1FCDF-442D-4305-9FFC-35267E5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5786F-DE72-44DD-89AB-FF1E1C6C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(9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7D49-11A7-4830-95DC-56EFAFE0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Personal-history data</a:t>
            </a:r>
          </a:p>
          <a:p>
            <a:pPr lvl="1"/>
            <a:r>
              <a:rPr lang="en-US" dirty="0"/>
              <a:t>Biographical information used widely in managerial selection</a:t>
            </a:r>
          </a:p>
          <a:p>
            <a:pPr lvl="1"/>
            <a:r>
              <a:rPr lang="en-US" dirty="0"/>
              <a:t>Items usually nonthreatening</a:t>
            </a:r>
          </a:p>
          <a:p>
            <a:pPr lvl="1"/>
            <a:r>
              <a:rPr lang="en-US" dirty="0"/>
              <a:t>Not as subject to distortion as personality inventories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F44B5-7C19-4F82-ACC2-288736E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090DA-F356-48AF-8E7C-B8F9CE47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784A3-CA86-40AE-9B4D-8080C832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Instruments of Prediction </a:t>
            </a:r>
            <a:r>
              <a:rPr lang="en-US" sz="1800" dirty="0"/>
              <a:t>(10 of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94383-8A8F-477F-A6A2-69456EE6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Peer assessment</a:t>
            </a:r>
          </a:p>
          <a:p>
            <a:pPr lvl="1"/>
            <a:r>
              <a:rPr lang="en-US" dirty="0"/>
              <a:t>Raters asked to predict how well a peer will do if placed in leadership or managerial role</a:t>
            </a:r>
          </a:p>
          <a:p>
            <a:pPr lvl="2"/>
            <a:r>
              <a:rPr lang="en-US" dirty="0"/>
              <a:t>Peer nomination </a:t>
            </a:r>
          </a:p>
          <a:p>
            <a:pPr lvl="2"/>
            <a:r>
              <a:rPr lang="en-US" dirty="0"/>
              <a:t>Peer rating </a:t>
            </a:r>
          </a:p>
          <a:p>
            <a:pPr lvl="2"/>
            <a:r>
              <a:rPr lang="en-US" dirty="0"/>
              <a:t>Peer ranking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E50B-9FFF-43CE-89F1-3FBB98CE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96834" y="2667000"/>
            <a:ext cx="7550332" cy="1600200"/>
          </a:xfrm>
        </p:spPr>
        <p:txBody>
          <a:bodyPr>
            <a:normAutofit/>
          </a:bodyPr>
          <a:lstStyle/>
          <a:p>
            <a:pPr hangingPunct="0"/>
            <a:r>
              <a:rPr lang="pt-BR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pt-BR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3600" b="1" dirty="0"/>
              <a:t>Managerial Selection Methods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0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34BDC-8598-4B00-80D5-02AC0B89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E825E-ECEB-4E52-A73C-1BB75DD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Samples of Managerial Performance </a:t>
            </a:r>
            <a:r>
              <a:rPr lang="en-US" sz="2000" dirty="0"/>
              <a:t>(1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A5A52-EA08-4527-B717-D0AA11D1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exercises</a:t>
            </a:r>
          </a:p>
          <a:p>
            <a:pPr lvl="1"/>
            <a:r>
              <a:rPr lang="en-US" dirty="0"/>
              <a:t>Participants placed in situation in which  successful completion of a task requires interaction among the participants</a:t>
            </a:r>
          </a:p>
          <a:p>
            <a:r>
              <a:rPr lang="en-US" dirty="0"/>
              <a:t>Individual exercises</a:t>
            </a:r>
          </a:p>
          <a:p>
            <a:pPr lvl="1"/>
            <a:r>
              <a:rPr lang="en-US" dirty="0"/>
              <a:t>Participants complete a task independently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54C52-B192-48B6-8569-6C4D946B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D68E8-E198-4E08-8C54-4E9589C2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61EF9-5A14-4464-BA9D-63E71CE7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Samples of Managerial Performance </a:t>
            </a:r>
            <a:r>
              <a:rPr lang="en-US" sz="2000" dirty="0"/>
              <a:t>(2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A56E8-C7EA-4F94-9957-78E66930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 and group exercises 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Fidelity</a:t>
            </a:r>
          </a:p>
          <a:p>
            <a:pPr lvl="1"/>
            <a:r>
              <a:rPr lang="en-US" dirty="0"/>
              <a:t>Task specificity </a:t>
            </a:r>
          </a:p>
          <a:p>
            <a:pPr lvl="1"/>
            <a:r>
              <a:rPr lang="en-US" dirty="0"/>
              <a:t>Necessary experience </a:t>
            </a:r>
          </a:p>
          <a:p>
            <a:pPr lvl="1"/>
            <a:r>
              <a:rPr lang="en-US" dirty="0"/>
              <a:t>Task types </a:t>
            </a:r>
          </a:p>
          <a:p>
            <a:pPr lvl="1"/>
            <a:r>
              <a:rPr lang="en-US" dirty="0"/>
              <a:t>Mode of delivery and response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C9E9B-CAE7-45C9-B110-3CE29EF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34CA-F549-4BA2-8D44-E799128E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236E8-7657-4D85-82D6-D9336ED2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Samples of Managerial Performance </a:t>
            </a:r>
            <a:r>
              <a:rPr lang="en-US" sz="2000" dirty="0"/>
              <a:t>(3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FF61-0FF1-4D6C-8BDB-62F0F2DB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Leaderless group discussion</a:t>
            </a:r>
          </a:p>
          <a:p>
            <a:pPr lvl="1"/>
            <a:r>
              <a:rPr lang="en-US" dirty="0"/>
              <a:t>Aggressiveness</a:t>
            </a:r>
          </a:p>
          <a:p>
            <a:pPr lvl="1"/>
            <a:r>
              <a:rPr lang="en-US" dirty="0"/>
              <a:t>Persuasiveness or selling ability</a:t>
            </a:r>
          </a:p>
          <a:p>
            <a:pPr lvl="1"/>
            <a:r>
              <a:rPr lang="en-US" dirty="0"/>
              <a:t>Oral communications</a:t>
            </a:r>
          </a:p>
          <a:p>
            <a:pPr lvl="1"/>
            <a:r>
              <a:rPr lang="en-US" dirty="0"/>
              <a:t>Self-confidence</a:t>
            </a:r>
          </a:p>
          <a:p>
            <a:pPr lvl="1"/>
            <a:r>
              <a:rPr lang="en-US" dirty="0"/>
              <a:t>Resistance to stress</a:t>
            </a:r>
          </a:p>
          <a:p>
            <a:pPr lvl="1"/>
            <a:r>
              <a:rPr lang="en-US" dirty="0"/>
              <a:t>Energy level</a:t>
            </a:r>
          </a:p>
          <a:p>
            <a:pPr lvl="1"/>
            <a:r>
              <a:rPr lang="en-US" dirty="0"/>
              <a:t>Interpersonal contact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C862A-9DE0-4159-B769-F2BB93A8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A6D31-6ECA-42EF-BC22-17FEDB6B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207A4F-09D9-490C-99AD-517A748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Samples of Managerial Performance </a:t>
            </a:r>
            <a:r>
              <a:rPr lang="en-US" sz="2000" dirty="0"/>
              <a:t>(4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8114-FE48-41E8-BE72-6BE06349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In-basket test</a:t>
            </a:r>
          </a:p>
          <a:p>
            <a:pPr lvl="1"/>
            <a:r>
              <a:rPr lang="en-US" dirty="0"/>
              <a:t>Individual work sample</a:t>
            </a:r>
          </a:p>
          <a:p>
            <a:pPr lvl="2"/>
            <a:r>
              <a:rPr lang="en-US" dirty="0"/>
              <a:t>Oral communications</a:t>
            </a:r>
          </a:p>
          <a:p>
            <a:pPr lvl="2"/>
            <a:r>
              <a:rPr lang="en-US" dirty="0"/>
              <a:t>Planning and organizing</a:t>
            </a:r>
          </a:p>
          <a:p>
            <a:pPr lvl="2"/>
            <a:r>
              <a:rPr lang="en-US" dirty="0"/>
              <a:t>Self-confidence</a:t>
            </a:r>
          </a:p>
          <a:p>
            <a:pPr lvl="2"/>
            <a:r>
              <a:rPr lang="en-US" dirty="0"/>
              <a:t>Written communications</a:t>
            </a:r>
          </a:p>
          <a:p>
            <a:pPr lvl="2"/>
            <a:r>
              <a:rPr lang="en-US" dirty="0"/>
              <a:t>Decision-making, risk-taking</a:t>
            </a:r>
          </a:p>
          <a:p>
            <a:pPr lvl="2"/>
            <a:r>
              <a:rPr lang="en-US" dirty="0"/>
              <a:t>Administrative ability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84186-2AA8-4705-83FF-7B8EA863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79A336-6147-4D71-BD8F-8D173629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F2A01-C8DF-4EEA-AAC5-46E4D1DC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Samples of Managerial Performance </a:t>
            </a:r>
            <a:r>
              <a:rPr lang="en-US" sz="2000" dirty="0"/>
              <a:t>(5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4077F-D271-4BF8-A884-E00F1D95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game</a:t>
            </a:r>
          </a:p>
          <a:p>
            <a:pPr lvl="1"/>
            <a:r>
              <a:rPr lang="en-US" dirty="0"/>
              <a:t>“Live” case</a:t>
            </a:r>
          </a:p>
          <a:p>
            <a:pPr lvl="1"/>
            <a:r>
              <a:rPr lang="en-US" dirty="0"/>
              <a:t>Measures cognitive complexity</a:t>
            </a:r>
          </a:p>
          <a:p>
            <a:r>
              <a:rPr lang="en-US" dirty="0"/>
              <a:t>Situational judgment tests</a:t>
            </a:r>
          </a:p>
          <a:p>
            <a:pPr lvl="1"/>
            <a:r>
              <a:rPr lang="en-US" dirty="0"/>
              <a:t>Low-fidelity work sample</a:t>
            </a:r>
          </a:p>
          <a:p>
            <a:pPr lvl="1"/>
            <a:r>
              <a:rPr lang="en-US" dirty="0"/>
              <a:t>Hypothetical behaviors assessed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1B00F-F7CD-4ED3-9D67-AC648D23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6561C-BEBB-431B-A3F7-75444E2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7E0B4-CFE9-45AD-BC45-BE1434B4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Centers </a:t>
            </a:r>
            <a:r>
              <a:rPr lang="en-US" sz="1800" dirty="0"/>
              <a:t>(1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36C1-4902-4C52-B3E9-CC506F11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and purpose of assessment</a:t>
            </a:r>
          </a:p>
          <a:p>
            <a:pPr lvl="1"/>
            <a:r>
              <a:rPr lang="en-US" dirty="0"/>
              <a:t>Selection</a:t>
            </a:r>
          </a:p>
          <a:p>
            <a:pPr lvl="1"/>
            <a:r>
              <a:rPr lang="en-US" dirty="0"/>
              <a:t>Promotion</a:t>
            </a:r>
          </a:p>
          <a:p>
            <a:pPr lvl="1"/>
            <a:r>
              <a:rPr lang="en-US" dirty="0"/>
              <a:t>Development planning</a:t>
            </a:r>
          </a:p>
          <a:p>
            <a:r>
              <a:rPr lang="en-US" dirty="0"/>
              <a:t>Duration and size</a:t>
            </a:r>
          </a:p>
          <a:p>
            <a:pPr lvl="1"/>
            <a:r>
              <a:rPr lang="en-US" dirty="0"/>
              <a:t>Varies with level of candidate assessment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AD7C1-40C1-4FCD-9166-C33732AF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71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5B48FE-C3B8-42D0-B759-CF13D30A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C7E68-7465-4B81-82E3-62D18ED2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Centers </a:t>
            </a:r>
            <a:r>
              <a:rPr lang="en-US" sz="1800" dirty="0"/>
              <a:t>(2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60C5A-3A1F-40F6-B4DB-181F557E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Assessors and their training</a:t>
            </a:r>
          </a:p>
          <a:p>
            <a:pPr lvl="1"/>
            <a:r>
              <a:rPr lang="en-US" dirty="0"/>
              <a:t>Assessors hold positions two organizational levels above individuals being assessed </a:t>
            </a:r>
          </a:p>
          <a:p>
            <a:pPr lvl="1"/>
            <a:r>
              <a:rPr lang="en-US" dirty="0"/>
              <a:t>Trained in:</a:t>
            </a:r>
          </a:p>
          <a:p>
            <a:pPr lvl="2"/>
            <a:r>
              <a:rPr lang="en-US" dirty="0"/>
              <a:t>Interviewing and feedback techniques</a:t>
            </a:r>
          </a:p>
          <a:p>
            <a:pPr lvl="2"/>
            <a:r>
              <a:rPr lang="en-US" dirty="0"/>
              <a:t>Behavior observation</a:t>
            </a:r>
          </a:p>
          <a:p>
            <a:pPr lvl="2"/>
            <a:r>
              <a:rPr lang="en-US" dirty="0"/>
              <a:t>Evaluation of in-basket performance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214B-3F4E-402B-854C-5250F6F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76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A63C2-050A-4450-8B28-77622EEB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92252-0BFD-47B3-8DA2-A5CECAD8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Centers </a:t>
            </a:r>
            <a:r>
              <a:rPr lang="en-US" sz="1800" dirty="0"/>
              <a:t>(3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2989C-EAC4-4931-8D15-8EEC9ECFF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feedback</a:t>
            </a:r>
          </a:p>
          <a:p>
            <a:pPr lvl="1"/>
            <a:r>
              <a:rPr lang="en-US" dirty="0"/>
              <a:t>AC only one portion of assessment process</a:t>
            </a:r>
          </a:p>
          <a:p>
            <a:pPr lvl="1"/>
            <a:r>
              <a:rPr lang="en-US" dirty="0"/>
              <a:t>Supplement to other performance-appraisal information</a:t>
            </a:r>
          </a:p>
          <a:p>
            <a:pPr lvl="1"/>
            <a:r>
              <a:rPr lang="en-US" dirty="0"/>
              <a:t>Each candidate opportunity to refute any negative insights gained from assessment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8D399-A05D-4D8B-9ACC-4E89371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64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C0AF9-FB66-4540-8AEE-75BD6DF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5B4E5-0430-4773-BBDA-36C9DB5A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Centers </a:t>
            </a:r>
            <a:r>
              <a:rPr lang="en-US" sz="1800" dirty="0"/>
              <a:t>(4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10F78-3BA4-4CBA-82B0-8CC5B523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Reliability of the assessment process</a:t>
            </a:r>
          </a:p>
          <a:p>
            <a:pPr lvl="1"/>
            <a:r>
              <a:rPr lang="en-US" dirty="0"/>
              <a:t>Exercise instructions</a:t>
            </a:r>
          </a:p>
          <a:p>
            <a:pPr lvl="1"/>
            <a:r>
              <a:rPr lang="en-US" dirty="0"/>
              <a:t>Time limits</a:t>
            </a:r>
          </a:p>
          <a:p>
            <a:pPr lvl="1"/>
            <a:r>
              <a:rPr lang="en-US" dirty="0"/>
              <a:t>Assigned roles</a:t>
            </a:r>
          </a:p>
          <a:p>
            <a:pPr lvl="1"/>
            <a:r>
              <a:rPr lang="en-US" dirty="0"/>
              <a:t>Assessor/candidate acquaintance</a:t>
            </a:r>
          </a:p>
          <a:p>
            <a:pPr lvl="1"/>
            <a:r>
              <a:rPr lang="en-US" dirty="0"/>
              <a:t>Assessor consensus discussion session</a:t>
            </a:r>
          </a:p>
          <a:p>
            <a:pPr lvl="1"/>
            <a:r>
              <a:rPr lang="en-US" dirty="0"/>
              <a:t>Exercise presentation order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657AF-FB38-4AE7-AF6D-1A3EAB6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83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C8327-BE20-43EB-B9AE-5F00A80B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7DEFA-CA90-4399-AFE5-692154DD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Centers </a:t>
            </a:r>
            <a:r>
              <a:rPr lang="en-US" sz="1800" dirty="0"/>
              <a:t>(5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054F6-FCFE-4685-89C4-AE52AFBB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Validity</a:t>
            </a:r>
          </a:p>
          <a:p>
            <a:pPr lvl="1"/>
            <a:r>
              <a:rPr lang="en-US" dirty="0"/>
              <a:t>Applicants tend to view ACs as more face valid than cognitive ability tests </a:t>
            </a:r>
          </a:p>
          <a:p>
            <a:pPr lvl="1"/>
            <a:r>
              <a:rPr lang="en-US" dirty="0"/>
              <a:t>More satisfied with selection process, job, and organization </a:t>
            </a:r>
          </a:p>
          <a:p>
            <a:pPr lvl="1"/>
            <a:r>
              <a:rPr lang="en-US" dirty="0"/>
              <a:t>Assessment procedures behaviorally based</a:t>
            </a:r>
          </a:p>
          <a:p>
            <a:pPr lvl="1"/>
            <a:r>
              <a:rPr lang="en-US" dirty="0"/>
              <a:t>Related to organizational outcome variables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03621-CB99-442F-9522-DB9EA105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9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(1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13-1: Design managerial selection systems that predict objective and subjective criteria.</a:t>
            </a:r>
          </a:p>
          <a:p>
            <a:r>
              <a:rPr lang="en-US" dirty="0"/>
              <a:t>13-2: Use cognitive ability tests to predict managerial performance, considering challenges associated with this type of tool.</a:t>
            </a:r>
          </a:p>
          <a:p>
            <a:r>
              <a:rPr lang="en-US" dirty="0"/>
              <a:t>13-3: Use objective personality inventories to measure several types of traits.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00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ACB919-54F8-4D4E-B701-2B3433E8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887D2-8A77-4CE3-90F5-9DC0F4A2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Combining Predictors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1DD44-A679-4F6B-8BEC-61CC0439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combinations of predictors lead to different levels of predictive efficiency, and different levels of adverse impact</a:t>
            </a:r>
          </a:p>
          <a:p>
            <a:r>
              <a:rPr lang="en-US" dirty="0"/>
              <a:t>Both issues deserve serious attention when choosing selection procedures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9E37B-3D7C-4F11-BDEE-D256A3E7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49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1420" r="843" b="2022"/>
          <a:stretch/>
        </p:blipFill>
        <p:spPr>
          <a:xfrm>
            <a:off x="0" y="990600"/>
            <a:ext cx="9144000" cy="5314462"/>
          </a:xfrm>
        </p:spPr>
      </p:pic>
    </p:spTree>
    <p:extLst>
      <p:ext uri="{BB962C8B-B14F-4D97-AF65-F5344CB8AC3E}">
        <p14:creationId xmlns:p14="http://schemas.microsoft.com/office/powerpoint/2010/main" val="102715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13-4: Minimize distortion (faking) in personality assessment. </a:t>
            </a:r>
          </a:p>
          <a:p>
            <a:r>
              <a:rPr lang="en-US" dirty="0"/>
              <a:t>13-5: Predict managerial and leadership success using alternative predictors, such as leadership ability tests, motivation to manage, personal history data, and peer assessments.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4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13-6: Use work samples of managerial performance (i.e., leaderless group discussion, in-basket test, business games, and situational judgment tests) to predict future performance.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5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13-7: Predict future managerial performance using the assessment center method.</a:t>
            </a:r>
          </a:p>
          <a:p>
            <a:r>
              <a:rPr lang="en-US" dirty="0"/>
              <a:t>13-8: Consider implementing selection systems that include different combinations of predictors.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Criteria of Managerial Success </a:t>
            </a:r>
            <a:r>
              <a:rPr lang="en-US" sz="1800" dirty="0"/>
              <a:t>(1 of 3)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management </a:t>
            </a:r>
          </a:p>
          <a:p>
            <a:pPr lvl="1"/>
            <a:r>
              <a:rPr lang="en-US" dirty="0"/>
              <a:t>Defined in terms of organizational outcomes</a:t>
            </a:r>
          </a:p>
          <a:p>
            <a:pPr lvl="1"/>
            <a:r>
              <a:rPr lang="en-US" dirty="0"/>
              <a:t>Actions or behaviors judged relevant and important for optimizing resources </a:t>
            </a:r>
          </a:p>
          <a:p>
            <a:pPr lvl="1"/>
            <a:r>
              <a:rPr lang="en-US" dirty="0"/>
              <a:t>Managerial prediction studies: objective, global, or administrative criteria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Criteria of Managerial Success </a:t>
            </a:r>
            <a:r>
              <a:rPr lang="en-US" sz="1800" dirty="0"/>
              <a:t>(2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Managerial criterion</a:t>
            </a:r>
          </a:p>
          <a:p>
            <a:pPr lvl="1"/>
            <a:r>
              <a:rPr lang="en-US" dirty="0"/>
              <a:t>Ambition and quality and quantity of education predict objective-career success</a:t>
            </a:r>
          </a:p>
          <a:p>
            <a:pPr lvl="1"/>
            <a:r>
              <a:rPr lang="en-US" dirty="0"/>
              <a:t>Accomplishments and organization success predict subjective-career success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Criteria of Managerial Success </a:t>
            </a:r>
            <a:r>
              <a:rPr lang="en-US" sz="1800" dirty="0"/>
              <a:t>(3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Importance of context</a:t>
            </a:r>
          </a:p>
          <a:p>
            <a:pPr lvl="1"/>
            <a:r>
              <a:rPr lang="en-US" dirty="0"/>
              <a:t>Organizational conditions</a:t>
            </a:r>
          </a:p>
          <a:p>
            <a:pPr lvl="2"/>
            <a:r>
              <a:rPr lang="en-US" dirty="0"/>
              <a:t>Culture, technology, financial health, availability of resources</a:t>
            </a:r>
          </a:p>
          <a:p>
            <a:pPr lvl="1"/>
            <a:r>
              <a:rPr lang="en-US" dirty="0"/>
              <a:t>Environmental conditions</a:t>
            </a:r>
          </a:p>
          <a:p>
            <a:pPr lvl="2"/>
            <a:r>
              <a:rPr lang="en-US" dirty="0"/>
              <a:t>Internal and external labor markets, competition, legal requirements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2154</Words>
  <Application>Microsoft Office PowerPoint</Application>
  <PresentationFormat>화면 슬라이드 쇼(4:3)</PresentationFormat>
  <Paragraphs>280</Paragraphs>
  <Slides>31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프레젠테이션</vt:lpstr>
      <vt:lpstr>PowerPoint 프레젠테이션</vt:lpstr>
      <vt:lpstr>Learning Goals (1 of 4)</vt:lpstr>
      <vt:lpstr>Learning Goals (2 of 4)</vt:lpstr>
      <vt:lpstr>Learning Goals (3 of 4)</vt:lpstr>
      <vt:lpstr>Learning Goals (4 of 4)</vt:lpstr>
      <vt:lpstr>Criteria of Managerial Success (1 of 3)</vt:lpstr>
      <vt:lpstr>Criteria of Managerial Success (2 of 3)</vt:lpstr>
      <vt:lpstr>Criteria of Managerial Success (3 of 3)</vt:lpstr>
      <vt:lpstr>Instruments of Prediction (1 of 10)</vt:lpstr>
      <vt:lpstr>Instruments of Prediction (2 of 10)</vt:lpstr>
      <vt:lpstr>Instruments of Prediction (3 of 10)</vt:lpstr>
      <vt:lpstr>Instruments of Prediction (4 of 10)</vt:lpstr>
      <vt:lpstr>Instruments of Prediction (5 of 10)</vt:lpstr>
      <vt:lpstr>Instruments of Prediction (6 of 10)</vt:lpstr>
      <vt:lpstr>Instruments of Prediction (7 of 10)</vt:lpstr>
      <vt:lpstr>Instruments of Prediction (8 of 10)</vt:lpstr>
      <vt:lpstr>Instruments of Prediction (9 of 10)</vt:lpstr>
      <vt:lpstr>Instruments of Prediction (10 of 10)</vt:lpstr>
      <vt:lpstr>Work Samples of Managerial Performance (1 of 5)</vt:lpstr>
      <vt:lpstr>Work Samples of Managerial Performance (2 of 5)</vt:lpstr>
      <vt:lpstr>Work Samples of Managerial Performance (3 of 5)</vt:lpstr>
      <vt:lpstr>Work Samples of Managerial Performance (4 of 5)</vt:lpstr>
      <vt:lpstr>Work Samples of Managerial Performance (5 of 5)</vt:lpstr>
      <vt:lpstr>Assessment Centers (1 of 5)</vt:lpstr>
      <vt:lpstr>Assessment Centers (2 of 5)</vt:lpstr>
      <vt:lpstr>Assessment Centers (3 of 5)</vt:lpstr>
      <vt:lpstr>Assessment Centers (4 of 5)</vt:lpstr>
      <vt:lpstr>Assessment Centers (5 of 5)</vt:lpstr>
      <vt:lpstr>Combining Predictors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47</cp:revision>
  <dcterms:created xsi:type="dcterms:W3CDTF">2006-08-16T00:00:00Z</dcterms:created>
  <dcterms:modified xsi:type="dcterms:W3CDTF">2018-07-23T14:36:52Z</dcterms:modified>
</cp:coreProperties>
</file>