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5" r:id="rId3"/>
    <p:sldId id="284" r:id="rId4"/>
    <p:sldId id="285" r:id="rId5"/>
    <p:sldId id="286" r:id="rId6"/>
    <p:sldId id="287" r:id="rId7"/>
    <p:sldId id="257" r:id="rId8"/>
    <p:sldId id="258" r:id="rId9"/>
    <p:sldId id="259" r:id="rId10"/>
    <p:sldId id="260" r:id="rId11"/>
    <p:sldId id="288" r:id="rId12"/>
    <p:sldId id="261" r:id="rId13"/>
    <p:sldId id="262" r:id="rId14"/>
    <p:sldId id="263" r:id="rId15"/>
    <p:sldId id="264" r:id="rId16"/>
    <p:sldId id="289" r:id="rId17"/>
    <p:sldId id="265" r:id="rId18"/>
    <p:sldId id="266" r:id="rId19"/>
    <p:sldId id="290" r:id="rId20"/>
    <p:sldId id="267" r:id="rId21"/>
    <p:sldId id="291" r:id="rId22"/>
    <p:sldId id="292" r:id="rId23"/>
    <p:sldId id="294" r:id="rId24"/>
    <p:sldId id="293" r:id="rId25"/>
    <p:sldId id="268" r:id="rId26"/>
    <p:sldId id="269" r:id="rId27"/>
    <p:sldId id="270" r:id="rId28"/>
    <p:sldId id="281" r:id="rId29"/>
    <p:sldId id="271" r:id="rId30"/>
    <p:sldId id="272" r:id="rId31"/>
    <p:sldId id="273" r:id="rId32"/>
    <p:sldId id="274" r:id="rId33"/>
    <p:sldId id="282" r:id="rId34"/>
    <p:sldId id="283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69" autoAdjust="0"/>
  </p:normalViewPr>
  <p:slideViewPr>
    <p:cSldViewPr>
      <p:cViewPr varScale="1">
        <p:scale>
          <a:sx n="49" d="100"/>
          <a:sy n="49" d="100"/>
        </p:scale>
        <p:origin x="17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5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14-2: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different cutoff scores on predictors to maximize job applicants’ future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5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14-2: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different cutoff scores on predictors to maximize job applicants’ future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6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14-1: </a:t>
            </a:r>
            <a:r>
              <a:rPr lang="en-US" dirty="0"/>
              <a:t>Implement multiple-regression, multiple-cutoff, and multiple-hurdle approaches to forecast future performance.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14-2: Set different cutoff scores on predictors to maximize job applicants’ future 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5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14-3: Calculate selection ratios and base rates--critical components of any forecasting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12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14-3: Calculate selection ratios and base rates--critical components of any forecasting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27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14-3: Calculate selection ratios and base rates--critical components of any forecasting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94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14-5: Conduct a utility analysis to understand the financial impact of selection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63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14-5: Conduct a utility analysis to understand the financial impact of selection decisions.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14-6: Use different procedures for calculating utility--each with different assumptions, advantages, and disadvantages.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94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14-5: Conduct a utility analysis to understand the financial impact of selection decisions.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14-6: Use different procedures for calculating utility--each with different assumptions, advantages, and disadvantages.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4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14-5: Conduct a utility analysis to understand the financial impact of selection decisions.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14-6: Use different procedures for calculating utility--each with different assumptions, advantages, and disadvantages.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4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44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14-7: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SD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(standard deviation of performance measured in dollars--a key component of a utility analysis) based on different procedures available.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27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14-5: Conduct a utility analysis to understand the financial impact of selection decisions.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14-6: Use different procedures for calculating utility--each with different assumptions, advantages, and disadvantages.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17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14-8: Adopt a broader multiattribute, compared to a single-attribute, utility analysis that considers multiple stakeholders and success criteria.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09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14-8: Adopt a broader multiattribute, compared to a single-attribute, utility analysis that considers multiple stakeholders and success criteria.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57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14-8: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 a broader multiattribute, compared to a single-attribute, utility analysis that considers multiple stakeholders and success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5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5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8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15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14-1: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 a multiple-regression, multiple-cutoff, and multiple-hurdle approaches to forecast future performance.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14-4: Calculate the precise inflection point where the predictor–criterion relation is no longer positive.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14-1: </a:t>
            </a:r>
            <a:r>
              <a:rPr lang="en-US" dirty="0"/>
              <a:t>Implement multiple-regression, multiple-cutoff, and multiple-hurdle approaches to forecast future performance.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14-2: Set different cutoff scores on predictors to maximize job applicants’ future performance.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7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71BC3-07BE-4001-AC1F-F881ECA6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530CE-2F3C-4E39-A6F9-A6641090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 of Linear Models in Job-Success Prediction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4F629-C097-4858-81FC-704700FF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Suppressor variables</a:t>
            </a:r>
          </a:p>
          <a:p>
            <a:pPr lvl="1"/>
            <a:r>
              <a:rPr lang="en-US" dirty="0"/>
              <a:t>Can affect a given predictor–criterion relation</a:t>
            </a:r>
          </a:p>
          <a:p>
            <a:pPr lvl="1"/>
            <a:r>
              <a:rPr lang="en-US" dirty="0"/>
              <a:t>Such variables bear little or no direct relation to criterion itself</a:t>
            </a:r>
          </a:p>
          <a:p>
            <a:pPr lvl="1"/>
            <a:r>
              <a:rPr lang="en-US" dirty="0"/>
              <a:t>Do bear significant relationship to predictor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4457B-D0FD-4E5D-BF46-87F6D0C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7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 of Suppressor Variable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95" y="2743200"/>
            <a:ext cx="5553611" cy="22410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4751D1-12E6-475C-AEF7-D1D9B471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792A0-FCCF-4770-97B7-7F46BB87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Data-Combination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C37E2-CCD7-430B-B37A-502FC5E8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Data-combination strategies </a:t>
            </a:r>
            <a:endParaRPr lang="en-US" i="1" dirty="0"/>
          </a:p>
          <a:p>
            <a:pPr lvl="1"/>
            <a:r>
              <a:rPr lang="en-US" dirty="0"/>
              <a:t>Mechanical (or statistical)</a:t>
            </a:r>
          </a:p>
          <a:p>
            <a:pPr lvl="1"/>
            <a:r>
              <a:rPr lang="en-US" dirty="0"/>
              <a:t>Judgmental (or clinical)</a:t>
            </a:r>
          </a:p>
          <a:p>
            <a:pPr lvl="1"/>
            <a:r>
              <a:rPr lang="en-US" dirty="0"/>
              <a:t>Pure clinical strategy</a:t>
            </a:r>
          </a:p>
          <a:p>
            <a:pPr lvl="1"/>
            <a:r>
              <a:rPr lang="en-US" dirty="0"/>
              <a:t>Pure statistical strategy </a:t>
            </a:r>
          </a:p>
          <a:p>
            <a:pPr lvl="1"/>
            <a:r>
              <a:rPr lang="en-US" dirty="0"/>
              <a:t>Clinical-composite strategy</a:t>
            </a:r>
          </a:p>
          <a:p>
            <a:pPr lvl="1"/>
            <a:r>
              <a:rPr lang="en-US" dirty="0"/>
              <a:t>Mechanical composite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8083B-EA74-46AE-AFF5-B74D48F8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22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AE713B-2822-49EE-A200-829FC22E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7A49F-50C7-4D29-BF8B-E20AE5C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Alternative Prediction Models </a:t>
            </a:r>
            <a:r>
              <a:rPr lang="en-US" sz="1800" dirty="0"/>
              <a:t>(1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1E408-D4E1-4A58-81D7-666B81E3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Multiple-regression approach</a:t>
            </a:r>
          </a:p>
          <a:p>
            <a:pPr lvl="1"/>
            <a:r>
              <a:rPr lang="en-US" dirty="0"/>
              <a:t>Compensatory</a:t>
            </a:r>
          </a:p>
          <a:p>
            <a:pPr lvl="1"/>
            <a:r>
              <a:rPr lang="en-US" dirty="0"/>
              <a:t>High scores on one predictor can substitute or compensate for low scores on another predictor</a:t>
            </a:r>
          </a:p>
          <a:p>
            <a:pPr lvl="1" hangingPunct="0"/>
            <a:r>
              <a:rPr lang="en-US" dirty="0"/>
              <a:t>Flexibility allows identification of inflection point where predictor–criterion relation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B1DB-BBDD-44F7-9B5F-D8ABFBFF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1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EA106E-41DA-46C7-BD93-AFFC5BBD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99AD0-5993-4485-B866-F0105523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Alternative Prediction Models </a:t>
            </a:r>
            <a:r>
              <a:rPr lang="en-US" sz="1800" dirty="0"/>
              <a:t>(2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7257-AC9E-4038-8203-03EFDE72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Multiple-cutoff approach</a:t>
            </a:r>
          </a:p>
          <a:p>
            <a:pPr lvl="1"/>
            <a:r>
              <a:rPr lang="en-US" dirty="0"/>
              <a:t>Non-compensatory </a:t>
            </a:r>
          </a:p>
          <a:p>
            <a:pPr lvl="1"/>
            <a:r>
              <a:rPr lang="en-US" dirty="0"/>
              <a:t>Assumes curvilinearity in predictor–criterion relations</a:t>
            </a:r>
          </a:p>
          <a:p>
            <a:pPr lvl="1"/>
            <a:r>
              <a:rPr lang="en-US" dirty="0"/>
              <a:t>No satisfactory solution developed for setting optimal cutoff scores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1C40-DC06-40E3-8283-E2BD3D5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8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EE82A-94EA-4A0B-B389-C0ED1003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60EAE-8AED-4371-8EFB-7651B38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Alternative Prediction Models </a:t>
            </a:r>
            <a:r>
              <a:rPr lang="en-US" sz="1800" dirty="0"/>
              <a:t>(3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7281-E93A-4E8C-9A8A-AE4FEA38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Multiple-cutoff approach</a:t>
            </a:r>
          </a:p>
          <a:p>
            <a:pPr lvl="1"/>
            <a:r>
              <a:rPr lang="en-US" dirty="0"/>
              <a:t>Angoff method</a:t>
            </a:r>
          </a:p>
          <a:p>
            <a:pPr lvl="2"/>
            <a:r>
              <a:rPr lang="en-US" dirty="0"/>
              <a:t>Expert judges rate each item in terms of probability that a barely or minimally competent person would answer the item correctly</a:t>
            </a:r>
          </a:p>
          <a:p>
            <a:pPr lvl="2"/>
            <a:r>
              <a:rPr lang="en-US" dirty="0"/>
              <a:t>Probabilities (proportions) averaged for each item across judges to yield item cutoff scores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9A644-1E54-410B-80FB-1ED9737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2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83" y="1502504"/>
            <a:ext cx="5216236" cy="441789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6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DC04D-6FCD-469F-9D68-EEDBF9F3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579F7-80C1-4505-AE86-2290035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Alternative Prediction Models </a:t>
            </a:r>
            <a:r>
              <a:rPr lang="en-US" sz="1800" dirty="0"/>
              <a:t>(4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DB152-9BFD-458F-86C7-3D0FE986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Expectancy charts</a:t>
            </a:r>
          </a:p>
          <a:p>
            <a:pPr lvl="1"/>
            <a:r>
              <a:rPr lang="en-US" dirty="0"/>
              <a:t>Illustrate visually impact of cutoff scores on future hiring decisions</a:t>
            </a:r>
          </a:p>
          <a:p>
            <a:pPr lvl="1"/>
            <a:r>
              <a:rPr lang="en-US" dirty="0"/>
              <a:t>Depict likelihood of successful criterion performance for any given level of predictor scores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6BC9-709F-486E-B6C8-0F3451BE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10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4582D-400D-4F00-AA45-F733CFDA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DD754-F679-4B06-A2A3-270F944D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Alternative Prediction Models </a:t>
            </a:r>
            <a:r>
              <a:rPr lang="en-US" sz="1800" dirty="0"/>
              <a:t>(5 of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DDE2-FA81-4848-95AF-F84B2B36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Multiple-hurdle approach</a:t>
            </a:r>
          </a:p>
          <a:p>
            <a:pPr lvl="1"/>
            <a:r>
              <a:rPr lang="en-US" dirty="0"/>
              <a:t>Cutoff scores on some predictor may be used to make investigatory decisions </a:t>
            </a:r>
          </a:p>
          <a:p>
            <a:pPr lvl="1"/>
            <a:r>
              <a:rPr lang="en-US" dirty="0"/>
              <a:t>Appropriate when training is long, complex, and expensive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0797-68FF-48F6-A3ED-72CC5CC1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9" y="923166"/>
            <a:ext cx="4156364" cy="514285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7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92282" y="2667000"/>
            <a:ext cx="7959436" cy="1600200"/>
          </a:xfrm>
        </p:spPr>
        <p:txBody>
          <a:bodyPr>
            <a:noAutofit/>
          </a:bodyPr>
          <a:lstStyle/>
          <a:p>
            <a:pPr hangingPunct="0"/>
            <a:r>
              <a:rPr lang="pt-BR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</a:t>
            </a:r>
            <a:r>
              <a:rPr lang="pt-BR" sz="4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US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3600" b="1" dirty="0"/>
              <a:t>Decision Making for Selection</a:t>
            </a:r>
            <a:endParaRPr lang="en-US" sz="36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230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Decision-Theory Approach </a:t>
            </a:r>
            <a:r>
              <a:rPr lang="en-US" sz="18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Selection ratio</a:t>
            </a:r>
          </a:p>
          <a:p>
            <a:pPr lvl="1"/>
            <a:r>
              <a:rPr lang="en-US" dirty="0"/>
              <a:t>Ratio of number of available job openings to total number of available applicants</a:t>
            </a:r>
          </a:p>
          <a:p>
            <a:r>
              <a:rPr lang="en-US" dirty="0"/>
              <a:t>Base rate (BR)</a:t>
            </a:r>
          </a:p>
          <a:p>
            <a:pPr lvl="1"/>
            <a:r>
              <a:rPr lang="en-US" dirty="0"/>
              <a:t>Proportion of persons judged successful using current selection procedures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0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057400"/>
            <a:ext cx="8811490" cy="322417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60136"/>
            <a:ext cx="5029200" cy="4903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90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47" y="2807825"/>
            <a:ext cx="6414506" cy="19200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25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8" y="2298418"/>
            <a:ext cx="8502106" cy="23567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53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1FCDF-442D-4305-9FFC-35267E5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5786F-DE72-44DD-89AB-FF1E1C6C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Decision-Theory Approach </a:t>
            </a:r>
            <a:r>
              <a:rPr lang="en-US" sz="18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7D49-11A7-4830-95DC-56EFAFE0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 ratio</a:t>
            </a:r>
          </a:p>
          <a:p>
            <a:pPr lvl="1"/>
            <a:r>
              <a:rPr lang="en-US" dirty="0"/>
              <a:t>Proportion of selected applicants who subsequently are judged successful </a:t>
            </a:r>
          </a:p>
          <a:p>
            <a:r>
              <a:rPr lang="en-US" dirty="0"/>
              <a:t>Decision-theory approach</a:t>
            </a:r>
          </a:p>
          <a:p>
            <a:pPr lvl="1"/>
            <a:r>
              <a:rPr lang="en-US" dirty="0"/>
              <a:t>Considers validity, SR, BR, and other contextual and organizational issues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F44B5-7C19-4F82-ACC2-288736E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2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090DA-F356-48AF-8E7C-B8F9CE47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784A3-CA86-40AE-9B4D-8080C832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Decision-Theory Approach </a:t>
            </a:r>
            <a:r>
              <a:rPr lang="en-US" sz="18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94383-8A8F-477F-A6A2-69456EE6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  <a:p>
            <a:pPr lvl="1"/>
            <a:r>
              <a:rPr lang="en-US" dirty="0"/>
              <a:t>Addresses SR and BR parameters</a:t>
            </a:r>
          </a:p>
          <a:p>
            <a:pPr lvl="1"/>
            <a:r>
              <a:rPr lang="en-US" dirty="0"/>
              <a:t>Compels decision maker to consider explicitly the kinds of judgments he or she has to make</a:t>
            </a:r>
          </a:p>
          <a:p>
            <a:pPr lvl="1"/>
            <a:r>
              <a:rPr lang="en-US" dirty="0"/>
              <a:t>Errors of measurement not considered in setting cutoff scores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E50B-9FFF-43CE-89F1-3FBB98CE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27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34BDC-8598-4B00-80D5-02AC0B89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E825E-ECEB-4E52-A73C-1BB75DD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Utility Analysis </a:t>
            </a:r>
            <a:r>
              <a:rPr lang="en-US" sz="1800" dirty="0"/>
              <a:t>(1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A5A52-EA08-4527-B717-D0AA11D1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Utility of a selection device</a:t>
            </a:r>
          </a:p>
          <a:p>
            <a:pPr lvl="1"/>
            <a:r>
              <a:rPr lang="en-US" dirty="0"/>
              <a:t>Degree to which its use improves quality of individuals selected beyond what would have occurred had that device not been used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54C52-B192-48B6-8569-6C4D946B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483B89-DC2A-496C-B780-E395B38D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CE6C6D-AEAA-4766-9E1A-D2526B7F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Utility Analysis </a:t>
            </a:r>
            <a:r>
              <a:rPr lang="en-US" sz="1800" dirty="0"/>
              <a:t>(2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8CFB85-4732-4D62-81A6-5B658913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Taylor–Russell model</a:t>
            </a:r>
          </a:p>
          <a:p>
            <a:pPr lvl="1"/>
            <a:r>
              <a:rPr lang="en-US" dirty="0"/>
              <a:t>Utility index: increase in percentage successful in selected group</a:t>
            </a:r>
          </a:p>
          <a:p>
            <a:pPr lvl="1"/>
            <a:r>
              <a:rPr lang="en-US" dirty="0"/>
              <a:t>Data: validity, base rate, selection ratio</a:t>
            </a:r>
          </a:p>
          <a:p>
            <a:pPr lvl="1"/>
            <a:r>
              <a:rPr lang="en-US" dirty="0"/>
              <a:t>Assumptions: all selectees classified either as successful or unsuccessful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8322-5C2F-4A86-99C9-F561763B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05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D68E8-E198-4E08-8C54-4E9589C2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61EF9-5A14-4464-BA9D-63E71CE7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Utility Analysis </a:t>
            </a:r>
            <a:r>
              <a:rPr lang="en-US" sz="1800" dirty="0"/>
              <a:t>(3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A56E8-C7EA-4F94-9957-78E66930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Naylor–Shine model</a:t>
            </a:r>
          </a:p>
          <a:p>
            <a:pPr lvl="1"/>
            <a:r>
              <a:rPr lang="en-US" dirty="0"/>
              <a:t>Utility index: increase in mean criterion score of selected group</a:t>
            </a:r>
          </a:p>
          <a:p>
            <a:pPr lvl="1"/>
            <a:r>
              <a:rPr lang="en-US" dirty="0"/>
              <a:t>Data: validity, selection ratio</a:t>
            </a:r>
          </a:p>
          <a:p>
            <a:pPr lvl="1"/>
            <a:r>
              <a:rPr lang="en-US" dirty="0"/>
              <a:t>Assumptions: equal criterion performance by all members of each group: cost of selection = $0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C9E9B-CAE7-45C9-B110-3CE29EF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14-1: Implement multiple-regression, multiple-cutoff, and multiple-hurdle approaches to forecast future performance.</a:t>
            </a:r>
          </a:p>
          <a:p>
            <a:r>
              <a:rPr lang="en-US" dirty="0"/>
              <a:t>14-2: Set different cutoff scores on predictors to maximize job applicants’ future performance.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5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34CA-F549-4BA2-8D44-E799128E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236E8-7657-4D85-82D6-D9336ED2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Utility Analysis </a:t>
            </a:r>
            <a:r>
              <a:rPr lang="en-US" sz="1800" dirty="0"/>
              <a:t>(4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FF61-0FF1-4D6C-8BDB-62F0F2DB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Brogden–Cronbach–Gleser model</a:t>
            </a:r>
          </a:p>
          <a:p>
            <a:pPr lvl="1"/>
            <a:r>
              <a:rPr lang="en-US" dirty="0"/>
              <a:t>Utility index: increase in dollar payoff of selected group</a:t>
            </a:r>
          </a:p>
          <a:p>
            <a:pPr lvl="1"/>
            <a:r>
              <a:rPr lang="en-US" dirty="0"/>
              <a:t>Data: validity, selection ratio, criterion standard deviation in dollars</a:t>
            </a:r>
          </a:p>
          <a:p>
            <a:pPr lvl="1"/>
            <a:r>
              <a:rPr lang="en-US" dirty="0"/>
              <a:t>Assumptions: validity linearly related to utility: cost of selection = $0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C862A-9DE0-4159-B769-F2BB93A8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7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A6D31-6ECA-42EF-BC22-17FEDB6B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207A4F-09D9-490C-99AD-517A748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Utility Analysis </a:t>
            </a:r>
            <a:r>
              <a:rPr lang="en-US" sz="1800" dirty="0"/>
              <a:t>(5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8114-FE48-41E8-BE72-6BE06349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Methods of estimating SD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Percentile method</a:t>
            </a:r>
          </a:p>
          <a:p>
            <a:pPr lvl="1"/>
            <a:r>
              <a:rPr lang="en-US" dirty="0"/>
              <a:t>Average-salary method</a:t>
            </a:r>
          </a:p>
          <a:p>
            <a:pPr lvl="1"/>
            <a:r>
              <a:rPr lang="en-US" dirty="0"/>
              <a:t>Cascio–Ramos estimate of performance in dollars (CREPID)</a:t>
            </a:r>
          </a:p>
          <a:p>
            <a:pPr lvl="1"/>
            <a:r>
              <a:rPr lang="en-US" dirty="0"/>
              <a:t>Superior equivalents and system effectiveness techniques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84186-2AA8-4705-83FF-7B8EA863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02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79A336-6147-4D71-BD8F-8D173629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F2A01-C8DF-4EEA-AAC5-46E4D1DC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Utility Analysis </a:t>
            </a:r>
            <a:r>
              <a:rPr lang="en-US" sz="1800" dirty="0"/>
              <a:t>(6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4077F-D271-4BF8-A884-E00F1D95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Brogden–Cronbach–Gleser model</a:t>
            </a:r>
          </a:p>
          <a:p>
            <a:pPr lvl="1"/>
            <a:r>
              <a:rPr lang="en-US" dirty="0"/>
              <a:t>Top scorers may turn offer down</a:t>
            </a:r>
          </a:p>
          <a:p>
            <a:pPr lvl="1"/>
            <a:r>
              <a:rPr lang="en-US" dirty="0"/>
              <a:t>Discrepancy between expected and actual performance scores</a:t>
            </a:r>
          </a:p>
          <a:p>
            <a:pPr lvl="1"/>
            <a:r>
              <a:rPr lang="en-US" dirty="0"/>
              <a:t>Economic factors affect utility estimates</a:t>
            </a:r>
          </a:p>
          <a:p>
            <a:pPr lvl="1"/>
            <a:r>
              <a:rPr lang="en-US" dirty="0"/>
              <a:t>Top management may not believe results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1B00F-F7CD-4ED3-9D67-AC648D23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90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A2571D-C87F-43EA-A390-0B70F423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CD134-C8A2-4531-BA4D-A28DCA28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Utility Analysis </a:t>
            </a:r>
            <a:r>
              <a:rPr lang="en-US" sz="1800" dirty="0"/>
              <a:t>(7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1B6B1-3C3A-47CC-866E-FD6599A8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Brogden–Cronbach–Gleser model </a:t>
            </a:r>
          </a:p>
          <a:p>
            <a:pPr lvl="1"/>
            <a:r>
              <a:rPr lang="en-US" dirty="0"/>
              <a:t>Utility model</a:t>
            </a:r>
          </a:p>
          <a:p>
            <a:pPr lvl="2"/>
            <a:r>
              <a:rPr lang="en-US" dirty="0"/>
              <a:t>Focuses on correlation coefficient between test scores and job performance </a:t>
            </a:r>
          </a:p>
          <a:p>
            <a:pPr lvl="1"/>
            <a:r>
              <a:rPr lang="en-US" dirty="0"/>
              <a:t>Single-attribute utility analysis</a:t>
            </a:r>
          </a:p>
          <a:p>
            <a:pPr lvl="2"/>
            <a:r>
              <a:rPr lang="en-US" dirty="0"/>
              <a:t>Focuses exclusively on quantitative data and ignores qualitative data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58B87-3338-4AA6-9F12-1AAAEB54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20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C0AF9-FB66-4540-8AEE-75BD6DF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5B4E5-0430-4773-BBDA-36C9DB5A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Utility Analysis </a:t>
            </a:r>
            <a:r>
              <a:rPr lang="en-US" sz="1800" dirty="0"/>
              <a:t>(8 of 8)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10F78-3BA4-4CBA-82B0-8CC5B523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Brogden–Cronbach–Gleser model</a:t>
            </a:r>
          </a:p>
          <a:p>
            <a:pPr lvl="1"/>
            <a:r>
              <a:rPr lang="en-US" dirty="0"/>
              <a:t>Multiattribute utility analysis</a:t>
            </a:r>
          </a:p>
          <a:p>
            <a:pPr lvl="2"/>
            <a:r>
              <a:rPr lang="en-US" dirty="0"/>
              <a:t>Includes Brogden–Cronbach–Gleser result and information on other desired outcomes</a:t>
            </a:r>
          </a:p>
          <a:p>
            <a:pPr lvl="2"/>
            <a:r>
              <a:rPr lang="en-US" dirty="0"/>
              <a:t>Incorporates traditional single-attribute utility estimate</a:t>
            </a:r>
          </a:p>
          <a:p>
            <a:pPr lvl="2"/>
            <a:r>
              <a:rPr lang="en-US" dirty="0"/>
              <a:t>Combines quantitative and qualitative data</a:t>
            </a:r>
          </a:p>
          <a:p>
            <a:pPr lvl="2"/>
            <a:r>
              <a:rPr lang="en-US" dirty="0"/>
              <a:t>Involves participation of various stakeholders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657AF-FB38-4AE7-AF6D-1A3EAB6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15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6561C-BEBB-431B-A3F7-75444E2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7E0B4-CFE9-45AD-BC45-BE1434B4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Context of Personal Selection Decisions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36C1-4902-4C52-B3E9-CC506F11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Brogden–Cronbach–Gleser approach</a:t>
            </a:r>
          </a:p>
          <a:p>
            <a:pPr lvl="1"/>
            <a:r>
              <a:rPr lang="en-US" dirty="0"/>
              <a:t>Ignores strategic context of selection decisions</a:t>
            </a:r>
          </a:p>
          <a:p>
            <a:pPr lvl="1"/>
            <a:r>
              <a:rPr lang="en-US" dirty="0"/>
              <a:t>Assumes validity and SD</a:t>
            </a:r>
            <a:r>
              <a:rPr lang="en-US" i="1" dirty="0"/>
              <a:t>y</a:t>
            </a:r>
            <a:r>
              <a:rPr lang="en-US" dirty="0"/>
              <a:t> constant over time, when they probably vary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AD7C1-40C1-4FCD-9166-C33732AF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7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(2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1488" y="2133600"/>
            <a:ext cx="8229600" cy="3992563"/>
          </a:xfrm>
        </p:spPr>
        <p:txBody>
          <a:bodyPr>
            <a:normAutofit fontScale="92500"/>
          </a:bodyPr>
          <a:lstStyle/>
          <a:p>
            <a:r>
              <a:rPr lang="en-US" dirty="0"/>
              <a:t>14-3: Calculate selection ratios and base rates--critical components of any forecasting system.</a:t>
            </a:r>
          </a:p>
          <a:p>
            <a:r>
              <a:rPr lang="en-US" dirty="0"/>
              <a:t>14-4: Calculate the precise inflection point where the predictor–criterion relation is no longer positive.</a:t>
            </a:r>
          </a:p>
          <a:p>
            <a:r>
              <a:rPr lang="en-US" dirty="0"/>
              <a:t>14-5: Conduct a utility analysis to understand the financial impact of selection decisions.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8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(3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14-6: Use different procedures for calculating utility--each with different assumptions, advantages, and disadvantages.</a:t>
            </a:r>
          </a:p>
          <a:p>
            <a:r>
              <a:rPr lang="en-US" dirty="0"/>
              <a:t>14-7: Calculate SD</a:t>
            </a:r>
            <a:r>
              <a:rPr lang="en-US" i="1" dirty="0"/>
              <a:t>y </a:t>
            </a:r>
            <a:r>
              <a:rPr lang="en-US" dirty="0"/>
              <a:t>(standard deviation of performance measured in dollars--a key component of a utility analysis) based on different procedures available.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6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(4 of 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14-8: Adopt a broader multiattribute, compared to a single-attribute, utility analysis that considers multiple stakeholders and success criteria.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1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Personnel Selection in Perspective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Collecting data using tests or assessment procedures relevant to job performance</a:t>
            </a:r>
          </a:p>
          <a:p>
            <a:r>
              <a:rPr lang="en-US" dirty="0"/>
              <a:t>Prediction</a:t>
            </a:r>
          </a:p>
          <a:p>
            <a:pPr lvl="1"/>
            <a:r>
              <a:rPr lang="en-US" dirty="0"/>
              <a:t>Combining data to enable decision maker to minimize predictive errors in forecasting job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Classical Approach to Personnel Selection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8" y="1881164"/>
            <a:ext cx="3013364" cy="44434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Efficiency of Linear Models in Job-Success Prediction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Unit weighting</a:t>
            </a:r>
          </a:p>
          <a:p>
            <a:pPr lvl="1"/>
            <a:r>
              <a:rPr lang="en-US" dirty="0"/>
              <a:t>All predictors weighted by 1.0</a:t>
            </a:r>
          </a:p>
          <a:p>
            <a:pPr lvl="1"/>
            <a:r>
              <a:rPr lang="en-US" dirty="0"/>
              <a:t>Perform well compared to weights derived from simple or multiple regression when sample size is small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2075</Words>
  <Application>Microsoft Office PowerPoint</Application>
  <PresentationFormat>화면 슬라이드 쇼(4:3)</PresentationFormat>
  <Paragraphs>244</Paragraphs>
  <Slides>35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프레젠테이션</vt:lpstr>
      <vt:lpstr>PowerPoint 프레젠테이션</vt:lpstr>
      <vt:lpstr>Learning Goals (1 of 4)</vt:lpstr>
      <vt:lpstr>Learning Goals (2 of 4)</vt:lpstr>
      <vt:lpstr>Learning Goals (3 of 4)</vt:lpstr>
      <vt:lpstr>Learning Goals (4 of 4)</vt:lpstr>
      <vt:lpstr>Personnel Selection in Perspective </vt:lpstr>
      <vt:lpstr>Classical Approach to Personnel Selection</vt:lpstr>
      <vt:lpstr>Efficiency of Linear Models in Job-Success Prediction (1 of 2)</vt:lpstr>
      <vt:lpstr>Efficiency of Linear Models in Job-Success Prediction (2 of 2)</vt:lpstr>
      <vt:lpstr>Operation of Suppressor Variable</vt:lpstr>
      <vt:lpstr>Data-Combination Strategies</vt:lpstr>
      <vt:lpstr>Alternative Prediction Models (1 of 5)</vt:lpstr>
      <vt:lpstr>Alternative Prediction Models (2 of 5)</vt:lpstr>
      <vt:lpstr>Alternative Prediction Models (3 of 5)</vt:lpstr>
      <vt:lpstr>PowerPoint 프레젠테이션</vt:lpstr>
      <vt:lpstr>Alternative Prediction Models (4 of 5)</vt:lpstr>
      <vt:lpstr>Alternative Prediction Models (5 of 5)</vt:lpstr>
      <vt:lpstr>PowerPoint 프레젠테이션</vt:lpstr>
      <vt:lpstr>Decision-Theory Approach (1 of 3)</vt:lpstr>
      <vt:lpstr>PowerPoint 프레젠테이션</vt:lpstr>
      <vt:lpstr>PowerPoint 프레젠테이션</vt:lpstr>
      <vt:lpstr>PowerPoint 프레젠테이션</vt:lpstr>
      <vt:lpstr>PowerPoint 프레젠테이션</vt:lpstr>
      <vt:lpstr>Decision-Theory Approach (2 of 3)</vt:lpstr>
      <vt:lpstr>Decision-Theory Approach (3 of 3)</vt:lpstr>
      <vt:lpstr>Utility Analysis (1 of 8)</vt:lpstr>
      <vt:lpstr>Utility Analysis (2 of 8)</vt:lpstr>
      <vt:lpstr>Utility Analysis (3 of 8)</vt:lpstr>
      <vt:lpstr>Utility Analysis (4 of 8)</vt:lpstr>
      <vt:lpstr>Utility Analysis (5 of 8)</vt:lpstr>
      <vt:lpstr>Utility Analysis (6 of 8)</vt:lpstr>
      <vt:lpstr>Utility Analysis (7 of 8)</vt:lpstr>
      <vt:lpstr>Utility Analysis (8 of 8)</vt:lpstr>
      <vt:lpstr>Strategic Context of Personal Selection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50</cp:revision>
  <dcterms:created xsi:type="dcterms:W3CDTF">2006-08-16T00:00:00Z</dcterms:created>
  <dcterms:modified xsi:type="dcterms:W3CDTF">2018-07-23T14:40:02Z</dcterms:modified>
</cp:coreProperties>
</file>