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5" r:id="rId3"/>
    <p:sldId id="281" r:id="rId4"/>
    <p:sldId id="282" r:id="rId5"/>
    <p:sldId id="283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B2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841" autoAdjust="0"/>
  </p:normalViewPr>
  <p:slideViewPr>
    <p:cSldViewPr>
      <p:cViewPr varScale="1">
        <p:scale>
          <a:sx n="60" d="100"/>
          <a:sy n="60" d="100"/>
        </p:scale>
        <p:origin x="14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22B10-FE80-4935-B9C9-55F2DE02CE53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4C31-EB4A-4B21-8134-CB5741A1D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33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15-3: Illustrate the fundamental requirements of sound training practice.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27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15-3: Illustrate the fundamental requirements of sound training practice.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90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15-4: Assess training needs and specify training objectives.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2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15-4: Assess training needs and specify training objectives.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454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15-4: Assess training needs and specify training objectives.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70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15-5: Describe features of the learning environment that facilitate learning and transfer.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403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15-5: Describe features of the learning environment that facilitate learning and transfer.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382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15-6: Specify key elements of successful team training.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15-6: Specify key elements of successful team training.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220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15-7: Incorporate classic principles of learning into all training designs.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85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67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15-8: Integrate key elements that will maximize positive transfer of training to the job.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657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15-8: Integrate key elements that will maximize positive transfer of training to the job.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15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15-8: Integrate key elements that will maximize positive transfer of training to the job.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756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15-8: Integrate key elements that will maximize positive transfer of training to the job.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376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15-8: Integrate key elements that will maximize positive transfer of training to the job.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35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15-8: Integrate key elements that will maximize positive transfer of training to the job.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777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15-8: Integrate key elements that will maximize positive transfer of training to the job.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70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15-1: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key factors that are driving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demand for well-designed and well-executed programs of workplace learning.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67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	15-2: Explain what training and development activities 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11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15-3: Illustrate the fundamental requirements of sound training practice.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17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15-3: Illustrate the fundamental requirements of sound training practice.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93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15-3: Illustrate the fundamental requirements of sound training practice.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34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15-3: Illustrate the fundamental requirements of sound training practice.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74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15-3: Illustrate the fundamental requirements of sound training practice.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9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283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10400" cy="365125"/>
          </a:xfrm>
        </p:spPr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rgbClr val="00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9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00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4751D1-12E6-475C-AEF7-D1D9B471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B792A0-FCCF-4770-97B7-7F46BB87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Design </a:t>
            </a:r>
            <a:r>
              <a:rPr lang="en-US" sz="1800" dirty="0"/>
              <a:t>(3 of 14)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C37E2-CCD7-430B-B37A-502FC5E8C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Determinants of effective training</a:t>
            </a:r>
          </a:p>
          <a:p>
            <a:pPr lvl="1"/>
            <a:r>
              <a:rPr lang="en-US" dirty="0"/>
              <a:t>Individual characteristics influence:</a:t>
            </a:r>
          </a:p>
          <a:p>
            <a:pPr lvl="2"/>
            <a:r>
              <a:rPr lang="en-US" dirty="0"/>
              <a:t>Motivation</a:t>
            </a:r>
          </a:p>
          <a:p>
            <a:pPr lvl="2"/>
            <a:r>
              <a:rPr lang="en-US" dirty="0"/>
              <a:t>Learning</a:t>
            </a:r>
          </a:p>
          <a:p>
            <a:pPr lvl="2"/>
            <a:r>
              <a:rPr lang="en-US" dirty="0"/>
              <a:t>Transfer of training back to job</a:t>
            </a:r>
          </a:p>
          <a:p>
            <a:pPr lvl="2"/>
            <a:r>
              <a:rPr lang="en-US" dirty="0"/>
              <a:t>Job performance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18083B-EA74-46AE-AFF5-B74D48F8A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22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AE713B-2822-49EE-A200-829FC22E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57A49F-50C7-4D29-BF8B-E20AE5CD8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Design </a:t>
            </a:r>
            <a:r>
              <a:rPr lang="en-US" sz="1800" dirty="0"/>
              <a:t>(4 of 14)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1E408-D4E1-4A58-81D7-666B81E3B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Requirements of sound training practice</a:t>
            </a:r>
          </a:p>
          <a:p>
            <a:pPr lvl="1"/>
            <a:r>
              <a:rPr lang="en-US" dirty="0"/>
              <a:t>Needs assessment or planning phase</a:t>
            </a:r>
          </a:p>
          <a:p>
            <a:pPr lvl="1"/>
            <a:r>
              <a:rPr lang="en-US" dirty="0"/>
              <a:t>Training and development or implementation phase</a:t>
            </a:r>
          </a:p>
          <a:p>
            <a:pPr lvl="1"/>
            <a:r>
              <a:rPr lang="en-US" dirty="0"/>
              <a:t>Evaluation phase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5B1DB-BBDD-44F7-9B5F-D8ABFBFF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13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EA106E-41DA-46C7-BD93-AFFC5BBD2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099AD0-5993-4485-B866-F0105523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Design </a:t>
            </a:r>
            <a:r>
              <a:rPr lang="en-US" sz="1800" dirty="0"/>
              <a:t>(5 of 14)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C7257-AC9E-4038-8203-03EFDE72C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 goals</a:t>
            </a:r>
          </a:p>
          <a:p>
            <a:pPr lvl="1"/>
            <a:r>
              <a:rPr lang="en-US" dirty="0"/>
              <a:t>Training validity</a:t>
            </a:r>
          </a:p>
          <a:p>
            <a:pPr lvl="1"/>
            <a:r>
              <a:rPr lang="en-US" dirty="0"/>
              <a:t>Transfer validity</a:t>
            </a:r>
          </a:p>
          <a:p>
            <a:pPr lvl="1"/>
            <a:r>
              <a:rPr lang="en-US" dirty="0" err="1"/>
              <a:t>Intraorganizational</a:t>
            </a:r>
            <a:r>
              <a:rPr lang="en-US" dirty="0"/>
              <a:t> validity</a:t>
            </a:r>
          </a:p>
          <a:p>
            <a:pPr lvl="1"/>
            <a:r>
              <a:rPr lang="en-US" dirty="0" err="1"/>
              <a:t>Interorganizational</a:t>
            </a:r>
            <a:r>
              <a:rPr lang="en-US" dirty="0"/>
              <a:t> validity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51C40-DC06-40E3-8283-E2BD3D56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84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6EE82A-94EA-4A0B-B389-C0ED1003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543800" cy="365125"/>
          </a:xfrm>
        </p:spPr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D60EAE-8AED-4371-8EFB-7651B3866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Design </a:t>
            </a:r>
            <a:r>
              <a:rPr lang="en-US" sz="1800" dirty="0"/>
              <a:t>(6 of 14)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97281-E93A-4E8C-9A8A-AE4FEA385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what is to be learned</a:t>
            </a:r>
          </a:p>
          <a:p>
            <a:pPr lvl="1"/>
            <a:r>
              <a:rPr lang="en-US" dirty="0"/>
              <a:t>Analyze interaction of training and development with HR systems</a:t>
            </a:r>
          </a:p>
          <a:p>
            <a:pPr lvl="1" hangingPunct="0"/>
            <a:r>
              <a:rPr lang="en-US" dirty="0"/>
              <a:t>Determine training needs</a:t>
            </a:r>
          </a:p>
          <a:p>
            <a:pPr lvl="1"/>
            <a:r>
              <a:rPr lang="en-US" dirty="0"/>
              <a:t>Specify training objectives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69A644-1E54-410B-80FB-1ED97377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4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8DC04D-6FCD-469F-9D68-EEDBF9F39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9579F7-80C1-4505-AE86-22900351F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Design </a:t>
            </a:r>
            <a:r>
              <a:rPr lang="en-US" sz="1800" dirty="0"/>
              <a:t>(7 of 14)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DB152-9BFD-458F-86C7-3D0FE9863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what is to be learned</a:t>
            </a:r>
          </a:p>
          <a:p>
            <a:pPr lvl="1" hangingPunct="0"/>
            <a:r>
              <a:rPr lang="en-US" dirty="0"/>
              <a:t>Decompose learning task into its structural components</a:t>
            </a:r>
          </a:p>
          <a:p>
            <a:pPr lvl="1" hangingPunct="0"/>
            <a:r>
              <a:rPr lang="en-US" dirty="0"/>
              <a:t>Determine optimal sequencing of components</a:t>
            </a:r>
          </a:p>
          <a:p>
            <a:pPr lvl="1" hangingPunct="0"/>
            <a:r>
              <a:rPr lang="en-US" dirty="0"/>
              <a:t>Consider alternative ways of learning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916BC9-709F-486E-B6C8-0F3451BE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08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94582D-400D-4F00-AA45-F733CFDA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FDD754-F679-4B06-A2A3-270F944DF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Design </a:t>
            </a:r>
            <a:r>
              <a:rPr lang="en-US" sz="1800" dirty="0"/>
              <a:t>(8 of 14)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4DDE2-FA81-4848-95AF-F84B2B36B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Assessing training needs</a:t>
            </a:r>
          </a:p>
          <a:p>
            <a:pPr lvl="1"/>
            <a:r>
              <a:rPr lang="en-US" dirty="0"/>
              <a:t>Needs assessment perceived as essential starting point in all instructional-design models</a:t>
            </a:r>
          </a:p>
          <a:p>
            <a:pPr lvl="1"/>
            <a:r>
              <a:rPr lang="en-US" dirty="0"/>
              <a:t>Many training programs do not use it</a:t>
            </a:r>
          </a:p>
          <a:p>
            <a:pPr lvl="1"/>
            <a:r>
              <a:rPr lang="en-US" dirty="0"/>
              <a:t>Very little ongoing research or theory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A0797-68FF-48F6-A3ED-72CC5CC1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0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61A954-76FC-468D-9C15-6E5531BD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4AD8B4-C8FA-4E82-949A-BF61C4907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Design </a:t>
            </a:r>
            <a:r>
              <a:rPr lang="en-US" sz="1800" dirty="0"/>
              <a:t>(9 of 14)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EDA99-ED13-4C41-AA72-608EF3A9B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Assessing training needs</a:t>
            </a:r>
          </a:p>
          <a:p>
            <a:pPr lvl="1"/>
            <a:r>
              <a:rPr lang="en-US" dirty="0"/>
              <a:t>Organization analysis</a:t>
            </a:r>
          </a:p>
          <a:p>
            <a:pPr lvl="1"/>
            <a:r>
              <a:rPr lang="en-US" dirty="0"/>
              <a:t>Demographic analysis</a:t>
            </a:r>
          </a:p>
          <a:p>
            <a:pPr lvl="1"/>
            <a:r>
              <a:rPr lang="en-US" dirty="0"/>
              <a:t>Operations analysis</a:t>
            </a:r>
          </a:p>
          <a:p>
            <a:pPr lvl="1"/>
            <a:r>
              <a:rPr lang="en-US" dirty="0"/>
              <a:t>Individual analysis</a:t>
            </a:r>
          </a:p>
          <a:p>
            <a:pPr lvl="1"/>
            <a:r>
              <a:rPr lang="en-US" dirty="0"/>
              <a:t>Individual development plans (IDPs)</a:t>
            </a:r>
          </a:p>
          <a:p>
            <a:pPr lvl="1"/>
            <a:r>
              <a:rPr lang="en-US" dirty="0"/>
              <a:t>Rapid prototyping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BB1C3A-F835-4485-8DD3-3D346BA35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00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B1FCDF-442D-4305-9FFC-35267E518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85786F-DE72-44DD-89AB-FF1E1C6C8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Design </a:t>
            </a:r>
            <a:r>
              <a:rPr lang="en-US" sz="1800" dirty="0"/>
              <a:t>(10 of 14)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37D49-11A7-4830-95DC-56EFAFE0B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 objectives</a:t>
            </a:r>
          </a:p>
          <a:p>
            <a:pPr lvl="1"/>
            <a:r>
              <a:rPr lang="en-US" dirty="0"/>
              <a:t>Desired behavior</a:t>
            </a:r>
          </a:p>
          <a:p>
            <a:pPr lvl="1"/>
            <a:r>
              <a:rPr lang="en-US" dirty="0"/>
              <a:t>Conditions under which behavior should occur</a:t>
            </a:r>
          </a:p>
          <a:p>
            <a:pPr lvl="1"/>
            <a:r>
              <a:rPr lang="en-US" dirty="0"/>
              <a:t>Standards by which trainee’s behavior is to be judged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F44B5-7C19-4F82-ACC2-288736ED5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32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9090DA-F356-48AF-8E7C-B8F9CE476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9784A3-CA86-40AE-9B4D-8080C832A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Design </a:t>
            </a:r>
            <a:r>
              <a:rPr lang="en-US" sz="1800" dirty="0"/>
              <a:t>(11 of 14)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94383-8A8F-477F-A6A2-69456EE6C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Environment for training and learning</a:t>
            </a:r>
          </a:p>
          <a:p>
            <a:pPr lvl="1"/>
            <a:r>
              <a:rPr lang="en-US" dirty="0"/>
              <a:t>Trainees understand objectives of training program</a:t>
            </a:r>
          </a:p>
          <a:p>
            <a:pPr lvl="1"/>
            <a:r>
              <a:rPr lang="en-US" dirty="0"/>
              <a:t>Training content meaningful</a:t>
            </a:r>
          </a:p>
          <a:p>
            <a:pPr lvl="1"/>
            <a:r>
              <a:rPr lang="en-US" dirty="0"/>
              <a:t>Trainees given cues that help them learn and recall training content</a:t>
            </a:r>
          </a:p>
          <a:p>
            <a:pPr lvl="1"/>
            <a:r>
              <a:rPr lang="en-US" dirty="0"/>
              <a:t>Trainees’ opportunities to practice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8E50B-9FFF-43CE-89F1-3FBB98CE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27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D34BDC-8598-4B00-80D5-02AC0B89D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1E825E-ECEB-4E52-A73C-1BB75DD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Design </a:t>
            </a:r>
            <a:r>
              <a:rPr lang="en-US" sz="1800" dirty="0"/>
              <a:t>(12 of 14)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A5A52-EA08-4527-B717-D0AA11D14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Environment for training and learning</a:t>
            </a:r>
          </a:p>
          <a:p>
            <a:pPr lvl="1" hangingPunct="0"/>
            <a:r>
              <a:rPr lang="en-US" dirty="0"/>
              <a:t>Trainees receive feedback on their learning from trainers, observers, video, or task itself</a:t>
            </a:r>
          </a:p>
          <a:p>
            <a:pPr lvl="1" hangingPunct="0"/>
            <a:r>
              <a:rPr lang="en-US" dirty="0"/>
              <a:t>Trainees have opportunity to observe and interact with other trainees</a:t>
            </a:r>
          </a:p>
          <a:p>
            <a:pPr lvl="1"/>
            <a:r>
              <a:rPr lang="en-US" dirty="0"/>
              <a:t>Training program properly coordinated and arranged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954C52-B192-48B6-8569-6C4D946B4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2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600200"/>
          </a:xfrm>
        </p:spPr>
        <p:txBody>
          <a:bodyPr>
            <a:noAutofit/>
          </a:bodyPr>
          <a:lstStyle/>
          <a:p>
            <a:r>
              <a:rPr lang="pt-BR" sz="44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</a:t>
            </a:r>
            <a:r>
              <a:rPr lang="pt-BR" sz="44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4400" b="1" cap="all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en-US" sz="44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hangingPunct="0"/>
            <a:r>
              <a:rPr lang="en-US" sz="3600" b="1" dirty="0"/>
              <a:t>Training and Development: Considerations in Design</a:t>
            </a:r>
            <a:endParaRPr lang="en-US" sz="36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25352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DD68E8-E198-4E08-8C54-4E9589C28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461EF9-5A14-4464-BA9D-63E71CE7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Design </a:t>
            </a:r>
            <a:r>
              <a:rPr lang="en-US" sz="1800" dirty="0"/>
              <a:t>(13 of 14)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A56E8-C7EA-4F94-9957-78E669305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training</a:t>
            </a:r>
          </a:p>
          <a:p>
            <a:pPr lvl="1"/>
            <a:r>
              <a:rPr lang="en-US" dirty="0"/>
              <a:t>Conduct team-training needs analysis</a:t>
            </a:r>
          </a:p>
          <a:p>
            <a:pPr lvl="1"/>
            <a:r>
              <a:rPr lang="en-US" dirty="0"/>
              <a:t>Develop training objectives that address both taskwork and teamwork skills</a:t>
            </a:r>
          </a:p>
          <a:p>
            <a:pPr lvl="1"/>
            <a:r>
              <a:rPr lang="en-US" dirty="0"/>
              <a:t>Design exercises and training events based on objectives from Step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C9E9B-CAE7-45C9-B110-3CE29EF8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44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2B34CA-F549-4BA2-8D44-E799128E1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543800" cy="365125"/>
          </a:xfrm>
        </p:spPr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7236E8-7657-4D85-82D6-D9336ED23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Design </a:t>
            </a:r>
            <a:r>
              <a:rPr lang="en-US" sz="1800" dirty="0"/>
              <a:t>(14 of 14)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3FF61-0FF1-4D6C-8BDB-62F0F2DBE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training</a:t>
            </a:r>
          </a:p>
          <a:p>
            <a:pPr lvl="1"/>
            <a:r>
              <a:rPr lang="en-US" dirty="0"/>
              <a:t>Design measures of team effectiveness based on objectives set at Step 2</a:t>
            </a:r>
          </a:p>
          <a:p>
            <a:pPr lvl="1"/>
            <a:r>
              <a:rPr lang="en-US" dirty="0"/>
              <a:t>Evaluate effectiveness of team training</a:t>
            </a:r>
          </a:p>
          <a:p>
            <a:pPr lvl="1"/>
            <a:r>
              <a:rPr lang="en-US" dirty="0"/>
              <a:t>Use information to guide future team training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C862A-9DE0-4159-B769-F2BB93A81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7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BA6D31-6ECA-42EF-BC22-17FEDB6B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207A4F-09D9-490C-99AD-517A7485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and Individual Differences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78114-FE48-41E8-BE72-6BE063491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Trainability and individual differences</a:t>
            </a:r>
          </a:p>
          <a:p>
            <a:pPr lvl="1"/>
            <a:r>
              <a:rPr lang="en-US" dirty="0"/>
              <a:t>Trainability</a:t>
            </a:r>
          </a:p>
          <a:p>
            <a:pPr lvl="2"/>
            <a:r>
              <a:rPr lang="en-US" dirty="0"/>
              <a:t>Person’s ability to acquire skills, knowledge, or behavior necessary to perform a job at a given level and to achieve outcomes in a given time </a:t>
            </a:r>
          </a:p>
          <a:p>
            <a:pPr lvl="2"/>
            <a:r>
              <a:rPr lang="en-US" dirty="0"/>
              <a:t>Combination of ability and motivation levels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84186-2AA8-4705-83FF-7B8EA863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2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79A336-6147-4D71-BD8F-8D173629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F2A01-C8DF-4EEA-AAC5-46E4D1DCA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That Enhance Learning </a:t>
            </a:r>
            <a:br>
              <a:rPr lang="en-US" dirty="0"/>
            </a:br>
            <a:r>
              <a:rPr lang="en-US" sz="2000" dirty="0"/>
              <a:t>(1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4077F-D271-4BF8-A884-E00F1D9541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/>
              <a:t>Skill learning</a:t>
            </a:r>
          </a:p>
          <a:p>
            <a:pPr lvl="1"/>
            <a:r>
              <a:rPr lang="en-US" sz="2800" dirty="0"/>
              <a:t>Goal setting</a:t>
            </a:r>
          </a:p>
          <a:p>
            <a:pPr lvl="1"/>
            <a:r>
              <a:rPr lang="en-US" sz="2800" dirty="0"/>
              <a:t>Behavior modeling</a:t>
            </a:r>
          </a:p>
          <a:p>
            <a:pPr lvl="1"/>
            <a:r>
              <a:rPr lang="en-US" sz="2800" dirty="0"/>
              <a:t>Practice</a:t>
            </a:r>
          </a:p>
          <a:p>
            <a:pPr lvl="1"/>
            <a:r>
              <a:rPr lang="en-US" sz="2800" dirty="0"/>
              <a:t>Feedback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C38EA3-741F-4DB8-AD65-00948D23DD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/>
              <a:t>Learning facts</a:t>
            </a:r>
          </a:p>
          <a:p>
            <a:pPr lvl="1"/>
            <a:r>
              <a:rPr lang="en-US" sz="2800" dirty="0"/>
              <a:t>Goal setting</a:t>
            </a:r>
          </a:p>
          <a:p>
            <a:pPr lvl="1"/>
            <a:r>
              <a:rPr lang="en-US" sz="2800" dirty="0"/>
              <a:t>Meaningfulness of material</a:t>
            </a:r>
          </a:p>
          <a:p>
            <a:pPr lvl="1"/>
            <a:r>
              <a:rPr lang="en-US" sz="2800" dirty="0"/>
              <a:t>Practice</a:t>
            </a:r>
          </a:p>
          <a:p>
            <a:pPr lvl="1"/>
            <a:r>
              <a:rPr lang="en-US" sz="2800" dirty="0"/>
              <a:t>Feedback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1B00F-F7CD-4ED3-9D67-AC648D23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90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16561C-BEBB-431B-A3F7-75444E22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D7E0B4-CFE9-45AD-BC45-BE1434B4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That Enhance Learning </a:t>
            </a:r>
            <a:br>
              <a:rPr lang="en-US" dirty="0"/>
            </a:br>
            <a:r>
              <a:rPr lang="en-US" sz="2000" dirty="0"/>
              <a:t>(2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836C1-4902-4C52-B3E9-CC506F112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setting</a:t>
            </a:r>
          </a:p>
          <a:p>
            <a:pPr lvl="1"/>
            <a:r>
              <a:rPr lang="en-US" dirty="0"/>
              <a:t>Objectives of training program clear at outset</a:t>
            </a:r>
          </a:p>
          <a:p>
            <a:pPr lvl="1"/>
            <a:r>
              <a:rPr lang="en-US" dirty="0"/>
              <a:t>Set goals that are challenging and difficult but not so difficult as impossible to reach</a:t>
            </a:r>
          </a:p>
          <a:p>
            <a:pPr lvl="1"/>
            <a:r>
              <a:rPr lang="en-US" dirty="0"/>
              <a:t>Supplement ultimate goal of finishing  program with </a:t>
            </a:r>
            <a:r>
              <a:rPr lang="en-US" dirty="0" err="1"/>
              <a:t>subgoals</a:t>
            </a:r>
            <a:r>
              <a:rPr lang="en-US" dirty="0"/>
              <a:t> during training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AD7C1-40C1-4FCD-9166-C33732AF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71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5B48FE-C3B8-42D0-B759-CF13D30A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543800" cy="365125"/>
          </a:xfrm>
        </p:spPr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7C7E68-7465-4B81-82E3-62D18ED21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That Enhance Learning </a:t>
            </a:r>
            <a:br>
              <a:rPr lang="en-US" dirty="0"/>
            </a:br>
            <a:r>
              <a:rPr lang="en-US" sz="2000" dirty="0"/>
              <a:t>(3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60C5A-3A1F-40F6-B4DB-181F557E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Behavior modeling</a:t>
            </a:r>
          </a:p>
          <a:p>
            <a:pPr lvl="1"/>
            <a:r>
              <a:rPr lang="en-US" dirty="0"/>
              <a:t>Based on social-learning theory </a:t>
            </a:r>
          </a:p>
          <a:p>
            <a:pPr lvl="2"/>
            <a:r>
              <a:rPr lang="en-US" dirty="0"/>
              <a:t>Modeling</a:t>
            </a:r>
          </a:p>
          <a:p>
            <a:pPr lvl="2"/>
            <a:r>
              <a:rPr lang="en-US" dirty="0"/>
              <a:t>Role-playing</a:t>
            </a:r>
          </a:p>
          <a:p>
            <a:pPr lvl="2"/>
            <a:r>
              <a:rPr lang="en-US" dirty="0"/>
              <a:t>Social reinforcement</a:t>
            </a:r>
          </a:p>
          <a:p>
            <a:pPr lvl="2"/>
            <a:r>
              <a:rPr lang="en-US" dirty="0"/>
              <a:t>Transfer of training	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B7214B-3F4E-402B-854C-5250F6F5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76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0A63C2-050A-4450-8B28-77622EEBB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392252-0BFD-47B3-8DA2-A5CECAD8C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That Enhance Learning </a:t>
            </a:r>
            <a:br>
              <a:rPr lang="en-US" dirty="0"/>
            </a:br>
            <a:r>
              <a:rPr lang="en-US" sz="2000" dirty="0"/>
              <a:t>(4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2989C-EAC4-4931-8D15-8EEC9ECFF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Meaningfulness of the material</a:t>
            </a:r>
          </a:p>
          <a:p>
            <a:pPr lvl="1"/>
            <a:r>
              <a:rPr lang="en-US" dirty="0"/>
              <a:t>Provide trainees with overview of material </a:t>
            </a:r>
          </a:p>
          <a:p>
            <a:pPr lvl="1"/>
            <a:r>
              <a:rPr lang="en-US" dirty="0"/>
              <a:t>Present material using examples, terms, and concepts familiar to trainees </a:t>
            </a:r>
          </a:p>
          <a:p>
            <a:pPr lvl="1"/>
            <a:r>
              <a:rPr lang="en-US" dirty="0"/>
              <a:t>Teach simpler skills before complex ones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68D399-A05D-4D8B-9ACC-4E89371A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64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3C0AF9-FB66-4540-8AEE-75BD6DF5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95B4E5-0430-4773-BBDA-36C9DB5AB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That Enhance Learning </a:t>
            </a:r>
            <a:br>
              <a:rPr lang="en-US" dirty="0"/>
            </a:br>
            <a:r>
              <a:rPr lang="en-US" sz="2000" dirty="0"/>
              <a:t>(5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10F78-3BA4-4CBA-82B0-8CC5B5230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  <a:p>
            <a:pPr lvl="1"/>
            <a:r>
              <a:rPr lang="en-US" dirty="0"/>
              <a:t>Active practice</a:t>
            </a:r>
          </a:p>
          <a:p>
            <a:pPr lvl="1"/>
            <a:r>
              <a:rPr lang="en-US" dirty="0"/>
              <a:t>Overlearning</a:t>
            </a:r>
          </a:p>
          <a:p>
            <a:pPr lvl="1"/>
            <a:r>
              <a:rPr lang="en-US" dirty="0"/>
              <a:t>Length of practice session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657AF-FB38-4AE7-AF6D-1A3EAB66B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83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2C8327-BE20-43EB-B9AE-5F00A80BC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77DEFA-CA90-4399-AFE5-692154DD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That Enhance Learning </a:t>
            </a:r>
            <a:br>
              <a:rPr lang="en-US" dirty="0"/>
            </a:br>
            <a:r>
              <a:rPr lang="en-US" sz="2000" dirty="0"/>
              <a:t>(6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9054F6-FCFE-4685-89C4-AE52AFBB1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Feedback</a:t>
            </a:r>
          </a:p>
          <a:p>
            <a:pPr lvl="1"/>
            <a:r>
              <a:rPr lang="en-US" dirty="0"/>
              <a:t>Intrinsic </a:t>
            </a:r>
          </a:p>
          <a:p>
            <a:pPr lvl="1"/>
            <a:r>
              <a:rPr lang="en-US" dirty="0"/>
              <a:t>Extrinsic </a:t>
            </a:r>
          </a:p>
          <a:p>
            <a:pPr lvl="1"/>
            <a:r>
              <a:rPr lang="en-US" dirty="0"/>
              <a:t>Qualitative</a:t>
            </a:r>
          </a:p>
          <a:p>
            <a:pPr lvl="1"/>
            <a:r>
              <a:rPr lang="en-US" dirty="0"/>
              <a:t>Quantitative </a:t>
            </a:r>
          </a:p>
          <a:p>
            <a:pPr lvl="1"/>
            <a:r>
              <a:rPr lang="en-US" dirty="0"/>
              <a:t>Informative </a:t>
            </a:r>
          </a:p>
          <a:p>
            <a:pPr lvl="1"/>
            <a:r>
              <a:rPr lang="en-US" dirty="0"/>
              <a:t>Evaluative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03621-CB99-442F-9522-DB9EA1055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976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ACB919-54F8-4D4E-B701-2B3433E8D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B887D2-8A77-4CE3-90F5-9DC0F4A21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That Enhance Learning </a:t>
            </a:r>
            <a:br>
              <a:rPr lang="en-US" dirty="0"/>
            </a:br>
            <a:r>
              <a:rPr lang="en-US" sz="2000" dirty="0"/>
              <a:t>(7 of 7)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1DD44-A679-4F6B-8BEC-61CC04394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Transfer of training higher when trainees:</a:t>
            </a:r>
          </a:p>
          <a:p>
            <a:pPr lvl="1"/>
            <a:r>
              <a:rPr lang="en-US" dirty="0"/>
              <a:t>are confident in using their newly learned skills</a:t>
            </a:r>
          </a:p>
          <a:p>
            <a:pPr lvl="1"/>
            <a:r>
              <a:rPr lang="en-US" dirty="0"/>
              <a:t>are aware of work situations where they can demonstrate their new skills</a:t>
            </a:r>
          </a:p>
          <a:p>
            <a:pPr lvl="1"/>
            <a:r>
              <a:rPr lang="en-US" dirty="0"/>
              <a:t>perceive work and organizational performance will improve if they use new skills</a:t>
            </a:r>
          </a:p>
          <a:p>
            <a:pPr lvl="1"/>
            <a:r>
              <a:rPr lang="en-US" dirty="0"/>
              <a:t>believe knowledge and skills in training helpful in solving work-related problems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9E37B-3D7C-4F11-BDEE-D256A3E7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4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(1 of 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15-1: Identify key factors that are driving the demand for well-designed and well-executed programs of workplace learning.</a:t>
            </a:r>
          </a:p>
          <a:p>
            <a:r>
              <a:rPr lang="en-US" dirty="0"/>
              <a:t>15-2: Explain what training and development activities are.</a:t>
            </a:r>
          </a:p>
          <a:p>
            <a:r>
              <a:rPr lang="en-US" dirty="0"/>
              <a:t>15-3: Illustrate the fundamental requirements of sound training practice.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998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Evidence-Based Implications for Practice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2" b="3705"/>
          <a:stretch/>
        </p:blipFill>
        <p:spPr>
          <a:xfrm>
            <a:off x="0" y="1828800"/>
            <a:ext cx="9150690" cy="3886200"/>
          </a:xfrm>
        </p:spPr>
      </p:pic>
    </p:spTree>
    <p:extLst>
      <p:ext uri="{BB962C8B-B14F-4D97-AF65-F5344CB8AC3E}">
        <p14:creationId xmlns:p14="http://schemas.microsoft.com/office/powerpoint/2010/main" val="99400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(2 of 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15-4: Assess training needs and specify training objectives.</a:t>
            </a:r>
          </a:p>
          <a:p>
            <a:r>
              <a:rPr lang="en-US" dirty="0"/>
              <a:t>15-5: Describe features of the learning environment that facilitate learning and transfer.</a:t>
            </a:r>
          </a:p>
          <a:p>
            <a:r>
              <a:rPr lang="en-US" dirty="0"/>
              <a:t>15-6: Specify key elements of successful team training.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2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(3 of 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15-7: Incorporate classic principles of learning into all training designs.</a:t>
            </a:r>
          </a:p>
          <a:p>
            <a:r>
              <a:rPr lang="en-US" dirty="0"/>
              <a:t>15-8: Integrate key elements that will maximize positive transfer of training to the job.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4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200" dirty="0"/>
              <a:t>Factors Driving the Increasing Demand for Workplace Training </a:t>
            </a:r>
            <a:r>
              <a:rPr lang="en-US" sz="2000" dirty="0"/>
              <a:t>(1 of 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</a:t>
            </a:r>
          </a:p>
          <a:p>
            <a:pPr lvl="1"/>
            <a:r>
              <a:rPr lang="en-US" dirty="0"/>
              <a:t>Growing demands for personal and professional development</a:t>
            </a:r>
          </a:p>
          <a:p>
            <a:pPr lvl="1"/>
            <a:r>
              <a:rPr lang="en-US" dirty="0"/>
              <a:t>Effects of digital technology on work</a:t>
            </a:r>
          </a:p>
          <a:p>
            <a:pPr lvl="1"/>
            <a:r>
              <a:rPr lang="en-US" dirty="0"/>
              <a:t>Increased training opportunities for nonstandard workers</a:t>
            </a:r>
          </a:p>
          <a:p>
            <a:pPr lvl="1"/>
            <a:r>
              <a:rPr lang="en-US" dirty="0"/>
              <a:t>Teams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23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/>
              <a:t>Factors Driving the Increasing Demand for Workplace Training </a:t>
            </a:r>
            <a:r>
              <a:rPr lang="en-US" sz="1800" dirty="0"/>
              <a:t>(2 of 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dirty="0"/>
              <a:t>Training and development activities</a:t>
            </a:r>
          </a:p>
          <a:p>
            <a:pPr lvl="1" hangingPunct="0"/>
            <a:r>
              <a:rPr lang="en-US" dirty="0"/>
              <a:t>Learning experiences</a:t>
            </a:r>
          </a:p>
          <a:p>
            <a:pPr lvl="1" hangingPunct="0"/>
            <a:r>
              <a:rPr lang="en-US" dirty="0"/>
              <a:t>Planned by organization</a:t>
            </a:r>
          </a:p>
          <a:p>
            <a:pPr lvl="1" hangingPunct="0"/>
            <a:r>
              <a:rPr lang="en-US" dirty="0"/>
              <a:t>Occur after individual has joined organization</a:t>
            </a:r>
          </a:p>
          <a:p>
            <a:pPr lvl="1"/>
            <a:r>
              <a:rPr lang="en-US" dirty="0"/>
              <a:t>Intended to further organization’s goals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9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Design </a:t>
            </a:r>
            <a:r>
              <a:rPr lang="en-US" sz="1800" dirty="0"/>
              <a:t>(1 of 14)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/>
              <a:t>Characteristics of effective training</a:t>
            </a:r>
          </a:p>
          <a:p>
            <a:pPr lvl="1"/>
            <a:r>
              <a:rPr lang="en-US" dirty="0"/>
              <a:t>Top management committed to training and development</a:t>
            </a:r>
          </a:p>
          <a:p>
            <a:pPr lvl="1"/>
            <a:r>
              <a:rPr lang="en-US" dirty="0"/>
              <a:t>Training part of corporate culture</a:t>
            </a:r>
          </a:p>
          <a:p>
            <a:pPr lvl="1"/>
            <a:r>
              <a:rPr lang="en-US" dirty="0"/>
              <a:t>Training tied to business strategy and objectives and linked to bottom-line results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96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171BC3-07BE-4001-AC1F-F881ECA6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4530CE-2F3C-4E39-A6F9-A66410905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Design </a:t>
            </a:r>
            <a:r>
              <a:rPr lang="en-US" sz="1800" dirty="0"/>
              <a:t>(2 of 14)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4F629-C097-4858-81FC-704700FF6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Characteristics of effective training</a:t>
            </a:r>
          </a:p>
          <a:p>
            <a:pPr lvl="1" hangingPunct="0"/>
            <a:r>
              <a:rPr lang="en-US" dirty="0"/>
              <a:t>Organizational environments “feedback rich”</a:t>
            </a:r>
          </a:p>
          <a:p>
            <a:pPr lvl="1" hangingPunct="0"/>
            <a:r>
              <a:rPr lang="en-US" dirty="0"/>
              <a:t>Stress continuous improvement, promote risk taking, and afford opportunities to learn from successes and failures of one’s decisions</a:t>
            </a:r>
          </a:p>
          <a:p>
            <a:pPr lvl="1" hangingPunct="0"/>
            <a:r>
              <a:rPr lang="en-US" dirty="0"/>
              <a:t>Commitment to invest necessary resources and provide sufficient time and money for training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E4457B-D0FD-4E5D-BF46-87F6D0C5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1802</Words>
  <Application>Microsoft Office PowerPoint</Application>
  <PresentationFormat>화면 슬라이드 쇼(4:3)</PresentationFormat>
  <Paragraphs>261</Paragraphs>
  <Slides>30</Slides>
  <Notes>26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 프레젠테이션</vt:lpstr>
      <vt:lpstr>PowerPoint 프레젠테이션</vt:lpstr>
      <vt:lpstr>Learning Goals (1 of 3)</vt:lpstr>
      <vt:lpstr>Learning Goals (2 of 3)</vt:lpstr>
      <vt:lpstr>Learning Goals (3 of 3)</vt:lpstr>
      <vt:lpstr>Factors Driving the Increasing Demand for Workplace Training (1 of 2)</vt:lpstr>
      <vt:lpstr>Factors Driving the Increasing Demand for Workplace Training (2 of 2)</vt:lpstr>
      <vt:lpstr>Training Design (1 of 14)</vt:lpstr>
      <vt:lpstr>Training Design (2 of 14)</vt:lpstr>
      <vt:lpstr>Training Design (3 of 14)</vt:lpstr>
      <vt:lpstr>Training Design (4 of 14)</vt:lpstr>
      <vt:lpstr>Training Design (5 of 14)</vt:lpstr>
      <vt:lpstr>Training Design (6 of 14)</vt:lpstr>
      <vt:lpstr>Training Design (7 of 14)</vt:lpstr>
      <vt:lpstr>Training Design (8 of 14)</vt:lpstr>
      <vt:lpstr>Training Design (9 of 14)</vt:lpstr>
      <vt:lpstr>Training Design (10 of 14)</vt:lpstr>
      <vt:lpstr>Training Design (11 of 14)</vt:lpstr>
      <vt:lpstr>Training Design (12 of 14)</vt:lpstr>
      <vt:lpstr>Training Design (13 of 14)</vt:lpstr>
      <vt:lpstr>Training Design (14 of 14)</vt:lpstr>
      <vt:lpstr>Learning and Individual Differences</vt:lpstr>
      <vt:lpstr>Principles That Enhance Learning  (1 of 7)</vt:lpstr>
      <vt:lpstr>Principles That Enhance Learning  (2 of 7)</vt:lpstr>
      <vt:lpstr>Principles That Enhance Learning  (3 of 7)</vt:lpstr>
      <vt:lpstr>Principles That Enhance Learning  (4 of 7)</vt:lpstr>
      <vt:lpstr>Principles That Enhance Learning  (5 of 7)</vt:lpstr>
      <vt:lpstr>Principles That Enhance Learning  (6 of 7)</vt:lpstr>
      <vt:lpstr>Principles That Enhance Learning  (7 of 7)</vt:lpstr>
      <vt:lpstr>Evidence-Based Implications for Practice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Ancheta, Katie</dc:creator>
  <cp:lastModifiedBy>Lee, Joo Won</cp:lastModifiedBy>
  <cp:revision>51</cp:revision>
  <dcterms:created xsi:type="dcterms:W3CDTF">2006-08-16T00:00:00Z</dcterms:created>
  <dcterms:modified xsi:type="dcterms:W3CDTF">2018-07-23T14:41:39Z</dcterms:modified>
</cp:coreProperties>
</file>