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5" r:id="rId3"/>
    <p:sldId id="281" r:id="rId4"/>
    <p:sldId id="282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841" autoAdjust="0"/>
  </p:normalViewPr>
  <p:slideViewPr>
    <p:cSldViewPr>
      <p:cViewPr varScale="1">
        <p:scale>
          <a:sx n="60" d="100"/>
          <a:sy n="60" d="100"/>
        </p:scale>
        <p:origin x="14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33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27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90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15-4: Assess training needs and specify training objectives.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2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15-4: Assess training needs and specify training objectives.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454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15-4: Assess training needs and specify training objectives.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0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15-5: Describe features of the learning environment that facilitate learning and transfer.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403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15-5: Describe features of the learning environment that facilitate learning and transfer.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38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15-6: Specify key elements of successful team training.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15-6: Specify key elements of successful team training.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22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15-7: Incorporate classic principles of learning into all training designs.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8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6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15-8: Integrate key elements that will maximize positive transfer of training to the job.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65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15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56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376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35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777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15-8: Integrate key elements that will maximize positive transfer of training to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7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key factors that are driving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demand for well-designed and well-executed programs of workplace learning.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	15-2: Explain what training and development activities 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11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15-3: Illustrate the fundamental requirements of sound training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1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93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34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74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15-3: Illustrate the fundamental requirements of sound training practice.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9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(3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Determinants of effective training</a:t>
            </a:r>
          </a:p>
          <a:p>
            <a:pPr lvl="1"/>
            <a:r>
              <a:rPr lang="en-US" dirty="0"/>
              <a:t>Individual characteristics influence:</a:t>
            </a:r>
          </a:p>
          <a:p>
            <a:pPr lvl="2"/>
            <a:r>
              <a:rPr lang="en-US" dirty="0"/>
              <a:t>Motivation</a:t>
            </a:r>
          </a:p>
          <a:p>
            <a:pPr lvl="2"/>
            <a:r>
              <a:rPr lang="en-US" dirty="0"/>
              <a:t>Learning</a:t>
            </a:r>
          </a:p>
          <a:p>
            <a:pPr lvl="2"/>
            <a:r>
              <a:rPr lang="en-US" dirty="0"/>
              <a:t>Transfer of training back to job</a:t>
            </a:r>
          </a:p>
          <a:p>
            <a:pPr lvl="2"/>
            <a:r>
              <a:rPr lang="en-US" dirty="0"/>
              <a:t>Job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(4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 of sound training practice</a:t>
            </a:r>
          </a:p>
          <a:p>
            <a:pPr lvl="1"/>
            <a:r>
              <a:rPr lang="en-US" dirty="0"/>
              <a:t>Needs assessment or planning phase</a:t>
            </a:r>
          </a:p>
          <a:p>
            <a:pPr lvl="1"/>
            <a:r>
              <a:rPr lang="en-US" dirty="0"/>
              <a:t>Training and development or implementation phase</a:t>
            </a:r>
          </a:p>
          <a:p>
            <a:pPr lvl="1"/>
            <a:r>
              <a:rPr lang="en-US" dirty="0"/>
              <a:t>Evaluation phase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(5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goals</a:t>
            </a:r>
          </a:p>
          <a:p>
            <a:pPr lvl="1"/>
            <a:r>
              <a:rPr lang="en-US" dirty="0"/>
              <a:t>Training validity</a:t>
            </a:r>
          </a:p>
          <a:p>
            <a:pPr lvl="1"/>
            <a:r>
              <a:rPr lang="en-US" dirty="0"/>
              <a:t>Transfer validity</a:t>
            </a:r>
          </a:p>
          <a:p>
            <a:pPr lvl="1"/>
            <a:r>
              <a:rPr lang="en-US" dirty="0" err="1"/>
              <a:t>Intraorganizational</a:t>
            </a:r>
            <a:r>
              <a:rPr lang="en-US" dirty="0"/>
              <a:t> validity</a:t>
            </a:r>
          </a:p>
          <a:p>
            <a:pPr lvl="1"/>
            <a:r>
              <a:rPr lang="en-US" dirty="0" err="1"/>
              <a:t>Interorganizational</a:t>
            </a:r>
            <a:r>
              <a:rPr lang="en-US" dirty="0"/>
              <a:t> validity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(6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what is to be learned</a:t>
            </a:r>
          </a:p>
          <a:p>
            <a:pPr lvl="1"/>
            <a:r>
              <a:rPr lang="en-US" dirty="0"/>
              <a:t>Analyze interaction of training and development with HR systems</a:t>
            </a:r>
          </a:p>
          <a:p>
            <a:pPr lvl="1" hangingPunct="0"/>
            <a:r>
              <a:rPr lang="en-US" dirty="0"/>
              <a:t>Determine training needs</a:t>
            </a:r>
          </a:p>
          <a:p>
            <a:pPr lvl="1"/>
            <a:r>
              <a:rPr lang="en-US" dirty="0"/>
              <a:t>Specify training objectives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(7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what is to be learned</a:t>
            </a:r>
          </a:p>
          <a:p>
            <a:pPr lvl="1" hangingPunct="0"/>
            <a:r>
              <a:rPr lang="en-US" dirty="0"/>
              <a:t>Decompose learning task into its structural components</a:t>
            </a:r>
          </a:p>
          <a:p>
            <a:pPr lvl="1" hangingPunct="0"/>
            <a:r>
              <a:rPr lang="en-US" dirty="0"/>
              <a:t>Determine optimal sequencing of components</a:t>
            </a:r>
          </a:p>
          <a:p>
            <a:pPr lvl="1" hangingPunct="0"/>
            <a:r>
              <a:rPr lang="en-US" dirty="0"/>
              <a:t>Consider alternative ways of learning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(8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Assessing training needs</a:t>
            </a:r>
          </a:p>
          <a:p>
            <a:pPr lvl="1"/>
            <a:r>
              <a:rPr lang="en-US" dirty="0"/>
              <a:t>Needs assessment perceived as essential starting point in all instructional-design models</a:t>
            </a:r>
          </a:p>
          <a:p>
            <a:pPr lvl="1"/>
            <a:r>
              <a:rPr lang="en-US" dirty="0"/>
              <a:t>Many training programs do not use it</a:t>
            </a:r>
          </a:p>
          <a:p>
            <a:pPr lvl="1"/>
            <a:r>
              <a:rPr lang="en-US" dirty="0"/>
              <a:t>Very little ongoing research or theory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(9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Assessing training needs</a:t>
            </a:r>
          </a:p>
          <a:p>
            <a:pPr lvl="1"/>
            <a:r>
              <a:rPr lang="en-US" dirty="0"/>
              <a:t>Organization analysis</a:t>
            </a:r>
          </a:p>
          <a:p>
            <a:pPr lvl="1"/>
            <a:r>
              <a:rPr lang="en-US" dirty="0"/>
              <a:t>Demographic analysis</a:t>
            </a:r>
          </a:p>
          <a:p>
            <a:pPr lvl="1"/>
            <a:r>
              <a:rPr lang="en-US" dirty="0"/>
              <a:t>Operations analysis</a:t>
            </a:r>
          </a:p>
          <a:p>
            <a:pPr lvl="1"/>
            <a:r>
              <a:rPr lang="en-US" dirty="0"/>
              <a:t>Individual analysis</a:t>
            </a:r>
          </a:p>
          <a:p>
            <a:pPr lvl="1"/>
            <a:r>
              <a:rPr lang="en-US" dirty="0"/>
              <a:t>Individual development plans (IDPs)</a:t>
            </a:r>
          </a:p>
          <a:p>
            <a:pPr lvl="1"/>
            <a:r>
              <a:rPr lang="en-US" dirty="0"/>
              <a:t>Rapid prototyping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(10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objectives</a:t>
            </a:r>
          </a:p>
          <a:p>
            <a:pPr lvl="1"/>
            <a:r>
              <a:rPr lang="en-US" dirty="0"/>
              <a:t>Desired behavior</a:t>
            </a:r>
          </a:p>
          <a:p>
            <a:pPr lvl="1"/>
            <a:r>
              <a:rPr lang="en-US" dirty="0"/>
              <a:t>Conditions under which behavior should occur</a:t>
            </a:r>
          </a:p>
          <a:p>
            <a:pPr lvl="1"/>
            <a:r>
              <a:rPr lang="en-US" dirty="0"/>
              <a:t>Standards by which trainee’s behavior is to be judged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(11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 for training and learning</a:t>
            </a:r>
          </a:p>
          <a:p>
            <a:pPr lvl="1"/>
            <a:r>
              <a:rPr lang="en-US" dirty="0"/>
              <a:t>Trainees understand objectives of training program</a:t>
            </a:r>
          </a:p>
          <a:p>
            <a:pPr lvl="1"/>
            <a:r>
              <a:rPr lang="en-US" dirty="0"/>
              <a:t>Training content meaningful</a:t>
            </a:r>
          </a:p>
          <a:p>
            <a:pPr lvl="1"/>
            <a:r>
              <a:rPr lang="en-US" dirty="0"/>
              <a:t>Trainees given cues that help them learn and recall training content</a:t>
            </a:r>
          </a:p>
          <a:p>
            <a:pPr lvl="1"/>
            <a:r>
              <a:rPr lang="en-US" dirty="0"/>
              <a:t>Trainees’ opportunities to practice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(12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Environment for training and learning</a:t>
            </a:r>
          </a:p>
          <a:p>
            <a:pPr lvl="1" hangingPunct="0"/>
            <a:r>
              <a:rPr lang="en-US" dirty="0"/>
              <a:t>Trainees receive feedback on their learning from trainers, observers, video, or task itself</a:t>
            </a:r>
          </a:p>
          <a:p>
            <a:pPr lvl="1" hangingPunct="0"/>
            <a:r>
              <a:rPr lang="en-US" dirty="0"/>
              <a:t>Trainees have opportunity to observe and interact with other trainees</a:t>
            </a:r>
          </a:p>
          <a:p>
            <a:pPr lvl="1"/>
            <a:r>
              <a:rPr lang="en-US" dirty="0"/>
              <a:t>Training program properly coordinated and arranged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600200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pt-BR" sz="44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44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3600" b="1" dirty="0"/>
              <a:t>Training and Development: Considerations in Design</a:t>
            </a:r>
            <a:endParaRPr lang="en-US" sz="36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25352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(13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training</a:t>
            </a:r>
          </a:p>
          <a:p>
            <a:pPr lvl="1"/>
            <a:r>
              <a:rPr lang="en-US" dirty="0"/>
              <a:t>Conduct team-training needs analysis</a:t>
            </a:r>
          </a:p>
          <a:p>
            <a:pPr lvl="1"/>
            <a:r>
              <a:rPr lang="en-US" dirty="0"/>
              <a:t>Develop training objectives that address both taskwork and teamwork skills</a:t>
            </a:r>
          </a:p>
          <a:p>
            <a:pPr lvl="1"/>
            <a:r>
              <a:rPr lang="en-US" dirty="0"/>
              <a:t>Design exercises and training events based on objectives from Step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(14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training</a:t>
            </a:r>
          </a:p>
          <a:p>
            <a:pPr lvl="1"/>
            <a:r>
              <a:rPr lang="en-US" dirty="0"/>
              <a:t>Design measures of team effectiveness based on objectives set at Step 2</a:t>
            </a:r>
          </a:p>
          <a:p>
            <a:pPr lvl="1"/>
            <a:r>
              <a:rPr lang="en-US" dirty="0"/>
              <a:t>Evaluate effectiveness of team training</a:t>
            </a:r>
          </a:p>
          <a:p>
            <a:pPr lvl="1"/>
            <a:r>
              <a:rPr lang="en-US" dirty="0"/>
              <a:t>Use information to guide future team training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and Individual Differences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Trainability and individual differences</a:t>
            </a:r>
          </a:p>
          <a:p>
            <a:pPr lvl="1"/>
            <a:r>
              <a:rPr lang="en-US" dirty="0"/>
              <a:t>Trainability</a:t>
            </a:r>
          </a:p>
          <a:p>
            <a:pPr lvl="2"/>
            <a:r>
              <a:rPr lang="en-US" dirty="0"/>
              <a:t>Person’s ability to acquire skills, knowledge, or behavior necessary to perform a job at a given level and to achieve outcomes in a given time </a:t>
            </a:r>
          </a:p>
          <a:p>
            <a:pPr lvl="2"/>
            <a:r>
              <a:rPr lang="en-US" dirty="0"/>
              <a:t>Combination of ability and motivation levels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(1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4077F-D271-4BF8-A884-E00F1D9541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Skill learning</a:t>
            </a:r>
          </a:p>
          <a:p>
            <a:pPr lvl="1"/>
            <a:r>
              <a:rPr lang="en-US" sz="2800" dirty="0"/>
              <a:t>Goal setting</a:t>
            </a:r>
          </a:p>
          <a:p>
            <a:pPr lvl="1"/>
            <a:r>
              <a:rPr lang="en-US" sz="2800" dirty="0"/>
              <a:t>Behavior modeling</a:t>
            </a:r>
          </a:p>
          <a:p>
            <a:pPr lvl="1"/>
            <a:r>
              <a:rPr lang="en-US" sz="2800" dirty="0"/>
              <a:t>Practice</a:t>
            </a:r>
          </a:p>
          <a:p>
            <a:pPr lvl="1"/>
            <a:r>
              <a:rPr lang="en-US" sz="2800" dirty="0"/>
              <a:t>Feedback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C38EA3-741F-4DB8-AD65-00948D23DD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/>
              <a:t>Learning facts</a:t>
            </a:r>
          </a:p>
          <a:p>
            <a:pPr lvl="1"/>
            <a:r>
              <a:rPr lang="en-US" sz="2800" dirty="0"/>
              <a:t>Goal setting</a:t>
            </a:r>
          </a:p>
          <a:p>
            <a:pPr lvl="1"/>
            <a:r>
              <a:rPr lang="en-US" sz="2800" dirty="0"/>
              <a:t>Meaningfulness of material</a:t>
            </a:r>
          </a:p>
          <a:p>
            <a:pPr lvl="1"/>
            <a:r>
              <a:rPr lang="en-US" sz="2800" dirty="0"/>
              <a:t>Practice</a:t>
            </a:r>
          </a:p>
          <a:p>
            <a:pPr lvl="1"/>
            <a:r>
              <a:rPr lang="en-US" sz="2800" dirty="0"/>
              <a:t>Feedback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90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(2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setting</a:t>
            </a:r>
          </a:p>
          <a:p>
            <a:pPr lvl="1"/>
            <a:r>
              <a:rPr lang="en-US" dirty="0"/>
              <a:t>Objectives of training program clear at outset</a:t>
            </a:r>
          </a:p>
          <a:p>
            <a:pPr lvl="1"/>
            <a:r>
              <a:rPr lang="en-US" dirty="0"/>
              <a:t>Set goals that are challenging and difficult but not so difficult as impossible to reach</a:t>
            </a:r>
          </a:p>
          <a:p>
            <a:pPr lvl="1"/>
            <a:r>
              <a:rPr lang="en-US" dirty="0"/>
              <a:t>Supplement ultimate goal of finishing  program with </a:t>
            </a:r>
            <a:r>
              <a:rPr lang="en-US" dirty="0" err="1"/>
              <a:t>subgoals</a:t>
            </a:r>
            <a:r>
              <a:rPr lang="en-US" dirty="0"/>
              <a:t> during training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71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(3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 modeling</a:t>
            </a:r>
          </a:p>
          <a:p>
            <a:pPr lvl="1"/>
            <a:r>
              <a:rPr lang="en-US" dirty="0"/>
              <a:t>Based on social-learning theory </a:t>
            </a:r>
          </a:p>
          <a:p>
            <a:pPr lvl="2"/>
            <a:r>
              <a:rPr lang="en-US" dirty="0"/>
              <a:t>Modeling</a:t>
            </a:r>
          </a:p>
          <a:p>
            <a:pPr lvl="2"/>
            <a:r>
              <a:rPr lang="en-US" dirty="0"/>
              <a:t>Role-playing</a:t>
            </a:r>
          </a:p>
          <a:p>
            <a:pPr lvl="2"/>
            <a:r>
              <a:rPr lang="en-US" dirty="0"/>
              <a:t>Social reinforcement</a:t>
            </a:r>
          </a:p>
          <a:p>
            <a:pPr lvl="2"/>
            <a:r>
              <a:rPr lang="en-US" dirty="0"/>
              <a:t>Transfer of training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A63C2-050A-4450-8B28-77622EEB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92252-0BFD-47B3-8DA2-A5CECAD8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(4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989C-EAC4-4931-8D15-8EEC9ECF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Meaningfulness of the material</a:t>
            </a:r>
          </a:p>
          <a:p>
            <a:pPr lvl="1"/>
            <a:r>
              <a:rPr lang="en-US" dirty="0"/>
              <a:t>Provide trainees with overview of material </a:t>
            </a:r>
          </a:p>
          <a:p>
            <a:pPr lvl="1"/>
            <a:r>
              <a:rPr lang="en-US" dirty="0"/>
              <a:t>Present material using examples, terms, and concepts familiar to trainees </a:t>
            </a:r>
          </a:p>
          <a:p>
            <a:pPr lvl="1"/>
            <a:r>
              <a:rPr lang="en-US" dirty="0"/>
              <a:t>Teach simpler skills before complex ones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8D399-A05D-4D8B-9ACC-4E89371A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64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C0AF9-FB66-4540-8AEE-75BD6DF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5B4E5-0430-4773-BBDA-36C9DB5A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(5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10F78-3BA4-4CBA-82B0-8CC5B5230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Active practice</a:t>
            </a:r>
          </a:p>
          <a:p>
            <a:pPr lvl="1"/>
            <a:r>
              <a:rPr lang="en-US" dirty="0"/>
              <a:t>Overlearning</a:t>
            </a:r>
          </a:p>
          <a:p>
            <a:pPr lvl="1"/>
            <a:r>
              <a:rPr lang="en-US" dirty="0"/>
              <a:t>Length of practice session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7AF-FB38-4AE7-AF6D-1A3EAB6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3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2C8327-BE20-43EB-B9AE-5F00A80BC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77DEFA-CA90-4399-AFE5-692154DD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(6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054F6-FCFE-4685-89C4-AE52AFBB1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</a:t>
            </a:r>
          </a:p>
          <a:p>
            <a:pPr lvl="1"/>
            <a:r>
              <a:rPr lang="en-US" dirty="0"/>
              <a:t>Intrinsic </a:t>
            </a:r>
          </a:p>
          <a:p>
            <a:pPr lvl="1"/>
            <a:r>
              <a:rPr lang="en-US" dirty="0"/>
              <a:t>Extrinsic </a:t>
            </a:r>
          </a:p>
          <a:p>
            <a:pPr lvl="1"/>
            <a:r>
              <a:rPr lang="en-US" dirty="0"/>
              <a:t>Qualitative</a:t>
            </a:r>
          </a:p>
          <a:p>
            <a:pPr lvl="1"/>
            <a:r>
              <a:rPr lang="en-US" dirty="0"/>
              <a:t>Quantitative </a:t>
            </a:r>
          </a:p>
          <a:p>
            <a:pPr lvl="1"/>
            <a:r>
              <a:rPr lang="en-US" dirty="0"/>
              <a:t>Informative </a:t>
            </a:r>
          </a:p>
          <a:p>
            <a:pPr lvl="1"/>
            <a:r>
              <a:rPr lang="en-US" dirty="0"/>
              <a:t>Evaluative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03621-CB99-442F-9522-DB9EA105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7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ACB919-54F8-4D4E-B701-2B3433E8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B887D2-8A77-4CE3-90F5-9DC0F4A2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That Enhance Learning </a:t>
            </a:r>
            <a:br>
              <a:rPr lang="en-US" dirty="0"/>
            </a:br>
            <a:r>
              <a:rPr lang="en-US" sz="2000" dirty="0"/>
              <a:t>(7 of 7)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1DD44-A679-4F6B-8BEC-61CC04394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Transfer of training higher when trainees:</a:t>
            </a:r>
          </a:p>
          <a:p>
            <a:pPr lvl="1"/>
            <a:r>
              <a:rPr lang="en-US" dirty="0"/>
              <a:t>are confident in using their newly learned skills</a:t>
            </a:r>
          </a:p>
          <a:p>
            <a:pPr lvl="1"/>
            <a:r>
              <a:rPr lang="en-US" dirty="0"/>
              <a:t>are aware of work situations where they can demonstrate their new skills</a:t>
            </a:r>
          </a:p>
          <a:p>
            <a:pPr lvl="1"/>
            <a:r>
              <a:rPr lang="en-US" dirty="0"/>
              <a:t>perceive work and organizational performance will improve if they use new skills</a:t>
            </a:r>
          </a:p>
          <a:p>
            <a:pPr lvl="1"/>
            <a:r>
              <a:rPr lang="en-US" dirty="0"/>
              <a:t>believe knowledge and skills in training helpful in solving work-related problems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9E37B-3D7C-4F11-BDEE-D256A3E7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15-1: Identify key factors that are driving the demand for well-designed and well-executed programs of workplace learning.</a:t>
            </a:r>
          </a:p>
          <a:p>
            <a:r>
              <a:rPr lang="en-US" dirty="0"/>
              <a:t>15-2: Explain what training and development activities are.</a:t>
            </a:r>
          </a:p>
          <a:p>
            <a:r>
              <a:rPr lang="en-US" dirty="0"/>
              <a:t>15-3: Illustrate the fundamental requirements of sound training practice.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99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" b="3705"/>
          <a:stretch/>
        </p:blipFill>
        <p:spPr>
          <a:xfrm>
            <a:off x="0" y="1828800"/>
            <a:ext cx="9150690" cy="3886200"/>
          </a:xfrm>
        </p:spPr>
      </p:pic>
    </p:spTree>
    <p:extLst>
      <p:ext uri="{BB962C8B-B14F-4D97-AF65-F5344CB8AC3E}">
        <p14:creationId xmlns:p14="http://schemas.microsoft.com/office/powerpoint/2010/main" val="994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15-4: Assess training needs and specify training objectives.</a:t>
            </a:r>
          </a:p>
          <a:p>
            <a:r>
              <a:rPr lang="en-US" dirty="0"/>
              <a:t>15-5: Describe features of the learning environment that facilitate learning and transfer.</a:t>
            </a:r>
          </a:p>
          <a:p>
            <a:r>
              <a:rPr lang="en-US" dirty="0"/>
              <a:t>15-6: Specify key elements of successful team training.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2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15-7: Incorporate classic principles of learning into all training designs.</a:t>
            </a:r>
          </a:p>
          <a:p>
            <a:r>
              <a:rPr lang="en-US" dirty="0"/>
              <a:t>15-8: Integrate key elements that will maximize positive transfer of training to the job.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4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200" dirty="0"/>
              <a:t>Factors Driving the Increasing Demand for Workplace Training </a:t>
            </a:r>
            <a:r>
              <a:rPr lang="en-US" sz="2000" dirty="0"/>
              <a:t>(1 of 2)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</a:t>
            </a:r>
          </a:p>
          <a:p>
            <a:pPr lvl="1"/>
            <a:r>
              <a:rPr lang="en-US" dirty="0"/>
              <a:t>Growing demands for personal and professional development</a:t>
            </a:r>
          </a:p>
          <a:p>
            <a:pPr lvl="1"/>
            <a:r>
              <a:rPr lang="en-US" dirty="0"/>
              <a:t>Effects of digital technology on work</a:t>
            </a:r>
          </a:p>
          <a:p>
            <a:pPr lvl="1"/>
            <a:r>
              <a:rPr lang="en-US" dirty="0"/>
              <a:t>Increased training opportunities for nonstandard workers</a:t>
            </a:r>
          </a:p>
          <a:p>
            <a:pPr lvl="1"/>
            <a:r>
              <a:rPr lang="en-US" dirty="0"/>
              <a:t>Teams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/>
              <a:t>Factors Driving the Increasing Demand for Workplace Training </a:t>
            </a:r>
            <a:r>
              <a:rPr lang="en-US" sz="1800" dirty="0"/>
              <a:t>(2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/>
              <a:t>Training and development activities</a:t>
            </a:r>
          </a:p>
          <a:p>
            <a:pPr lvl="1" hangingPunct="0"/>
            <a:r>
              <a:rPr lang="en-US" dirty="0"/>
              <a:t>Learning experiences</a:t>
            </a:r>
          </a:p>
          <a:p>
            <a:pPr lvl="1" hangingPunct="0"/>
            <a:r>
              <a:rPr lang="en-US" dirty="0"/>
              <a:t>Planned by organization</a:t>
            </a:r>
          </a:p>
          <a:p>
            <a:pPr lvl="1" hangingPunct="0"/>
            <a:r>
              <a:rPr lang="en-US" dirty="0"/>
              <a:t>Occur after individual has joined organization</a:t>
            </a:r>
          </a:p>
          <a:p>
            <a:pPr lvl="1"/>
            <a:r>
              <a:rPr lang="en-US" dirty="0"/>
              <a:t>Intended to further organization’s goals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(1 of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Characteristics of effective training</a:t>
            </a:r>
          </a:p>
          <a:p>
            <a:pPr lvl="1"/>
            <a:r>
              <a:rPr lang="en-US" dirty="0"/>
              <a:t>Top management committed to training and development</a:t>
            </a:r>
          </a:p>
          <a:p>
            <a:pPr lvl="1"/>
            <a:r>
              <a:rPr lang="en-US" dirty="0"/>
              <a:t>Training part of corporate culture</a:t>
            </a:r>
          </a:p>
          <a:p>
            <a:pPr lvl="1"/>
            <a:r>
              <a:rPr lang="en-US" dirty="0"/>
              <a:t>Training tied to business strategy and objectives and linked to bottom-line results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Design </a:t>
            </a:r>
            <a:r>
              <a:rPr lang="en-US" sz="1800" dirty="0"/>
              <a:t>(2 of 14)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effective training</a:t>
            </a:r>
          </a:p>
          <a:p>
            <a:pPr lvl="1" hangingPunct="0"/>
            <a:r>
              <a:rPr lang="en-US" dirty="0"/>
              <a:t>Organizational environments “feedback rich”</a:t>
            </a:r>
          </a:p>
          <a:p>
            <a:pPr lvl="1" hangingPunct="0"/>
            <a:r>
              <a:rPr lang="en-US" dirty="0"/>
              <a:t>Stress continuous improvement, promote risk taking, and afford opportunities to learn from successes and failures of one’s decisions</a:t>
            </a:r>
          </a:p>
          <a:p>
            <a:pPr lvl="1" hangingPunct="0"/>
            <a:r>
              <a:rPr lang="en-US" dirty="0"/>
              <a:t>Commitment to invest necessary resources and provide sufficient time and money for training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1802</Words>
  <Application>Microsoft Office PowerPoint</Application>
  <PresentationFormat>화면 슬라이드 쇼(4:3)</PresentationFormat>
  <Paragraphs>261</Paragraphs>
  <Slides>30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프레젠테이션</vt:lpstr>
      <vt:lpstr>PowerPoint 프레젠테이션</vt:lpstr>
      <vt:lpstr>Learning Goals (1 of 3)</vt:lpstr>
      <vt:lpstr>Learning Goals (2 of 3)</vt:lpstr>
      <vt:lpstr>Learning Goals (3 of 3)</vt:lpstr>
      <vt:lpstr>Factors Driving the Increasing Demand for Workplace Training (1 of 2)</vt:lpstr>
      <vt:lpstr>Factors Driving the Increasing Demand for Workplace Training (2 of 2)</vt:lpstr>
      <vt:lpstr>Training Design (1 of 14)</vt:lpstr>
      <vt:lpstr>Training Design (2 of 14)</vt:lpstr>
      <vt:lpstr>Training Design (3 of 14)</vt:lpstr>
      <vt:lpstr>Training Design (4 of 14)</vt:lpstr>
      <vt:lpstr>Training Design (5 of 14)</vt:lpstr>
      <vt:lpstr>Training Design (6 of 14)</vt:lpstr>
      <vt:lpstr>Training Design (7 of 14)</vt:lpstr>
      <vt:lpstr>Training Design (8 of 14)</vt:lpstr>
      <vt:lpstr>Training Design (9 of 14)</vt:lpstr>
      <vt:lpstr>Training Design (10 of 14)</vt:lpstr>
      <vt:lpstr>Training Design (11 of 14)</vt:lpstr>
      <vt:lpstr>Training Design (12 of 14)</vt:lpstr>
      <vt:lpstr>Training Design (13 of 14)</vt:lpstr>
      <vt:lpstr>Training Design (14 of 14)</vt:lpstr>
      <vt:lpstr>Learning and Individual Differences</vt:lpstr>
      <vt:lpstr>Principles That Enhance Learning  (1 of 7)</vt:lpstr>
      <vt:lpstr>Principles That Enhance Learning  (2 of 7)</vt:lpstr>
      <vt:lpstr>Principles That Enhance Learning  (3 of 7)</vt:lpstr>
      <vt:lpstr>Principles That Enhance Learning  (4 of 7)</vt:lpstr>
      <vt:lpstr>Principles That Enhance Learning  (5 of 7)</vt:lpstr>
      <vt:lpstr>Principles That Enhance Learning  (6 of 7)</vt:lpstr>
      <vt:lpstr>Principles That Enhance Learning  (7 of 7)</vt:lpstr>
      <vt:lpstr>Evidence-Based Implications for 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51</cp:revision>
  <dcterms:created xsi:type="dcterms:W3CDTF">2006-08-16T00:00:00Z</dcterms:created>
  <dcterms:modified xsi:type="dcterms:W3CDTF">2018-07-23T14:41:39Z</dcterms:modified>
</cp:coreProperties>
</file>