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88" r:id="rId3"/>
    <p:sldId id="284" r:id="rId4"/>
    <p:sldId id="285" r:id="rId5"/>
    <p:sldId id="28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81" r:id="rId23"/>
    <p:sldId id="282" r:id="rId24"/>
    <p:sldId id="283" r:id="rId25"/>
    <p:sldId id="273" r:id="rId26"/>
    <p:sldId id="276" r:id="rId27"/>
    <p:sldId id="278" r:id="rId28"/>
    <p:sldId id="279" r:id="rId29"/>
    <p:sldId id="280" r:id="rId30"/>
    <p:sldId id="287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7B2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831" autoAdjust="0"/>
  </p:normalViewPr>
  <p:slideViewPr>
    <p:cSldViewPr>
      <p:cViewPr varScale="1">
        <p:scale>
          <a:sx n="55" d="100"/>
          <a:sy n="55" d="100"/>
        </p:scale>
        <p:origin x="16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22B10-FE80-4935-B9C9-55F2DE02CE53}" type="datetimeFigureOut">
              <a:rPr lang="en-US" smtClean="0"/>
              <a:t>7/23/2018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74C31-EB4A-4B21-8134-CB5741A1D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143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1672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16-3: List the essential elements for measuring training outcomes.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3338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16-3: List the essential elements for measuring training outcomes.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6790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16-3: List the essential elements for measuring training outcomes.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2927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16-3: List the essential elements for measuring training outcomes.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7071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16-4: Explain the advantages and disadvantages of ROI and utility analysis as methods for assessing the financial outcomes of learning and development activities.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0222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16-5: Identify potential contaminants or threats to valid interpretations of findings from field research.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115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16-5: Identify potential contaminants or threats to valid interpretations of findings from field research.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4474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16-5: Identify potential contaminants or threats to valid interpretations of findings from field research.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57743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16-5: Identify potential contaminants or threats to valid interpretations of findings from field research.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1399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16-7: Describe the limitations of experimental and quasi-experimental designs.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5125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41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16-7: Describe the limitations of experimental and quasi-experimental designs.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08037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16-6: Distinguish experimental from quasi-experimental design.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22236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16-6: Distinguish experimental from quasi-experimental design.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47563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16-6: Distinguish experimental from quasi-experimental design.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25292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16-8: In assessing the outcomes of training efforts, distinguish statistically from practically significant effects.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68153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16-8: In assessing the outcomes of training efforts, distinguish statistically from practically significant effects.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51509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16-8: In assessing the outcomes of training efforts, distinguish statistically from practically significant effects.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55380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903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16-1: Classify training methods as presentation, hands-on, group building, or technology based.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767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16-1: Classify training methods as presentation, hands-on, group building, or technology based.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7113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16-1: Classify training methods as presentation, hands-on, group building, or technology based.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8086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16-1: Classify training methods as presentation, hands-on, group building, or technology based.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6674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16-1: Classify training methods as presentation, hands-on, group building, or technology based.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8336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Learning Goal: 16-2: Identify key principles of instructional design to encourage active learner participation.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355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Learning Goal: 16-2: Identify key principles of instructional design to encourage active learner participation.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74C31-EB4A-4B21-8134-CB5741A1DC5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756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3008313" cy="72831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38200"/>
            <a:ext cx="5111750" cy="52879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76400"/>
            <a:ext cx="3008313" cy="44497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Cascio, Applied Psychology in Talent Management, 8th Edition. © SAGE Publishing, 2019.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61999"/>
            <a:ext cx="5486400" cy="39655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04800"/>
            <a:ext cx="76962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76400"/>
            <a:ext cx="7696200" cy="4449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90600" y="6356350"/>
            <a:ext cx="7010400" cy="365125"/>
          </a:xfrm>
        </p:spPr>
        <p:txBody>
          <a:bodyPr/>
          <a:lstStyle/>
          <a:p>
            <a:r>
              <a:rPr lang="en-IN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609600" cy="6858000"/>
          </a:xfrm>
          <a:prstGeom prst="rect">
            <a:avLst/>
          </a:prstGeom>
          <a:solidFill>
            <a:srgbClr val="009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290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27238"/>
            <a:ext cx="4040188" cy="5635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90799"/>
            <a:ext cx="4040188" cy="3535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027238"/>
            <a:ext cx="4041775" cy="5635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90799"/>
            <a:ext cx="4041775" cy="3535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536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IN"/>
              <a:t>Cascio, Applied Psychology in Talent Management, 8th Edition. © SAGE Publishing,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rgbClr val="0097B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61" r:id="rId9"/>
    <p:sldLayoutId id="2147483656" r:id="rId10"/>
    <p:sldLayoutId id="2147483657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008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24751D1-12E6-475C-AEF7-D1D9B4715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AB792A0-FCCF-4770-97B7-7F46BB870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Technology-Based Training </a:t>
            </a:r>
            <a:r>
              <a:rPr lang="en-US" sz="1800" dirty="0"/>
              <a:t>(3 of 5)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3C37E2-CCD7-430B-B37A-502FC5E8C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Technology-based training </a:t>
            </a:r>
          </a:p>
          <a:p>
            <a:pPr lvl="1"/>
            <a:r>
              <a:rPr lang="en-US" dirty="0"/>
              <a:t>Blogs</a:t>
            </a:r>
          </a:p>
          <a:p>
            <a:pPr lvl="1"/>
            <a:r>
              <a:rPr lang="en-US" dirty="0"/>
              <a:t>Micro-blogs or </a:t>
            </a:r>
            <a:r>
              <a:rPr lang="en-US" dirty="0" err="1"/>
              <a:t>microsharing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Chat rooms and discussion boards </a:t>
            </a:r>
          </a:p>
          <a:p>
            <a:pPr lvl="1"/>
            <a:r>
              <a:rPr lang="en-US" dirty="0"/>
              <a:t>Massive, open, online courses (MOOCS) </a:t>
            </a:r>
          </a:p>
          <a:p>
            <a:pPr lvl="1"/>
            <a:r>
              <a:rPr lang="en-US" dirty="0"/>
              <a:t>Adaptive training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18083B-EA74-46AE-AFF5-B74D48F8A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322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FAE713B-2822-49EE-A200-829FC22EC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657A49F-50C7-4D29-BF8B-E20AE5CD8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Technology-Based Traini</a:t>
            </a:r>
            <a:r>
              <a:rPr lang="en-US" dirty="0"/>
              <a:t>ng </a:t>
            </a:r>
            <a:r>
              <a:rPr lang="en-US" sz="1800" dirty="0"/>
              <a:t>(4 of 5)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D1E408-D4E1-4A58-81D7-666B81E3B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Instructional design principles</a:t>
            </a:r>
          </a:p>
          <a:p>
            <a:pPr lvl="1"/>
            <a:r>
              <a:rPr lang="en-US" dirty="0"/>
              <a:t>Design information structure and presentation to reflect both meaningful organization of material and ease of use</a:t>
            </a:r>
          </a:p>
          <a:p>
            <a:pPr lvl="1"/>
            <a:r>
              <a:rPr lang="en-US" dirty="0"/>
              <a:t>Balance need for learner control with guidance to help learners make better choices about content and process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55B1DB-BBDD-44F7-9B5F-D8ABFBFF8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613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3EA106E-41DA-46C7-BD93-AFFC5BBD2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E099AD0-5993-4485-B866-F0105523D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Technology-Based Training </a:t>
            </a:r>
            <a:r>
              <a:rPr lang="en-US" sz="1800" dirty="0"/>
              <a:t>(5 of 5)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9C7257-AC9E-4038-8203-03EFDE72C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Instructional design principles</a:t>
            </a:r>
          </a:p>
          <a:p>
            <a:pPr lvl="1" hangingPunct="0"/>
            <a:r>
              <a:rPr lang="en-US" dirty="0"/>
              <a:t>Provide opportunities for practice and constructive feedback</a:t>
            </a:r>
          </a:p>
          <a:p>
            <a:pPr lvl="1"/>
            <a:r>
              <a:rPr lang="en-US" dirty="0"/>
              <a:t>Encourage learners to be mindful of their cognitive processing and in control of their learning processes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151C40-DC06-40E3-8283-E2BD3D564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284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16EE82A-94EA-4A0B-B389-C0ED10036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7543800" cy="365125"/>
          </a:xfrm>
        </p:spPr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ED60EAE-8AED-4371-8EFB-7651B3866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Measuring Training and Development Outcomes </a:t>
            </a:r>
            <a:r>
              <a:rPr lang="en-US" sz="2000" dirty="0"/>
              <a:t>(1 of 2)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A97281-E93A-4E8C-9A8A-AE4FEA3859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measure training outcomes?</a:t>
            </a:r>
          </a:p>
          <a:p>
            <a:pPr lvl="1"/>
            <a:r>
              <a:rPr lang="en-US" dirty="0"/>
              <a:t>To make decisions about future use of a training program or technique </a:t>
            </a:r>
          </a:p>
          <a:p>
            <a:pPr lvl="1"/>
            <a:r>
              <a:rPr lang="en-US" dirty="0"/>
              <a:t>To compare costs and benefits of training versus </a:t>
            </a:r>
            <a:r>
              <a:rPr lang="en-US" dirty="0" err="1"/>
              <a:t>nontraining</a:t>
            </a:r>
            <a:r>
              <a:rPr lang="en-US" dirty="0"/>
              <a:t> investments</a:t>
            </a:r>
          </a:p>
          <a:p>
            <a:pPr lvl="1"/>
            <a:r>
              <a:rPr lang="en-US" dirty="0"/>
              <a:t>To do comparative analysis of costs and benefits of alternative training programs 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69A644-1E54-410B-80FB-1ED97377E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24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28DC04D-6FCD-469F-9D68-EEDBF9F39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E9579F7-80C1-4505-AE86-22900351F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Measuring Training and Development Outcomes </a:t>
            </a:r>
            <a:r>
              <a:rPr lang="en-US" sz="2000" dirty="0"/>
              <a:t>(2 of 2)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0DB152-9BFD-458F-86C7-3D0FE9863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measure training outcomes?</a:t>
            </a:r>
          </a:p>
          <a:p>
            <a:pPr lvl="1"/>
            <a:r>
              <a:rPr lang="en-US" dirty="0"/>
              <a:t>To make decisions about individual trainees </a:t>
            </a:r>
          </a:p>
          <a:p>
            <a:pPr lvl="1" hangingPunct="0"/>
            <a:r>
              <a:rPr lang="en-US" dirty="0"/>
              <a:t>To contribute to a scientific understanding of training process</a:t>
            </a:r>
          </a:p>
          <a:p>
            <a:pPr lvl="1"/>
            <a:r>
              <a:rPr lang="en-US" dirty="0"/>
              <a:t>To further political or public relations purposes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916BC9-709F-486E-B6C8-0F3451BEA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1081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C94582D-400D-4F00-AA45-F733CFDA8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BFDD754-F679-4B06-A2A3-270F944DF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Essential Elements for Measuring Training Outcomes </a:t>
            </a:r>
            <a:r>
              <a:rPr lang="en-US" sz="2000" dirty="0"/>
              <a:t>(1 of 3)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A4DDE2-FA81-4848-95AF-F84B2B36B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Essential elements</a:t>
            </a:r>
          </a:p>
          <a:p>
            <a:pPr lvl="1"/>
            <a:r>
              <a:rPr lang="en-US" dirty="0"/>
              <a:t>Use of multiple criteria</a:t>
            </a:r>
          </a:p>
          <a:p>
            <a:pPr lvl="1"/>
            <a:r>
              <a:rPr lang="en-US" dirty="0"/>
              <a:t>Attempt to study the criteria themselves</a:t>
            </a:r>
          </a:p>
          <a:p>
            <a:pPr lvl="1"/>
            <a:r>
              <a:rPr lang="en-US" dirty="0"/>
              <a:t>Experimental control to enable causal arrow to be pointed at training program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EA0797-68FF-48F6-A3ED-72CC5CC16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09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761A954-76FC-468D-9C15-6E5531BD8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64AD8B4-C8FA-4E82-949A-BF61C4907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Essential Elements for Measuring Training Outcomes </a:t>
            </a:r>
            <a:r>
              <a:rPr lang="en-US" sz="2000" dirty="0"/>
              <a:t>(2 of 3)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6EDA99-ED13-4C41-AA72-608EF3A9B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Essential elements</a:t>
            </a:r>
          </a:p>
          <a:p>
            <a:pPr lvl="1" hangingPunct="0"/>
            <a:r>
              <a:rPr lang="en-US" dirty="0"/>
              <a:t>Provision for saying something about  practical and theoretical significance of results</a:t>
            </a:r>
          </a:p>
          <a:p>
            <a:pPr lvl="1" hangingPunct="0"/>
            <a:r>
              <a:rPr lang="en-US" dirty="0"/>
              <a:t>Thorough, logical analysis of process and content of training</a:t>
            </a:r>
          </a:p>
          <a:p>
            <a:pPr lvl="1"/>
            <a:r>
              <a:rPr lang="en-US" dirty="0"/>
              <a:t>Effort to deal with “systems” aspects of training impact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BB1C3A-F835-4485-8DD3-3D346BA35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6000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AB1FCDF-442D-4305-9FFC-35267E518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385786F-DE72-44DD-89AB-FF1E1C6C8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Essential Elements for Measuring Training Outcomes </a:t>
            </a:r>
            <a:r>
              <a:rPr lang="en-US" sz="2000" dirty="0"/>
              <a:t>(3 of 3)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D37D49-11A7-4830-95DC-56EFAFE0B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ROI</a:t>
            </a:r>
          </a:p>
          <a:p>
            <a:pPr lvl="1"/>
            <a:r>
              <a:rPr lang="en-US" dirty="0"/>
              <a:t>Program profits to invested capital</a:t>
            </a:r>
          </a:p>
          <a:p>
            <a:pPr lvl="1"/>
            <a:r>
              <a:rPr lang="en-US" dirty="0"/>
              <a:t>Advantage</a:t>
            </a:r>
          </a:p>
          <a:p>
            <a:pPr lvl="2"/>
            <a:r>
              <a:rPr lang="en-US" dirty="0"/>
              <a:t>Simple and widely accepted</a:t>
            </a:r>
          </a:p>
          <a:p>
            <a:pPr lvl="1"/>
            <a:r>
              <a:rPr lang="en-US" dirty="0"/>
              <a:t>Disadvantages</a:t>
            </a:r>
          </a:p>
          <a:p>
            <a:pPr lvl="2"/>
            <a:r>
              <a:rPr lang="en-US" dirty="0"/>
              <a:t>Much subjectivity</a:t>
            </a:r>
          </a:p>
          <a:p>
            <a:pPr lvl="2"/>
            <a:r>
              <a:rPr lang="en-US" dirty="0"/>
              <a:t>Fails to consider how investments work together as a portfolio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EF44B5-7C19-4F82-ACC2-288736ED5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0325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B9090DA-F356-48AF-8E7C-B8F9CE476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39784A3-CA86-40AE-9B4D-8080C832A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Classical Experimental Design </a:t>
            </a:r>
            <a:br>
              <a:rPr lang="en-US" dirty="0"/>
            </a:br>
            <a:r>
              <a:rPr lang="en-US" sz="1800" dirty="0"/>
              <a:t>(1 of 6)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C94383-8A8F-477F-A6A2-69456EE6C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Experimental design</a:t>
            </a:r>
          </a:p>
          <a:p>
            <a:pPr lvl="1"/>
            <a:r>
              <a:rPr lang="en-US" dirty="0"/>
              <a:t>Plan or outline for conceptualizing relations among variables of research study </a:t>
            </a:r>
          </a:p>
          <a:p>
            <a:pPr lvl="1"/>
            <a:r>
              <a:rPr lang="en-US" dirty="0"/>
              <a:t>How to control research situation and how to analyze data</a:t>
            </a:r>
          </a:p>
          <a:p>
            <a:pPr lvl="1"/>
            <a:r>
              <a:rPr lang="en-US" dirty="0"/>
              <a:t>Used with either internal or external criteria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E8E50B-9FFF-43CE-89F1-3FBB98CE0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0273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7D34BDC-8598-4B00-80D5-02AC0B89D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D1E825E-ECEB-4E52-A73C-1BB75DD54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Classical Experimental Design </a:t>
            </a:r>
            <a:br>
              <a:rPr lang="en-US" dirty="0"/>
            </a:br>
            <a:r>
              <a:rPr lang="en-US" sz="1800" dirty="0"/>
              <a:t>(2 of 6)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EA5A52-EA08-4527-B717-D0AA11D145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Contaminants or threats may affect:</a:t>
            </a:r>
          </a:p>
          <a:p>
            <a:pPr lvl="1"/>
            <a:r>
              <a:rPr lang="en-US" dirty="0"/>
              <a:t>Statistical-conclusion validity</a:t>
            </a:r>
          </a:p>
          <a:p>
            <a:pPr lvl="1"/>
            <a:r>
              <a:rPr lang="en-US" dirty="0"/>
              <a:t>Internal validity</a:t>
            </a:r>
          </a:p>
          <a:p>
            <a:pPr lvl="1"/>
            <a:r>
              <a:rPr lang="en-US" dirty="0"/>
              <a:t>Construct validity</a:t>
            </a:r>
          </a:p>
          <a:p>
            <a:pPr lvl="1"/>
            <a:r>
              <a:rPr lang="en-US" dirty="0"/>
              <a:t>External validity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954C52-B192-48B6-8569-6C4D946B4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922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1905000"/>
            <a:ext cx="6400800" cy="2590800"/>
          </a:xfrm>
        </p:spPr>
        <p:txBody>
          <a:bodyPr>
            <a:normAutofit fontScale="92500"/>
          </a:bodyPr>
          <a:lstStyle/>
          <a:p>
            <a:r>
              <a:rPr lang="en-US" sz="4400" b="1" dirty="0">
                <a:solidFill>
                  <a:srgbClr val="1F497D"/>
                </a:solidFill>
              </a:rPr>
              <a:t>Chapter</a:t>
            </a:r>
            <a:r>
              <a:rPr lang="en-US" sz="4400" b="1" cap="all" dirty="0">
                <a:solidFill>
                  <a:srgbClr val="1F497D"/>
                </a:solidFill>
              </a:rPr>
              <a:t> 16</a:t>
            </a:r>
            <a:endParaRPr lang="en-US" sz="4400" dirty="0">
              <a:solidFill>
                <a:srgbClr val="1F497D"/>
              </a:solidFill>
            </a:endParaRPr>
          </a:p>
          <a:p>
            <a:pPr hangingPunct="0"/>
            <a:r>
              <a:rPr lang="en-US" sz="3900" b="1" dirty="0"/>
              <a:t>Training and Development: Implementation and the Measurement of Outcomes</a:t>
            </a:r>
            <a:endParaRPr lang="en-US" sz="39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7520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4DD68E8-E198-4E08-8C54-4E9589C28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461EF9-5A14-4464-BA9D-63E71CE7A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Classical Experimental Design </a:t>
            </a:r>
            <a:br>
              <a:rPr lang="en-US" dirty="0"/>
            </a:br>
            <a:r>
              <a:rPr lang="en-US" sz="1800" dirty="0"/>
              <a:t>(3 of 6)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6A56E8-C7EA-4F94-9957-78E669305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Contaminants or threats</a:t>
            </a:r>
          </a:p>
          <a:p>
            <a:pPr lvl="1"/>
            <a:r>
              <a:rPr lang="en-US" dirty="0"/>
              <a:t>History</a:t>
            </a:r>
          </a:p>
          <a:p>
            <a:pPr lvl="1"/>
            <a:r>
              <a:rPr lang="en-US" dirty="0"/>
              <a:t>Maturation</a:t>
            </a:r>
          </a:p>
          <a:p>
            <a:pPr lvl="1"/>
            <a:r>
              <a:rPr lang="en-US" dirty="0"/>
              <a:t>Testing</a:t>
            </a:r>
          </a:p>
          <a:p>
            <a:pPr lvl="1"/>
            <a:r>
              <a:rPr lang="en-US" dirty="0"/>
              <a:t>Instrumentation</a:t>
            </a:r>
          </a:p>
          <a:p>
            <a:pPr lvl="1"/>
            <a:r>
              <a:rPr lang="en-US" dirty="0"/>
              <a:t>Statistical regression</a:t>
            </a:r>
          </a:p>
          <a:p>
            <a:pPr lvl="1"/>
            <a:r>
              <a:rPr lang="en-US" dirty="0"/>
              <a:t>Differential selection</a:t>
            </a:r>
          </a:p>
          <a:p>
            <a:pPr lvl="1"/>
            <a:r>
              <a:rPr lang="en-US" dirty="0"/>
              <a:t>Attrition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5C9E9B-CAE7-45C9-B110-3CE29EF89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0447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82B34CA-F549-4BA2-8D44-E799128E1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7543800" cy="365125"/>
          </a:xfrm>
        </p:spPr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B7236E8-7657-4D85-82D6-D9336ED23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Classical Experimental Design </a:t>
            </a:r>
            <a:br>
              <a:rPr lang="en-US" dirty="0"/>
            </a:br>
            <a:r>
              <a:rPr lang="en-US" sz="1800" dirty="0"/>
              <a:t>(4 of 6)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63FF61-0FF1-4D6C-8BDB-62F0F2DBE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Contaminants or threats</a:t>
            </a:r>
          </a:p>
          <a:p>
            <a:pPr lvl="1"/>
            <a:r>
              <a:rPr lang="en-US" dirty="0"/>
              <a:t>Interaction of differential selection and maturation</a:t>
            </a:r>
          </a:p>
          <a:p>
            <a:pPr lvl="1"/>
            <a:r>
              <a:rPr lang="en-US" dirty="0"/>
              <a:t>Interaction of pretest with experimental variable</a:t>
            </a:r>
          </a:p>
          <a:p>
            <a:pPr lvl="1"/>
            <a:r>
              <a:rPr lang="en-US" dirty="0"/>
              <a:t>Interaction of differential selection with training</a:t>
            </a:r>
          </a:p>
          <a:p>
            <a:pPr lvl="1"/>
            <a:r>
              <a:rPr lang="en-US" dirty="0"/>
              <a:t>Reactive effects of research situation</a:t>
            </a:r>
          </a:p>
          <a:p>
            <a:pPr lvl="1"/>
            <a:r>
              <a:rPr lang="en-US" dirty="0"/>
              <a:t>Multiple-treatment interference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CC862A-9DE0-4159-B769-F2BB93A81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879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916561C-BEBB-431B-A3F7-75444E22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8D7E0B4-CFE9-45AD-BC45-BE1434B42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Classical Experimental Design </a:t>
            </a:r>
            <a:br>
              <a:rPr lang="en-US" dirty="0"/>
            </a:br>
            <a:r>
              <a:rPr lang="en-US" sz="1800" dirty="0"/>
              <a:t>(5 of 6)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6836C1-4902-4C52-B3E9-CC506F112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Limitations of experimental designs</a:t>
            </a:r>
          </a:p>
          <a:p>
            <a:pPr lvl="1"/>
            <a:r>
              <a:rPr lang="en-US" dirty="0"/>
              <a:t>Exclusive emphasis on design aspects of measuring training outcomes narrow in scope</a:t>
            </a:r>
          </a:p>
          <a:p>
            <a:pPr lvl="1"/>
            <a:r>
              <a:rPr lang="en-US" dirty="0"/>
              <a:t>Effect sizes from single-group pretest–posttest designs higher than those from control- or comparison-group designs  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4AD7C1-40C1-4FCD-9166-C33732AF4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4740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12567C8-1557-4888-957E-B4CC9C0CE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2A20335-26FF-4BE7-AB91-BDCDD52EF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Classical Experimental Design </a:t>
            </a:r>
            <a:br>
              <a:rPr lang="en-US" dirty="0"/>
            </a:br>
            <a:r>
              <a:rPr lang="en-US" sz="1800" dirty="0"/>
              <a:t>(6 of 6)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FF8BAA-3C3F-4C68-A369-646B2387F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Limitations of experimental designs</a:t>
            </a:r>
          </a:p>
          <a:p>
            <a:pPr lvl="1"/>
            <a:r>
              <a:rPr lang="en-US" dirty="0"/>
              <a:t>Any attempt to measure training outcomes through use of experimental design must have adequate statistical power</a:t>
            </a:r>
          </a:p>
          <a:p>
            <a:pPr lvl="1"/>
            <a:r>
              <a:rPr lang="en-US" dirty="0"/>
              <a:t>Experiments often fail to focus on real goals of an organization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776B1E-49B7-4918-8741-720E2A08B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28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379A336-6147-4D71-BD8F-8D1736294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50F2A01-C8DF-4EEA-AAC5-46E4D1DCA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Quasi-Experimental Design </a:t>
            </a:r>
            <a:r>
              <a:rPr lang="en-US" sz="1800" dirty="0"/>
              <a:t>(1 of 3)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44077F-D271-4BF8-A884-E00F1D9541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Strategies for overcoming deterrents to field experimentation:</a:t>
            </a:r>
          </a:p>
          <a:p>
            <a:pPr lvl="1"/>
            <a:r>
              <a:rPr lang="en-US" dirty="0"/>
              <a:t>Avoidance of jargon</a:t>
            </a:r>
          </a:p>
          <a:p>
            <a:pPr lvl="1"/>
            <a:r>
              <a:rPr lang="en-US" dirty="0"/>
              <a:t>Explaining randomization to lay managers</a:t>
            </a:r>
          </a:p>
          <a:p>
            <a:pPr lvl="1"/>
            <a:r>
              <a:rPr lang="en-US" dirty="0"/>
              <a:t>Transforming proprietary data</a:t>
            </a:r>
          </a:p>
          <a:p>
            <a:pPr lvl="1"/>
            <a:r>
              <a:rPr lang="en-US" dirty="0"/>
              <a:t>Using emerging technologies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E1B00F-F7CD-4ED3-9D67-AC648D23C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6154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8BA6D31-6ECA-42EF-BC22-17FEDB6BE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9207A4F-09D9-490C-99AD-517A74855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Quasi-Experimental Design </a:t>
            </a:r>
            <a:r>
              <a:rPr lang="en-US" sz="1800" dirty="0"/>
              <a:t>(2 of 3)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978114-FE48-41E8-BE72-6BE063491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Quasi-experimental designs </a:t>
            </a:r>
          </a:p>
          <a:p>
            <a:pPr lvl="1"/>
            <a:r>
              <a:rPr lang="en-US" dirty="0"/>
              <a:t>Lack of randomly created, </a:t>
            </a:r>
            <a:r>
              <a:rPr lang="en-US" dirty="0" err="1"/>
              <a:t>preexperimental</a:t>
            </a:r>
            <a:r>
              <a:rPr lang="en-US" dirty="0"/>
              <a:t> equivalence, which degrades internal validity </a:t>
            </a:r>
          </a:p>
          <a:p>
            <a:pPr lvl="1"/>
            <a:r>
              <a:rPr lang="en-US" dirty="0"/>
              <a:t>Purpose of experiment: eliminate alternative hypotheses that might explain results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C84186-2AA8-4705-83FF-7B8EA8630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023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35B48FE-C3B8-42D0-B759-CF13D30A9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77C7E68-7465-4B81-82E3-62D18ED21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Quasi-Experimental Design </a:t>
            </a:r>
            <a:r>
              <a:rPr lang="en-US" sz="1800" dirty="0"/>
              <a:t>(3 of 3)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260C5A-3A1F-40F6-B4DB-181F557EBA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Quasi-experimental designs </a:t>
            </a:r>
          </a:p>
          <a:p>
            <a:pPr lvl="1"/>
            <a:r>
              <a:rPr lang="en-US" dirty="0"/>
              <a:t>Important to know which specific variables  uncontrolled in a particular design</a:t>
            </a:r>
          </a:p>
          <a:p>
            <a:pPr lvl="1"/>
            <a:r>
              <a:rPr lang="en-US" dirty="0"/>
              <a:t>Where full control not possible, use most rigorous design possible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B7214B-3F4E-402B-854C-5250F6F5F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6765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C3C0AF9-FB66-4540-8AEE-75BD6DF51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595B4E5-0430-4773-BBDA-36C9DB5AB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Statistical, Practical, and Theoretical Significance </a:t>
            </a:r>
            <a:r>
              <a:rPr lang="en-US" sz="2000" dirty="0"/>
              <a:t>(1 of 2)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D10F78-3BA4-4CBA-82B0-8CC5B5230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Practical significance</a:t>
            </a:r>
          </a:p>
          <a:p>
            <a:pPr lvl="1"/>
            <a:r>
              <a:rPr lang="en-US" dirty="0"/>
              <a:t>Reflected in terms of effect sizes or measures of variance accounted for</a:t>
            </a:r>
          </a:p>
          <a:p>
            <a:pPr lvl="1"/>
            <a:r>
              <a:rPr lang="en-US" dirty="0"/>
              <a:t>Effects of training do make a difference to organizational goals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E657AF-FB38-4AE7-AF6D-1A3EAB66B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5835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92C8327-BE20-43EB-B9AE-5F00A80BC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877DEFA-CA90-4399-AFE5-692154DDA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Statistical, Practical, and Theoretical Significance </a:t>
            </a:r>
            <a:r>
              <a:rPr lang="en-US" sz="2000" dirty="0"/>
              <a:t>(2 of 2)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9054F6-FCFE-4685-89C4-AE52AFBB13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Relationship between practical and theoretical significance</a:t>
            </a:r>
          </a:p>
          <a:p>
            <a:pPr lvl="1"/>
            <a:r>
              <a:rPr lang="en-US" dirty="0"/>
              <a:t>Systematic research to evaluate effects of independent variables likely to affect training outcomes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E03621-CB99-442F-9522-DB9EA10552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6976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3ACB919-54F8-4D4E-B701-2B3433E8D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DB887D2-8A77-4CE3-90F5-9DC0F4A21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Logical Analysis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F1DD44-A679-4F6B-8BEC-61CC04394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 and content of training programs can enhance understanding of why results  obtained </a:t>
            </a:r>
          </a:p>
          <a:p>
            <a:r>
              <a:rPr lang="en-US" dirty="0"/>
              <a:t>Qualitative and quantitative criteria important for understanding of training’s effects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A9E37B-3D7C-4F11-BDEE-D256A3E77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449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Learning Goals </a:t>
            </a:r>
            <a:r>
              <a:rPr lang="en-US" sz="1800" dirty="0"/>
              <a:t>(1 of 3)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16-1: Classify training methods as presentation, hands-on, group building, or technology based.</a:t>
            </a:r>
          </a:p>
          <a:p>
            <a:r>
              <a:rPr lang="en-US" dirty="0"/>
              <a:t>16-2: Identify key principles of instructional design to encourage active learner participation.</a:t>
            </a:r>
          </a:p>
          <a:p>
            <a:r>
              <a:rPr lang="en-US" dirty="0"/>
              <a:t>16-3: List the essential elements for measuring training outcomes.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5805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9144000" cy="1066800"/>
          </a:xfrm>
        </p:spPr>
        <p:txBody>
          <a:bodyPr>
            <a:normAutofit/>
          </a:bodyPr>
          <a:lstStyle/>
          <a:p>
            <a:r>
              <a:rPr lang="en-US" sz="3600" dirty="0"/>
              <a:t>Evidence-Based Implications for Practice 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4294967295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73"/>
          <a:stretch/>
        </p:blipFill>
        <p:spPr>
          <a:xfrm>
            <a:off x="0" y="1676400"/>
            <a:ext cx="9138328" cy="3276600"/>
          </a:xfrm>
        </p:spPr>
      </p:pic>
    </p:spTree>
    <p:extLst>
      <p:ext uri="{BB962C8B-B14F-4D97-AF65-F5344CB8AC3E}">
        <p14:creationId xmlns:p14="http://schemas.microsoft.com/office/powerpoint/2010/main" val="2695079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Learning Goals </a:t>
            </a:r>
            <a:r>
              <a:rPr lang="en-US" sz="1800" dirty="0"/>
              <a:t>(2 of 3)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16-4: Explain the advantages and disadvantages of ROI and utility analysis as methods for assessing the financial outcomes of learning and development activities.</a:t>
            </a:r>
          </a:p>
          <a:p>
            <a:r>
              <a:rPr lang="en-US" dirty="0"/>
              <a:t>16-5: Identify potential contaminants or threats to valid interpretations of findings from field research.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782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Learning Goals </a:t>
            </a:r>
            <a:r>
              <a:rPr lang="en-US" sz="1800" dirty="0"/>
              <a:t>(3 of 3)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16-6: Distinguish experimental from quasi-experimental designs.</a:t>
            </a:r>
          </a:p>
          <a:p>
            <a:r>
              <a:rPr lang="en-US" dirty="0"/>
              <a:t>16-7: Describe the limitations of experimental and quasi-experimental designs.</a:t>
            </a:r>
          </a:p>
          <a:p>
            <a:r>
              <a:rPr lang="en-US" dirty="0"/>
              <a:t>16-8: In assessing the outcomes of training efforts, distinguish statistically significant effects from practically significant effects.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17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Training Methods </a:t>
            </a:r>
            <a:r>
              <a:rPr lang="en-US" sz="1800" dirty="0"/>
              <a:t>(1 of 2)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Presentation methods</a:t>
            </a:r>
          </a:p>
          <a:p>
            <a:pPr lvl="1"/>
            <a:r>
              <a:rPr lang="en-US" dirty="0"/>
              <a:t>Lectures</a:t>
            </a:r>
          </a:p>
          <a:p>
            <a:pPr lvl="1"/>
            <a:r>
              <a:rPr lang="en-US" dirty="0"/>
              <a:t>Videos</a:t>
            </a:r>
          </a:p>
          <a:p>
            <a:r>
              <a:rPr lang="en-US" dirty="0"/>
              <a:t>Hands-on methods</a:t>
            </a:r>
          </a:p>
          <a:p>
            <a:pPr lvl="1"/>
            <a:r>
              <a:rPr lang="en-US" dirty="0"/>
              <a:t>On-the-job training </a:t>
            </a:r>
          </a:p>
          <a:p>
            <a:pPr lvl="1"/>
            <a:r>
              <a:rPr lang="en-US" dirty="0"/>
              <a:t>Self-directed learning </a:t>
            </a:r>
          </a:p>
          <a:p>
            <a:pPr lvl="1"/>
            <a:r>
              <a:rPr lang="en-US" dirty="0"/>
              <a:t>Apprenticeship</a:t>
            </a:r>
          </a:p>
          <a:p>
            <a:pPr lvl="1"/>
            <a:r>
              <a:rPr lang="en-US" dirty="0"/>
              <a:t>Simulations </a:t>
            </a:r>
          </a:p>
          <a:p>
            <a:pPr lvl="1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023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Training Methods </a:t>
            </a:r>
            <a:r>
              <a:rPr lang="en-US" sz="1800" dirty="0"/>
              <a:t>(2 of 2)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r>
              <a:rPr lang="en-US" dirty="0"/>
              <a:t>Group-building methods </a:t>
            </a:r>
          </a:p>
          <a:p>
            <a:pPr lvl="1"/>
            <a:r>
              <a:rPr lang="en-US" dirty="0"/>
              <a:t>Adventure learning </a:t>
            </a:r>
          </a:p>
          <a:p>
            <a:pPr lvl="1"/>
            <a:r>
              <a:rPr lang="en-US" dirty="0"/>
              <a:t>Team training </a:t>
            </a:r>
          </a:p>
          <a:p>
            <a:pPr lvl="1"/>
            <a:r>
              <a:rPr lang="en-US" dirty="0"/>
              <a:t>Action learning </a:t>
            </a:r>
          </a:p>
          <a:p>
            <a:pPr lvl="1"/>
            <a:r>
              <a:rPr lang="en-US" dirty="0"/>
              <a:t>Organization development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498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Technology-Based Training </a:t>
            </a:r>
            <a:r>
              <a:rPr lang="en-US" sz="1600" dirty="0"/>
              <a:t>(1 of 5)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r>
              <a:rPr lang="en-US" dirty="0"/>
              <a:t>Technology-based training </a:t>
            </a:r>
          </a:p>
          <a:p>
            <a:pPr lvl="1" hangingPunct="0"/>
            <a:r>
              <a:rPr lang="en-US" dirty="0"/>
              <a:t>E-learning</a:t>
            </a:r>
          </a:p>
          <a:p>
            <a:pPr lvl="1" hangingPunct="0"/>
            <a:r>
              <a:rPr lang="en-US" dirty="0"/>
              <a:t>Webcasts or webinars</a:t>
            </a:r>
          </a:p>
          <a:p>
            <a:pPr lvl="1" hangingPunct="0"/>
            <a:r>
              <a:rPr lang="en-US" dirty="0"/>
              <a:t>Podcasts</a:t>
            </a:r>
          </a:p>
          <a:p>
            <a:pPr lvl="1" hangingPunct="0"/>
            <a:r>
              <a:rPr lang="en-US" dirty="0"/>
              <a:t>Mobile learning</a:t>
            </a:r>
          </a:p>
          <a:p>
            <a:pPr lvl="1"/>
            <a:r>
              <a:rPr lang="en-US" dirty="0"/>
              <a:t>Blended learning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496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C171BC3-07BE-4001-AC1F-F881ECA67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/>
              <a:t>Cascio &amp; </a:t>
            </a:r>
            <a:r>
              <a:rPr lang="en-IN" dirty="0" err="1"/>
              <a:t>Aguinis</a:t>
            </a:r>
            <a:r>
              <a:rPr lang="en-IN" dirty="0"/>
              <a:t>, </a:t>
            </a:r>
            <a:r>
              <a:rPr lang="en-IN" i="1" dirty="0"/>
              <a:t>Applied Psychology in Talent Management</a:t>
            </a:r>
            <a:r>
              <a:rPr lang="en-IN" dirty="0"/>
              <a:t>, 8e. © SAGE Publishing, 2019.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84530CE-2F3C-4E39-A6F9-A66410905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38200"/>
            <a:ext cx="80772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Technology-Based Training </a:t>
            </a:r>
            <a:r>
              <a:rPr lang="en-US" sz="1800" dirty="0"/>
              <a:t>(2 of 5)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D4F629-C097-4858-81FC-704700FF68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Technology-based training </a:t>
            </a:r>
          </a:p>
          <a:p>
            <a:pPr lvl="1"/>
            <a:r>
              <a:rPr lang="en-US" dirty="0"/>
              <a:t>Wikis </a:t>
            </a:r>
          </a:p>
          <a:p>
            <a:pPr lvl="1"/>
            <a:r>
              <a:rPr lang="en-US" dirty="0"/>
              <a:t>Distance learning </a:t>
            </a:r>
          </a:p>
          <a:p>
            <a:pPr lvl="1"/>
            <a:r>
              <a:rPr lang="en-US" dirty="0"/>
              <a:t>Social media </a:t>
            </a:r>
          </a:p>
          <a:p>
            <a:pPr lvl="1"/>
            <a:r>
              <a:rPr lang="en-US" dirty="0"/>
              <a:t>Shared workspaces</a:t>
            </a:r>
          </a:p>
          <a:p>
            <a:pPr lvl="1"/>
            <a:r>
              <a:rPr lang="en-US" dirty="0"/>
              <a:t>RSS (real simple syndication) feeds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E4457B-D0FD-4E5D-BF46-87F6D0C55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17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1864</Words>
  <Application>Microsoft Office PowerPoint</Application>
  <PresentationFormat>화면 슬라이드 쇼(4:3)</PresentationFormat>
  <Paragraphs>252</Paragraphs>
  <Slides>30</Slides>
  <Notes>27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30</vt:i4>
      </vt:variant>
    </vt:vector>
  </HeadingPairs>
  <TitlesOfParts>
    <vt:vector size="33" baseType="lpstr">
      <vt:lpstr>Arial</vt:lpstr>
      <vt:lpstr>Calibri</vt:lpstr>
      <vt:lpstr>Office Theme</vt:lpstr>
      <vt:lpstr>PowerPoint 프레젠테이션</vt:lpstr>
      <vt:lpstr>PowerPoint 프레젠테이션</vt:lpstr>
      <vt:lpstr>Learning Goals (1 of 3)</vt:lpstr>
      <vt:lpstr>Learning Goals (2 of 3)</vt:lpstr>
      <vt:lpstr>Learning Goals (3 of 3)</vt:lpstr>
      <vt:lpstr>Training Methods (1 of 2)</vt:lpstr>
      <vt:lpstr>Training Methods (2 of 2)</vt:lpstr>
      <vt:lpstr>Technology-Based Training (1 of 5)</vt:lpstr>
      <vt:lpstr>Technology-Based Training (2 of 5)</vt:lpstr>
      <vt:lpstr>Technology-Based Training (3 of 5)</vt:lpstr>
      <vt:lpstr>Technology-Based Training (4 of 5)</vt:lpstr>
      <vt:lpstr>Technology-Based Training (5 of 5)</vt:lpstr>
      <vt:lpstr>Measuring Training and Development Outcomes (1 of 2)</vt:lpstr>
      <vt:lpstr>Measuring Training and Development Outcomes (2 of 2)</vt:lpstr>
      <vt:lpstr>Essential Elements for Measuring Training Outcomes (1 of 3)</vt:lpstr>
      <vt:lpstr>Essential Elements for Measuring Training Outcomes (2 of 3)</vt:lpstr>
      <vt:lpstr>Essential Elements for Measuring Training Outcomes (3 of 3)</vt:lpstr>
      <vt:lpstr>Classical Experimental Design  (1 of 6)</vt:lpstr>
      <vt:lpstr>Classical Experimental Design  (2 of 6)</vt:lpstr>
      <vt:lpstr>Classical Experimental Design  (3 of 6)</vt:lpstr>
      <vt:lpstr>Classical Experimental Design  (4 of 6)</vt:lpstr>
      <vt:lpstr>Classical Experimental Design  (5 of 6)</vt:lpstr>
      <vt:lpstr>Classical Experimental Design  (6 of 6)</vt:lpstr>
      <vt:lpstr>Quasi-Experimental Design (1 of 3)</vt:lpstr>
      <vt:lpstr>Quasi-Experimental Design (2 of 3)</vt:lpstr>
      <vt:lpstr>Quasi-Experimental Design (3 of 3)</vt:lpstr>
      <vt:lpstr>Statistical, Practical, and Theoretical Significance (1 of 2)</vt:lpstr>
      <vt:lpstr>Statistical, Practical, and Theoretical Significance (2 of 2)</vt:lpstr>
      <vt:lpstr>Logical Analysis</vt:lpstr>
      <vt:lpstr>Evidence-Based Implications for Practice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Ancheta, Katie</dc:creator>
  <cp:lastModifiedBy>Lee, Joo Won</cp:lastModifiedBy>
  <cp:revision>59</cp:revision>
  <dcterms:created xsi:type="dcterms:W3CDTF">2006-08-16T00:00:00Z</dcterms:created>
  <dcterms:modified xsi:type="dcterms:W3CDTF">2018-07-23T14:43:29Z</dcterms:modified>
</cp:coreProperties>
</file>