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8" r:id="rId3"/>
    <p:sldId id="283" r:id="rId4"/>
    <p:sldId id="284" r:id="rId5"/>
    <p:sldId id="28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81" r:id="rId16"/>
    <p:sldId id="266" r:id="rId17"/>
    <p:sldId id="267" r:id="rId18"/>
    <p:sldId id="286" r:id="rId19"/>
    <p:sldId id="268" r:id="rId20"/>
    <p:sldId id="269" r:id="rId21"/>
    <p:sldId id="270" r:id="rId22"/>
    <p:sldId id="271" r:id="rId23"/>
    <p:sldId id="272" r:id="rId24"/>
    <p:sldId id="282" r:id="rId25"/>
    <p:sldId id="273" r:id="rId26"/>
    <p:sldId id="275" r:id="rId27"/>
    <p:sldId id="276" r:id="rId28"/>
    <p:sldId id="277" r:id="rId29"/>
    <p:sldId id="278" r:id="rId30"/>
    <p:sldId id="279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B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77" autoAdjust="0"/>
  </p:normalViewPr>
  <p:slideViewPr>
    <p:cSldViewPr>
      <p:cViewPr varScale="1">
        <p:scale>
          <a:sx n="57" d="100"/>
          <a:sy n="57" d="100"/>
        </p:scale>
        <p:origin x="15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22B10-FE80-4935-B9C9-55F2DE02CE53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74C31-EB4A-4B21-8134-CB5741A1D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4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4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17-2: Identify various dimensions that help to distinguish cultures.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17-3: Discuss recent theoretical and methodological developments in the study of culture.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07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17-3: Discuss recent theoretical and methodological developments in the study of culture.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26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17-4: Distinguish translation, conceptual, and metric equivalence when psychological measures are transported across cultures.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72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17-4: Distinguish translation, conceptual, and metric equivalence when psychological measures are transported across cultures.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92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17-5: Describe how selection for international assignments differs from that for domestic assignments.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53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17-5: Describe how selection for international assignments differs from that for domestic assignments.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91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17-5: Describe how selection for international assignments differs from that for domestic assignments.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56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17-5: Describe how selection for international assignments differs from that for domestic assignments.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9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17-5: Describe how selection for international assignments differs from that for domestic assignments.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5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95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17-5: Describe how selection for international assignments differs from that for domestic assignments.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72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17-6: Specify key areas in which to focus expatriate training.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3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17-7: Identify key components of an effective performance management system for expatriates.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65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17-7: Identify key components of an effective performance management system for expatriates.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50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17-7: Identify key components of an effective performance management system for expatriates.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24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17-8: Suggest evidence-based actions that organizations can take to reduce turnover among repatriates.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77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17-8: Suggest evidence-based actions that organizations can take to reduce turnover among repatriates.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17-1: Explain the concept of culture and its implications for talent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67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17-1: Explain the concept of culture and its implications for talent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11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17-1: Explain the concept of culture and its implications for talent management.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24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17-1: Explain the concept of culture and its implications for talent management.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42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Goal: 17-2: Identify various dimensions that help to distinguish cultures.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60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17-2: Identify various dimensions that help to distinguish cultures.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7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 Goal: 17-2: Identify various dimensions that help to distinguish cultures.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74C31-EB4A-4B21-8134-CB5741A1DC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3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7283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6962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7010400" cy="365125"/>
          </a:xfrm>
        </p:spPr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9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27238"/>
            <a:ext cx="4041775" cy="5635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3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/>
              <a:t>Cascio, Applied Psychology in Talent Management, 8th Edition. © SAGE Publishing, 2019.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9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4751D1-12E6-475C-AEF7-D1D9B471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B792A0-FCCF-4770-97B7-7F46BB87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Twenty-First-Century Capitalism</a:t>
            </a:r>
            <a:br>
              <a:rPr lang="en-US" sz="4000" dirty="0"/>
            </a:br>
            <a:r>
              <a:rPr lang="en-US" sz="1800" dirty="0"/>
              <a:t>(5 of 14)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C37E2-CCD7-430B-B37A-502FC5E8C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Country-level cultural differences</a:t>
            </a:r>
          </a:p>
          <a:p>
            <a:pPr lvl="1"/>
            <a:r>
              <a:rPr lang="en-US" dirty="0"/>
              <a:t>Power distance</a:t>
            </a:r>
          </a:p>
          <a:p>
            <a:pPr lvl="2"/>
            <a:r>
              <a:rPr lang="en-US" dirty="0"/>
              <a:t>Extent members of an organization accept inequality and whether they perceive much distance between those with power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8083B-EA74-46AE-AFF5-B74D48F8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2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AE713B-2822-49EE-A200-829FC22E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57A49F-50C7-4D29-BF8B-E20AE5CD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Twenty-First-Century Capitalism</a:t>
            </a:r>
            <a:br>
              <a:rPr lang="en-US" sz="4000" dirty="0"/>
            </a:br>
            <a:r>
              <a:rPr lang="en-US" sz="1800" dirty="0"/>
              <a:t>(6 of 14)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D1E408-D4E1-4A58-81D7-666B81E3B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Country-level cultural differences</a:t>
            </a:r>
          </a:p>
          <a:p>
            <a:pPr lvl="1"/>
            <a:r>
              <a:rPr lang="en-US" dirty="0"/>
              <a:t>Uncertainty avoidance</a:t>
            </a:r>
          </a:p>
          <a:p>
            <a:pPr lvl="2"/>
            <a:r>
              <a:rPr lang="en-US" dirty="0"/>
              <a:t>Extent to which a culture programs its members to feel either comfortable or uncomfortable in unstructured situations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5B1DB-BBDD-44F7-9B5F-D8ABFBFF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1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EA106E-41DA-46C7-BD93-AFFC5BBD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99AD0-5993-4485-B866-F0105523D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Twenty-First-Century Capitalism</a:t>
            </a:r>
            <a:br>
              <a:rPr lang="en-US" sz="4000" dirty="0"/>
            </a:br>
            <a:r>
              <a:rPr lang="en-US" sz="1800" dirty="0"/>
              <a:t>(7 of 14)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C7257-AC9E-4038-8203-03EFDE72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Country-level cultural differences</a:t>
            </a:r>
          </a:p>
          <a:p>
            <a:pPr lvl="1"/>
            <a:r>
              <a:rPr lang="en-US" dirty="0"/>
              <a:t>Individualism</a:t>
            </a:r>
          </a:p>
          <a:p>
            <a:pPr lvl="2"/>
            <a:r>
              <a:rPr lang="en-US" dirty="0"/>
              <a:t>Extent to which people emphasize personal or group goals</a:t>
            </a:r>
          </a:p>
          <a:p>
            <a:pPr lvl="1"/>
            <a:r>
              <a:rPr lang="en-US" dirty="0"/>
              <a:t>Masculinity</a:t>
            </a:r>
          </a:p>
          <a:p>
            <a:pPr lvl="2"/>
            <a:r>
              <a:rPr lang="en-US" dirty="0"/>
              <a:t>Societies that differentiate very strongly by gender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51C40-DC06-40E3-8283-E2BD3D56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8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6EE82A-94EA-4A0B-B389-C0ED10036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D60EAE-8AED-4371-8EFB-7651B3866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Twenty-First-Century Capitalism</a:t>
            </a:r>
            <a:br>
              <a:rPr lang="en-US" sz="4000" dirty="0"/>
            </a:br>
            <a:r>
              <a:rPr lang="en-US" sz="1800" dirty="0"/>
              <a:t>(8 of 14)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97281-E93A-4E8C-9A8A-AE4FEA385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Country-level cultural differences</a:t>
            </a:r>
          </a:p>
          <a:p>
            <a:pPr lvl="1"/>
            <a:r>
              <a:rPr lang="en-US" dirty="0"/>
              <a:t>Long-term versus short-term orientation</a:t>
            </a:r>
          </a:p>
          <a:p>
            <a:pPr lvl="2"/>
            <a:r>
              <a:rPr lang="en-US" dirty="0"/>
              <a:t>Extent to which a culture programs its members to accept delayed gratification of their material, social, and emotional needs.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9A644-1E54-410B-80FB-1ED97377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8DC04D-6FCD-469F-9D68-EEDBF9F3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579F7-80C1-4505-AE86-22900351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Twenty-First-Century Capitalism</a:t>
            </a:r>
            <a:br>
              <a:rPr lang="en-US" sz="4000" dirty="0"/>
            </a:br>
            <a:r>
              <a:rPr lang="en-US" sz="1800" dirty="0"/>
              <a:t>(9 of 14)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DB152-9BFD-458F-86C7-3D0FE9863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Country-level cultural differences</a:t>
            </a:r>
          </a:p>
          <a:p>
            <a:pPr lvl="1"/>
            <a:r>
              <a:rPr lang="en-US" dirty="0"/>
              <a:t>Culture</a:t>
            </a:r>
          </a:p>
          <a:p>
            <a:pPr lvl="2"/>
            <a:r>
              <a:rPr lang="en-US" dirty="0"/>
              <a:t>Global, national, regional, state, community, industry, organizational, and team levels clearly affects behavior in organizations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16BC9-709F-486E-B6C8-0F3451BEA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116F8C-1C10-4663-AD3B-71940B14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D3B170-D1D2-4E4F-9694-EE62772B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Twenty-First-Century Capitalism</a:t>
            </a:r>
            <a:br>
              <a:rPr lang="en-US" sz="4000" dirty="0"/>
            </a:br>
            <a:r>
              <a:rPr lang="en-US" sz="1800" dirty="0"/>
              <a:t>(10 of 14)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F8D10-7FEC-4BEA-8B59-78B42F8DA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Country-level cultural differences</a:t>
            </a:r>
          </a:p>
          <a:p>
            <a:pPr lvl="1"/>
            <a:r>
              <a:rPr lang="en-US" dirty="0"/>
              <a:t>Cross-cultural research</a:t>
            </a:r>
          </a:p>
          <a:p>
            <a:pPr lvl="2"/>
            <a:r>
              <a:rPr lang="en-US" dirty="0"/>
              <a:t>Helps us understand and leverage similarities and differences in globalized and interdependent world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98342-F07E-4373-9809-05673D25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6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94582D-400D-4F00-AA45-F733CFDA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FDD754-F679-4B06-A2A3-270F944D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Twenty-First-Century Capitalism</a:t>
            </a:r>
            <a:br>
              <a:rPr lang="en-US" sz="4000" dirty="0"/>
            </a:br>
            <a:r>
              <a:rPr lang="en-US" sz="1800" dirty="0"/>
              <a:t>(11 of 14)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4DDE2-FA81-4848-95AF-F84B2B36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Psychological measurement</a:t>
            </a:r>
          </a:p>
          <a:p>
            <a:pPr lvl="1"/>
            <a:r>
              <a:rPr lang="en-US" dirty="0"/>
              <a:t>Translation equivalence</a:t>
            </a:r>
          </a:p>
          <a:p>
            <a:pPr lvl="2"/>
            <a:r>
              <a:rPr lang="en-US" dirty="0"/>
              <a:t>Wording of a measure that has been translated into a different language </a:t>
            </a:r>
          </a:p>
          <a:p>
            <a:pPr lvl="1"/>
            <a:r>
              <a:rPr lang="en-US" dirty="0"/>
              <a:t>Conceptual equivalence</a:t>
            </a:r>
          </a:p>
          <a:p>
            <a:pPr lvl="2"/>
            <a:r>
              <a:rPr lang="en-US" dirty="0"/>
              <a:t>Attribute being measured has similar meaning across cultures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A0797-68FF-48F6-A3ED-72CC5CC1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90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61A954-76FC-468D-9C15-6E5531BD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4AD8B4-C8FA-4E82-949A-BF61C490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Twenty-First-Century Capitalism </a:t>
            </a:r>
            <a:br>
              <a:rPr lang="en-US" sz="4000" dirty="0"/>
            </a:br>
            <a:r>
              <a:rPr lang="en-US" sz="1800" dirty="0"/>
              <a:t>(12 of 14)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EDA99-ED13-4C41-AA72-608EF3A9B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Psychological measurement</a:t>
            </a:r>
          </a:p>
          <a:p>
            <a:pPr lvl="1"/>
            <a:r>
              <a:rPr lang="en-US" dirty="0"/>
              <a:t>Metric equivalence</a:t>
            </a:r>
          </a:p>
          <a:p>
            <a:pPr lvl="2"/>
            <a:r>
              <a:rPr lang="en-US" dirty="0"/>
              <a:t>Statistical associations among dependent and independent variables remain relatively stable, regardless of whether a measure is used domestically or internationally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B1C3A-F835-4485-8DD3-3D346BA3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00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76400"/>
            <a:ext cx="3976538" cy="365800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69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B1FCDF-442D-4305-9FFC-35267E51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85786F-DE72-44DD-89AB-FF1E1C6C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Twenty-First-Century Capitalism</a:t>
            </a:r>
            <a:br>
              <a:rPr lang="en-US" sz="4000" dirty="0"/>
            </a:br>
            <a:r>
              <a:rPr lang="en-US" sz="1800" dirty="0"/>
              <a:t>(13 of 14)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37D49-11A7-4830-95DC-56EFAFE0B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Terminology</a:t>
            </a:r>
          </a:p>
          <a:p>
            <a:pPr lvl="1" hangingPunct="0"/>
            <a:r>
              <a:rPr lang="en-US" dirty="0"/>
              <a:t>Expatriate or foreign-service employee</a:t>
            </a:r>
          </a:p>
          <a:p>
            <a:pPr lvl="2" hangingPunct="0"/>
            <a:r>
              <a:rPr lang="en-US" dirty="0"/>
              <a:t>Anyone working outside her or his home country with a planned return to that or a third country</a:t>
            </a:r>
          </a:p>
          <a:p>
            <a:pPr lvl="1" hangingPunct="0"/>
            <a:r>
              <a:rPr lang="en-US" dirty="0"/>
              <a:t>Home country</a:t>
            </a:r>
          </a:p>
          <a:p>
            <a:pPr lvl="2" hangingPunct="0"/>
            <a:r>
              <a:rPr lang="en-US" dirty="0"/>
              <a:t>Expatriate’s country of residence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EF44B5-7C19-4F82-ACC2-288736ED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3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20574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17</a:t>
            </a:r>
            <a:endParaRPr lang="en-US" sz="4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hangingPunct="0"/>
            <a:r>
              <a:rPr lang="en-US" sz="3600" b="1" dirty="0"/>
              <a:t>International Dimensions of Talent Management</a:t>
            </a:r>
            <a:endParaRPr lang="en-US" sz="36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41159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9090DA-F356-48AF-8E7C-B8F9CE47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9784A3-CA86-40AE-9B4D-8080C832A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Twenty-First-Century Capitalism </a:t>
            </a:r>
            <a:br>
              <a:rPr lang="en-US" sz="4000" dirty="0"/>
            </a:br>
            <a:r>
              <a:rPr lang="en-US" sz="1800" dirty="0"/>
              <a:t>(14 of 14)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C94383-8A8F-477F-A6A2-69456EE6C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 hangingPunct="0"/>
            <a:r>
              <a:rPr lang="en-US" dirty="0"/>
              <a:t>Host country</a:t>
            </a:r>
          </a:p>
          <a:p>
            <a:pPr lvl="2" hangingPunct="0"/>
            <a:r>
              <a:rPr lang="en-US" dirty="0"/>
              <a:t>Country in which expatriate is working</a:t>
            </a:r>
          </a:p>
          <a:p>
            <a:pPr lvl="1"/>
            <a:r>
              <a:rPr lang="en-US" dirty="0"/>
              <a:t>Third-country national</a:t>
            </a:r>
          </a:p>
          <a:p>
            <a:pPr lvl="2"/>
            <a:r>
              <a:rPr lang="en-US" dirty="0"/>
              <a:t>Expatriate who has transferred to additional country while working abroad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E8E50B-9FFF-43CE-89F1-3FBB98CE0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27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D34BDC-8598-4B00-80D5-02AC0B89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E825E-ECEB-4E52-A73C-1BB75DD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Management and Cultural Competence </a:t>
            </a:r>
            <a:r>
              <a:rPr lang="en-US" sz="20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A5A52-EA08-4527-B717-D0AA11D14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 international executives</a:t>
            </a:r>
          </a:p>
          <a:p>
            <a:pPr lvl="1"/>
            <a:r>
              <a:rPr lang="en-US" dirty="0"/>
              <a:t>Gets organizational attention and investment</a:t>
            </a:r>
          </a:p>
          <a:p>
            <a:pPr lvl="1"/>
            <a:r>
              <a:rPr lang="en-US" dirty="0"/>
              <a:t>Takes or makes more opportunities to learn</a:t>
            </a:r>
          </a:p>
          <a:p>
            <a:pPr lvl="1"/>
            <a:r>
              <a:rPr lang="en-US" dirty="0"/>
              <a:t>Is receptive to learning opportunities</a:t>
            </a:r>
          </a:p>
          <a:p>
            <a:pPr lvl="1"/>
            <a:r>
              <a:rPr lang="en-US" dirty="0"/>
              <a:t>Changes as a result of experience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54C52-B192-48B6-8569-6C4D946B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22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DD68E8-E198-4E08-8C54-4E9589C28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61EF9-5A14-4464-BA9D-63E71CE7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International Management and Cultural Competence </a:t>
            </a:r>
            <a:r>
              <a:rPr lang="en-US" sz="20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A56E8-C7EA-4F94-9957-78E669305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Cultural intelligence (CQ)</a:t>
            </a:r>
          </a:p>
          <a:p>
            <a:pPr lvl="1"/>
            <a:r>
              <a:rPr lang="en-US" dirty="0"/>
              <a:t>Individuals’ belief in their ability to be effective in culturally diverse environments and their interests in other cultures</a:t>
            </a:r>
          </a:p>
          <a:p>
            <a:pPr lvl="1"/>
            <a:r>
              <a:rPr lang="en-US" dirty="0"/>
              <a:t>Captures affective, cognitive, behavioral, and motivational facets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C9E9B-CAE7-45C9-B110-3CE29EF89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44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2B34CA-F549-4BA2-8D44-E799128E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543800" cy="365125"/>
          </a:xfrm>
        </p:spPr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7236E8-7657-4D85-82D6-D9336ED23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Selection for International Assignments </a:t>
            </a:r>
            <a:r>
              <a:rPr lang="en-US" sz="20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3FF61-0FF1-4D6C-8BDB-62F0F2DBE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mental ability</a:t>
            </a:r>
          </a:p>
          <a:p>
            <a:pPr lvl="1"/>
            <a:r>
              <a:rPr lang="en-US" dirty="0" err="1"/>
              <a:t>Wonderlic</a:t>
            </a:r>
            <a:r>
              <a:rPr lang="en-US" dirty="0"/>
              <a:t> Personnel Test</a:t>
            </a:r>
          </a:p>
          <a:p>
            <a:pPr lvl="1"/>
            <a:r>
              <a:rPr lang="en-US" dirty="0"/>
              <a:t>Ravens Progressive Matrices</a:t>
            </a:r>
          </a:p>
          <a:p>
            <a:pPr lvl="1"/>
            <a:r>
              <a:rPr lang="en-US" dirty="0"/>
              <a:t>General Aptitude Test Battery</a:t>
            </a:r>
          </a:p>
          <a:p>
            <a:pPr lvl="1"/>
            <a:r>
              <a:rPr lang="en-US" dirty="0"/>
              <a:t>Differential Aptitude Test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C862A-9DE0-4159-B769-F2BB93A8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7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79A336-6147-4D71-BD8F-8D173629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0F2A01-C8DF-4EEA-AAC5-46E4D1DC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Selection for International Assignments </a:t>
            </a:r>
            <a:r>
              <a:rPr lang="en-US" sz="20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4077F-D271-4BF8-A884-E00F1D9541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Personality characteristics</a:t>
            </a:r>
          </a:p>
          <a:p>
            <a:pPr lvl="1"/>
            <a:r>
              <a:rPr lang="en-US" sz="2800" dirty="0"/>
              <a:t>Extroversion</a:t>
            </a:r>
          </a:p>
          <a:p>
            <a:pPr lvl="1"/>
            <a:r>
              <a:rPr lang="en-US" sz="2800" dirty="0"/>
              <a:t>Agreeableness</a:t>
            </a:r>
          </a:p>
          <a:p>
            <a:pPr lvl="1"/>
            <a:r>
              <a:rPr lang="en-US" sz="2800" dirty="0"/>
              <a:t>Emotional stability</a:t>
            </a:r>
          </a:p>
          <a:p>
            <a:pPr lvl="1"/>
            <a:r>
              <a:rPr lang="en-US" sz="2800" dirty="0"/>
              <a:t>Conscientiousness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4045F-CEC5-43E8-AB7F-D25522F0FA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Openness</a:t>
            </a:r>
          </a:p>
          <a:p>
            <a:pPr lvl="1"/>
            <a:r>
              <a:rPr lang="en-US" sz="2800" dirty="0"/>
              <a:t>Global mind-set</a:t>
            </a:r>
          </a:p>
          <a:p>
            <a:pPr lvl="1"/>
            <a:r>
              <a:rPr lang="en-US" sz="2800" dirty="0"/>
              <a:t>Cultural agility</a:t>
            </a:r>
          </a:p>
          <a:p>
            <a:pPr lvl="1"/>
            <a:r>
              <a:rPr lang="en-US" sz="2800" dirty="0"/>
              <a:t>Cultural intelligence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E1B00F-F7CD-4ED3-9D67-AC648D23C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21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A6D31-6ECA-42EF-BC22-17FEDB6B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207A4F-09D9-490C-99AD-517A7485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Cross-Cultural Training (CCT)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78114-FE48-41E8-BE72-6BE063491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Formal programs to prepare persons of one culture to interact in another culture or to interact with persons from different cultures </a:t>
            </a:r>
          </a:p>
          <a:p>
            <a:pPr lvl="1"/>
            <a:r>
              <a:rPr lang="en-US" dirty="0"/>
              <a:t>Culture</a:t>
            </a:r>
          </a:p>
          <a:p>
            <a:pPr lvl="1"/>
            <a:r>
              <a:rPr lang="en-US" dirty="0"/>
              <a:t>Language</a:t>
            </a:r>
          </a:p>
          <a:p>
            <a:pPr lvl="1"/>
            <a:r>
              <a:rPr lang="en-US" dirty="0"/>
              <a:t>Practical day-to-day matters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84186-2AA8-4705-83FF-7B8EA863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2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16561C-BEBB-431B-A3F7-75444E22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7E0B4-CFE9-45AD-BC45-BE1434B4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Performance Management </a:t>
            </a:r>
            <a:r>
              <a:rPr lang="en-US" sz="18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836C1-4902-4C52-B3E9-CC506F112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management</a:t>
            </a:r>
          </a:p>
          <a:p>
            <a:pPr lvl="1"/>
            <a:r>
              <a:rPr lang="en-US" dirty="0"/>
              <a:t>Evaluation and continuous improvement of individual or team performance </a:t>
            </a:r>
          </a:p>
          <a:p>
            <a:pPr lvl="1"/>
            <a:r>
              <a:rPr lang="en-US" dirty="0"/>
              <a:t>Job descriptions congruent with organizational goals</a:t>
            </a:r>
          </a:p>
          <a:p>
            <a:pPr lvl="1"/>
            <a:r>
              <a:rPr lang="en-US" dirty="0"/>
              <a:t>Adequate training to raters and ratees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AD7C1-40C1-4FCD-9166-C33732AF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71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5B48FE-C3B8-42D0-B759-CF13D30A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C7E68-7465-4B81-82E3-62D18ED2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Performance Management </a:t>
            </a:r>
            <a:r>
              <a:rPr lang="en-US" sz="18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60C5A-3A1F-40F6-B4DB-181F557EB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behavior and results at individual and collective levels</a:t>
            </a:r>
          </a:p>
          <a:p>
            <a:r>
              <a:rPr lang="en-US" dirty="0"/>
              <a:t>Focus on employee’s strengths</a:t>
            </a:r>
          </a:p>
          <a:p>
            <a:r>
              <a:rPr lang="en-US" dirty="0"/>
              <a:t>Allocate rewards meaningful to employees 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7214B-3F4E-402B-854C-5250F6F5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76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A63C2-050A-4450-8B28-77622EEB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380" y="1134545"/>
            <a:ext cx="5411338" cy="492710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8D399-A05D-4D8B-9ACC-4E89371A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64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3C0AF9-FB66-4540-8AEE-75BD6DF5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95B4E5-0430-4773-BBDA-36C9DB5A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Repatriation</a:t>
            </a:r>
            <a:r>
              <a:rPr lang="en-US" dirty="0"/>
              <a:t> </a:t>
            </a:r>
            <a:r>
              <a:rPr lang="en-US" sz="1800" dirty="0"/>
              <a:t>(1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10F78-3BA4-4CBA-82B0-8CC5B5230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Turnover </a:t>
            </a:r>
          </a:p>
          <a:p>
            <a:pPr lvl="1"/>
            <a:r>
              <a:rPr lang="en-US" dirty="0"/>
              <a:t>Unmet expectations</a:t>
            </a:r>
          </a:p>
          <a:p>
            <a:pPr lvl="1"/>
            <a:r>
              <a:rPr lang="en-US" dirty="0"/>
              <a:t>Feelings of being undervalued</a:t>
            </a:r>
          </a:p>
          <a:p>
            <a:pPr lvl="1"/>
            <a:r>
              <a:rPr lang="en-US" dirty="0"/>
              <a:t>Concerns about one’s career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657AF-FB38-4AE7-AF6D-1A3EAB66B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8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(1 of 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17-1: Explain the concept of culture and its implications for talent management.</a:t>
            </a:r>
          </a:p>
          <a:p>
            <a:r>
              <a:rPr lang="en-US" dirty="0"/>
              <a:t>17-2: Identify various dimensions that help to distinguish cultures.</a:t>
            </a:r>
          </a:p>
          <a:p>
            <a:r>
              <a:rPr lang="en-US" dirty="0"/>
              <a:t>17-3: Discuss recent theoretical and methodological developments in the study of culture.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92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2C8327-BE20-43EB-B9AE-5F00A80B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77DEFA-CA90-4399-AFE5-692154DDA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Repatriation </a:t>
            </a:r>
            <a:r>
              <a:rPr lang="en-US" sz="1800" dirty="0"/>
              <a:t>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054F6-FCFE-4685-89C4-AE52AFBB1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  <a:p>
            <a:r>
              <a:rPr lang="en-US" dirty="0"/>
              <a:t>Career management</a:t>
            </a:r>
          </a:p>
          <a:p>
            <a:r>
              <a:rPr lang="en-US" dirty="0"/>
              <a:t>Compensation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03621-CB99-442F-9522-DB9EA105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976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6266"/>
            <a:ext cx="9144000" cy="1202933"/>
          </a:xfrm>
        </p:spPr>
        <p:txBody>
          <a:bodyPr>
            <a:normAutofit/>
          </a:bodyPr>
          <a:lstStyle/>
          <a:p>
            <a:r>
              <a:rPr lang="en-US" sz="3600" dirty="0"/>
              <a:t>Evidence-Based Implications for Practice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1449" r="573" b="3334"/>
          <a:stretch/>
        </p:blipFill>
        <p:spPr>
          <a:xfrm>
            <a:off x="380999" y="914400"/>
            <a:ext cx="8382001" cy="5257800"/>
          </a:xfrm>
        </p:spPr>
      </p:pic>
    </p:spTree>
    <p:extLst>
      <p:ext uri="{BB962C8B-B14F-4D97-AF65-F5344CB8AC3E}">
        <p14:creationId xmlns:p14="http://schemas.microsoft.com/office/powerpoint/2010/main" val="1589333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(2 of 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17-4: Distinguish translation, conceptual, and metric equivalence when psychological measures are transported across cultures.</a:t>
            </a:r>
          </a:p>
          <a:p>
            <a:r>
              <a:rPr lang="en-US" dirty="0"/>
              <a:t>17-5: Describe how selection for international assignments differs from that for domestic assignments.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4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Goals </a:t>
            </a:r>
            <a:r>
              <a:rPr lang="en-US" sz="1800" dirty="0"/>
              <a:t>(3 of 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17-6: Specify key areas in which to focus expatriate training.</a:t>
            </a:r>
          </a:p>
          <a:p>
            <a:r>
              <a:rPr lang="en-US" dirty="0"/>
              <a:t>17-7: Identify key components of an effective performance management system for expatriates.</a:t>
            </a:r>
          </a:p>
          <a:p>
            <a:r>
              <a:rPr lang="en-US" dirty="0"/>
              <a:t>17-8: Suggest evidence-based actions that organizations can take to reduce turnover among repatriates.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7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Twenty-First-Century Capitalism </a:t>
            </a:r>
            <a:br>
              <a:rPr lang="en-US" sz="4000" dirty="0"/>
            </a:br>
            <a:r>
              <a:rPr lang="en-US" sz="1800" dirty="0"/>
              <a:t>(1 of 14)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en-US" dirty="0"/>
              <a:t>Globalization and culture</a:t>
            </a:r>
          </a:p>
          <a:p>
            <a:pPr lvl="1" hangingPunct="0"/>
            <a:r>
              <a:rPr lang="en-US" dirty="0"/>
              <a:t>Vertical cultures accept hierarchy as a given</a:t>
            </a:r>
          </a:p>
          <a:p>
            <a:pPr lvl="1" hangingPunct="0"/>
            <a:r>
              <a:rPr lang="en-US" dirty="0"/>
              <a:t>Horizontal cultures accept equality as a given</a:t>
            </a:r>
          </a:p>
          <a:p>
            <a:pPr lvl="1" hangingPunct="0"/>
            <a:r>
              <a:rPr lang="en-US" dirty="0"/>
              <a:t>Individualistic cultures in societies complex and loose</a:t>
            </a:r>
          </a:p>
          <a:p>
            <a:pPr lvl="1" hangingPunct="0"/>
            <a:r>
              <a:rPr lang="en-US" dirty="0"/>
              <a:t>Collectivism in societies simple and tight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2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Twenty-First-Century Capitalism</a:t>
            </a:r>
            <a:br>
              <a:rPr lang="en-US" sz="4000" dirty="0"/>
            </a:br>
            <a:r>
              <a:rPr lang="en-US" sz="1800" dirty="0"/>
              <a:t>(2 of 14)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/>
              <a:t>Globalization and culture</a:t>
            </a:r>
          </a:p>
          <a:p>
            <a:pPr lvl="1"/>
            <a:r>
              <a:rPr lang="en-US" dirty="0"/>
              <a:t>Definition of the self</a:t>
            </a:r>
          </a:p>
          <a:p>
            <a:pPr lvl="2"/>
            <a:r>
              <a:rPr lang="en-US" dirty="0"/>
              <a:t>Autonomous and independent from groups versus interdependent with others </a:t>
            </a:r>
          </a:p>
          <a:p>
            <a:pPr lvl="1"/>
            <a:r>
              <a:rPr lang="en-US" dirty="0"/>
              <a:t>Structure of goals</a:t>
            </a:r>
          </a:p>
          <a:p>
            <a:pPr lvl="2"/>
            <a:r>
              <a:rPr lang="en-US" dirty="0"/>
              <a:t>Priority given to personal goals versus priority given to in-group goals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98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Twenty-First-Century Capitalism </a:t>
            </a:r>
            <a:br>
              <a:rPr lang="en-US" sz="4000" dirty="0"/>
            </a:br>
            <a:r>
              <a:rPr lang="en-US" sz="1800" dirty="0"/>
              <a:t>(3 of 14)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US" dirty="0"/>
              <a:t>Globalization and culture</a:t>
            </a:r>
          </a:p>
          <a:p>
            <a:pPr lvl="1"/>
            <a:r>
              <a:rPr lang="en-US" dirty="0"/>
              <a:t>Norms versus attitudes</a:t>
            </a:r>
          </a:p>
          <a:p>
            <a:pPr lvl="2"/>
            <a:r>
              <a:rPr lang="en-US" dirty="0"/>
              <a:t>Attitudes, personal needs, perceived rights, and contracts as determinants of social behavior versus norms, duties, and obligations as determinants of social behavior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171BC3-07BE-4001-AC1F-F881ECA6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Cascio &amp; </a:t>
            </a:r>
            <a:r>
              <a:rPr lang="en-IN" dirty="0" err="1"/>
              <a:t>Aguinis</a:t>
            </a:r>
            <a:r>
              <a:rPr lang="en-IN" dirty="0"/>
              <a:t>, </a:t>
            </a:r>
            <a:r>
              <a:rPr lang="en-IN" i="1" dirty="0"/>
              <a:t>Applied Psychology in Talent Management</a:t>
            </a:r>
            <a:r>
              <a:rPr lang="en-IN" dirty="0"/>
              <a:t>, 8e. © SAGE Publishing, 2019.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4530CE-2F3C-4E39-A6F9-A6641090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Twenty-First-Century Capitalism</a:t>
            </a:r>
            <a:br>
              <a:rPr lang="en-US" sz="4000" dirty="0"/>
            </a:br>
            <a:r>
              <a:rPr lang="en-US" sz="1800" dirty="0"/>
              <a:t>(4 of 14)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4F629-C097-4858-81FC-704700FF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Globalization and culture</a:t>
            </a:r>
          </a:p>
          <a:p>
            <a:pPr lvl="1"/>
            <a:r>
              <a:rPr lang="en-US" dirty="0"/>
              <a:t>Relatedness versus rationality</a:t>
            </a:r>
          </a:p>
          <a:p>
            <a:pPr lvl="2"/>
            <a:r>
              <a:rPr lang="en-US" dirty="0"/>
              <a:t>Collectivists emphasize relatedness whereas individualists emphasize rationality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4457B-D0FD-4E5D-BF46-87F6D0C5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1746</Words>
  <Application>Microsoft Office PowerPoint</Application>
  <PresentationFormat>화면 슬라이드 쇼(4:3)</PresentationFormat>
  <Paragraphs>239</Paragraphs>
  <Slides>31</Slides>
  <Notes>26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프레젠테이션</vt:lpstr>
      <vt:lpstr>PowerPoint 프레젠테이션</vt:lpstr>
      <vt:lpstr>Learning Goals (1 of 3)</vt:lpstr>
      <vt:lpstr>Learning Goals (2 of 3)</vt:lpstr>
      <vt:lpstr>Learning Goals (3 of 3)</vt:lpstr>
      <vt:lpstr>Twenty-First-Century Capitalism  (1 of 14)</vt:lpstr>
      <vt:lpstr>Twenty-First-Century Capitalism (2 of 14)</vt:lpstr>
      <vt:lpstr>Twenty-First-Century Capitalism  (3 of 14)</vt:lpstr>
      <vt:lpstr>Twenty-First-Century Capitalism (4 of 14)</vt:lpstr>
      <vt:lpstr>Twenty-First-Century Capitalism (5 of 14)</vt:lpstr>
      <vt:lpstr>Twenty-First-Century Capitalism (6 of 14)</vt:lpstr>
      <vt:lpstr>Twenty-First-Century Capitalism (7 of 14)</vt:lpstr>
      <vt:lpstr>Twenty-First-Century Capitalism (8 of 14)</vt:lpstr>
      <vt:lpstr>Twenty-First-Century Capitalism (9 of 14)</vt:lpstr>
      <vt:lpstr>Twenty-First-Century Capitalism (10 of 14)</vt:lpstr>
      <vt:lpstr>Twenty-First-Century Capitalism (11 of 14)</vt:lpstr>
      <vt:lpstr>Twenty-First-Century Capitalism  (12 of 14)</vt:lpstr>
      <vt:lpstr>PowerPoint 프레젠테이션</vt:lpstr>
      <vt:lpstr>Twenty-First-Century Capitalism (13 of 14)</vt:lpstr>
      <vt:lpstr>Twenty-First-Century Capitalism  (14 of 14)</vt:lpstr>
      <vt:lpstr>International Management and Cultural Competence (1 of 2)</vt:lpstr>
      <vt:lpstr>International Management and Cultural Competence (2 of 2)</vt:lpstr>
      <vt:lpstr>Selection for International Assignments (1 of 2)</vt:lpstr>
      <vt:lpstr>Selection for International Assignments (2 of 2)</vt:lpstr>
      <vt:lpstr>Cross-Cultural Training (CCT)</vt:lpstr>
      <vt:lpstr>Performance Management (1 of 2)</vt:lpstr>
      <vt:lpstr>Performance Management (2 of 2)</vt:lpstr>
      <vt:lpstr>PowerPoint 프레젠테이션</vt:lpstr>
      <vt:lpstr>Repatriation (1 of 2)</vt:lpstr>
      <vt:lpstr>Repatriation (2 of 2)</vt:lpstr>
      <vt:lpstr>Evidence-Based Implications for Practice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Ancheta, Katie</dc:creator>
  <cp:lastModifiedBy>Lee, Joo Won</cp:lastModifiedBy>
  <cp:revision>46</cp:revision>
  <dcterms:created xsi:type="dcterms:W3CDTF">2006-08-16T00:00:00Z</dcterms:created>
  <dcterms:modified xsi:type="dcterms:W3CDTF">2018-07-23T14:45:16Z</dcterms:modified>
</cp:coreProperties>
</file>