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4" r:id="rId3"/>
    <p:sldId id="280" r:id="rId4"/>
    <p:sldId id="281" r:id="rId5"/>
    <p:sldId id="28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B2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246" autoAdjust="0"/>
  </p:normalViewPr>
  <p:slideViewPr>
    <p:cSldViewPr>
      <p:cViewPr varScale="1">
        <p:scale>
          <a:sx n="49" d="100"/>
          <a:sy n="49" d="100"/>
        </p:scale>
        <p:origin x="178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22B10-FE80-4935-B9C9-55F2DE02CE53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74C31-EB4A-4B21-8134-CB5741A1D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4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91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18-2: Protect employee privacy and rights regarding the sharing of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95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18-2: Protect employee privacy and rights regarding the sharing of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64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18-3: Conduct legal and fair workplace investigations.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9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18-3: Conduct legal and fair workplace investigations.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02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18-3: Conduct legal and fair workplace investigations.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89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18-4: Apply current ethical standards when implementing testing and evaluation programs.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19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18-4: Apply current ethical standards when implementing testing and evaluation programs.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7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18-4: Apply current ethical standards when implementing testing and evaluation programs.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30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18-4: Apply current ethical standards when implementing testing and evaluation programs.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47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18-5: Plan organizational research, recruit and select research participants, and protect their rights, based on current ethical guidelines and standards.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93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28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18-5: Plan organizational research, recruit and select research participants, and protect their rights, based on current ethical guidelines and standards.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718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18-5: Plan organizational research, recruit and select research participants, and protect their rights, based on current ethical guidelines and standards.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20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18-6: Report research results so that they are not misrepresented or censored.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033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18-7: Implement strategies for addressing ethical dilemmas when conducting organizational research.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837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18-8: Issue research-based public policy statements with confidence.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205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18-8: Issue research-based public policy statements with confidence.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698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18-8: Issue research-based public policy statements with confidence.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584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13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35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18-1: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Strategize the design and implementation of organizational responsibility initiatives.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67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18-1: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Strategize the design and implementation of organizational responsibility initiatives.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11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18-1: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Strategize the design and implementation of organizational responsibility initiatives.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32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18-1: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Strategize the design and implementation of organizational responsibility initiatives.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22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18-1: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Strategize the design and implementation of organizational responsibility initiatives.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77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18-2: Protect employee privacy and rights regarding the sharing of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7283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1999"/>
            <a:ext cx="5486400" cy="3965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696200" cy="444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010400" cy="365125"/>
          </a:xfrm>
        </p:spPr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9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9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27238"/>
            <a:ext cx="4040188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799"/>
            <a:ext cx="4040188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27238"/>
            <a:ext cx="4041775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0799"/>
            <a:ext cx="4041775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3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009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0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4751D1-12E6-475C-AEF7-D1D9B4715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B792A0-FCCF-4770-97B7-7F46BB870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Human Resources Management Research and Practice </a:t>
            </a:r>
            <a:r>
              <a:rPr lang="en-US" sz="2000" dirty="0"/>
              <a:t>(2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3C37E2-CCD7-430B-B37A-502FC5E8C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Strategic responsibility management</a:t>
            </a:r>
          </a:p>
          <a:p>
            <a:pPr lvl="1" hangingPunct="0"/>
            <a:r>
              <a:rPr lang="en-US" dirty="0"/>
              <a:t>Raising internal awareness through employee training</a:t>
            </a:r>
          </a:p>
          <a:p>
            <a:pPr lvl="1" hangingPunct="0"/>
            <a:r>
              <a:rPr lang="en-US" dirty="0"/>
              <a:t>Institutionalizing SRM by measuring and rewarding processes and results</a:t>
            </a:r>
          </a:p>
          <a:p>
            <a:pPr lvl="1" hangingPunct="0"/>
            <a:r>
              <a:rPr lang="en-US" dirty="0"/>
              <a:t>Reporting on status of dialogue and initiatives through yearly OR report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8083B-EA74-46AE-AFF5-B74D48F8A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22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AE713B-2822-49EE-A200-829FC22EC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57A49F-50C7-4D29-BF8B-E20AE5CD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Employee Privacy </a:t>
            </a:r>
            <a:r>
              <a:rPr lang="en-US" sz="1800" dirty="0"/>
              <a:t>(1 of 6)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D1E408-D4E1-4A58-81D7-666B81E3B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Safeguarding employee privacy</a:t>
            </a:r>
          </a:p>
          <a:p>
            <a:pPr lvl="1"/>
            <a:r>
              <a:rPr lang="en-US" dirty="0"/>
              <a:t>Guidelines and policies on requests for various types of data</a:t>
            </a:r>
          </a:p>
          <a:p>
            <a:pPr lvl="1"/>
            <a:r>
              <a:rPr lang="en-US" dirty="0"/>
              <a:t>Inform employees of information-handling policies</a:t>
            </a:r>
          </a:p>
          <a:p>
            <a:pPr lvl="1"/>
            <a:r>
              <a:rPr lang="en-US" dirty="0"/>
              <a:t>Familiar with state and federal laws regarding privacy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5B1DB-BBDD-44F7-9B5F-D8ABFBFF8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13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EA106E-41DA-46C7-BD93-AFFC5BBD2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99AD0-5993-4485-B866-F0105523D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Employee Privacy </a:t>
            </a:r>
            <a:r>
              <a:rPr lang="en-US" sz="1800" dirty="0"/>
              <a:t>(2 of 6)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C7257-AC9E-4038-8203-03EFDE72C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Safeguarding employee privacy</a:t>
            </a:r>
          </a:p>
          <a:p>
            <a:pPr lvl="1"/>
            <a:r>
              <a:rPr lang="en-US" dirty="0"/>
              <a:t>Policy employees or prospective employees cannot waive their rights to privacy</a:t>
            </a:r>
          </a:p>
          <a:p>
            <a:pPr lvl="1"/>
            <a:r>
              <a:rPr lang="en-US" dirty="0"/>
              <a:t>Policy any manager or nonmanager who violates privacy principles subject to discipline or termination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51C40-DC06-40E3-8283-E2BD3D56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84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6EE82A-94EA-4A0B-B389-C0ED10036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543800" cy="365125"/>
          </a:xfrm>
        </p:spPr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D60EAE-8AED-4371-8EFB-7651B3866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Employee Privacy </a:t>
            </a:r>
            <a:r>
              <a:rPr lang="en-US" sz="1800" dirty="0"/>
              <a:t>(3 of 6)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97281-E93A-4E8C-9A8A-AE4FEA385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Safeguarding employee privacy</a:t>
            </a:r>
          </a:p>
          <a:p>
            <a:pPr lvl="1"/>
            <a:r>
              <a:rPr lang="en-US" dirty="0"/>
              <a:t>Permit employees to authorize disclosure of personal information and maintain personal information within organization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9A644-1E54-410B-80FB-1ED97377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4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8DC04D-6FCD-469F-9D68-EEDBF9F39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9579F7-80C1-4505-AE86-22900351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Employee Privacy </a:t>
            </a:r>
            <a:r>
              <a:rPr lang="en-US" sz="1800" dirty="0"/>
              <a:t>(4 of 6)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DB152-9BFD-458F-86C7-3D0FE9863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Fair information practice</a:t>
            </a:r>
          </a:p>
          <a:p>
            <a:pPr lvl="1"/>
            <a:r>
              <a:rPr lang="en-US" dirty="0"/>
              <a:t>Employers should periodically and systematically review HR recordkeeping practices</a:t>
            </a:r>
          </a:p>
          <a:p>
            <a:pPr lvl="1"/>
            <a:r>
              <a:rPr lang="en-US" dirty="0"/>
              <a:t>Employers should articulate, communicate,  implement fair information-practice policies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16BC9-709F-486E-B6C8-0F3451BEA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08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94582D-400D-4F00-AA45-F733CFDA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FDD754-F679-4B06-A2A3-270F944DF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Employee Privacy </a:t>
            </a:r>
            <a:r>
              <a:rPr lang="en-US" sz="1800" dirty="0"/>
              <a:t>(5 of 6)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4DDE2-FA81-4848-95AF-F84B2B36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Employee searches</a:t>
            </a:r>
          </a:p>
          <a:p>
            <a:pPr lvl="1"/>
            <a:r>
              <a:rPr lang="en-US" dirty="0"/>
              <a:t>Careful balancing of employer’s right to manage its business and to implement reasonable work rules and standards against privacy rights and interests of employees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A0797-68FF-48F6-A3ED-72CC5CC16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90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61A954-76FC-468D-9C15-6E5531BD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4AD8B4-C8FA-4E82-949A-BF61C4907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Employee Privacy </a:t>
            </a:r>
            <a:r>
              <a:rPr lang="en-US" sz="1800" dirty="0"/>
              <a:t>(6 of 6)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EDA99-ED13-4C41-AA72-608EF3A9B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Employee workplace investigations</a:t>
            </a:r>
          </a:p>
          <a:p>
            <a:pPr lvl="1"/>
            <a:r>
              <a:rPr lang="en-US" dirty="0"/>
              <a:t>Electronic</a:t>
            </a:r>
          </a:p>
          <a:p>
            <a:pPr lvl="1"/>
            <a:r>
              <a:rPr lang="en-US" dirty="0"/>
              <a:t>Stationary </a:t>
            </a:r>
          </a:p>
          <a:p>
            <a:pPr lvl="1"/>
            <a:r>
              <a:rPr lang="en-US" dirty="0"/>
              <a:t>Moving </a:t>
            </a:r>
          </a:p>
          <a:p>
            <a:pPr lvl="1"/>
            <a:r>
              <a:rPr lang="en-US" dirty="0"/>
              <a:t>Undercover operatives</a:t>
            </a:r>
          </a:p>
          <a:p>
            <a:pPr lvl="1"/>
            <a:r>
              <a:rPr lang="en-US" dirty="0"/>
              <a:t>Investigative interviews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B1C3A-F835-4485-8DD3-3D346BA3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00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B1FCDF-442D-4305-9FFC-35267E51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85786F-DE72-44DD-89AB-FF1E1C6C8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Testing and Evaluation </a:t>
            </a:r>
            <a:r>
              <a:rPr lang="en-US" sz="1800" dirty="0"/>
              <a:t>(1 of 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37D49-11A7-4830-95DC-56EFAFE0B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Academy of Management Code of Ethics</a:t>
            </a:r>
          </a:p>
          <a:p>
            <a:pPr lvl="1"/>
            <a:r>
              <a:rPr lang="en-US" dirty="0"/>
              <a:t>Human relations</a:t>
            </a:r>
          </a:p>
          <a:p>
            <a:pPr lvl="1"/>
            <a:r>
              <a:rPr lang="en-US" dirty="0"/>
              <a:t>Privacy and confidentiality</a:t>
            </a:r>
          </a:p>
          <a:p>
            <a:pPr lvl="1"/>
            <a:r>
              <a:rPr lang="en-US" dirty="0"/>
              <a:t>Public statements</a:t>
            </a:r>
          </a:p>
          <a:p>
            <a:pPr lvl="1"/>
            <a:r>
              <a:rPr lang="en-US" dirty="0"/>
              <a:t>Research and publication</a:t>
            </a:r>
          </a:p>
          <a:p>
            <a:pPr lvl="1"/>
            <a:r>
              <a:rPr lang="en-US" dirty="0"/>
              <a:t>Ascribing to the Code of Ethics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F44B5-7C19-4F82-ACC2-288736ED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32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9090DA-F356-48AF-8E7C-B8F9CE476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784A3-CA86-40AE-9B4D-8080C832A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Testing and Evaluation </a:t>
            </a:r>
            <a:r>
              <a:rPr lang="en-US" sz="1800" dirty="0"/>
              <a:t>(2 of 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94383-8A8F-477F-A6A2-69456EE6C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/>
              <a:t>Obligations to those who are evaluated</a:t>
            </a:r>
          </a:p>
          <a:p>
            <a:pPr lvl="1" hangingPunct="0"/>
            <a:r>
              <a:rPr lang="en-US" dirty="0"/>
              <a:t>Guarding against invasion of privacy</a:t>
            </a:r>
          </a:p>
          <a:p>
            <a:pPr lvl="1" hangingPunct="0"/>
            <a:r>
              <a:rPr lang="en-US" dirty="0"/>
              <a:t>Guaranteeing confidentiality</a:t>
            </a:r>
          </a:p>
          <a:p>
            <a:pPr lvl="1" hangingPunct="0"/>
            <a:r>
              <a:rPr lang="en-US" dirty="0"/>
              <a:t>Obtaining employees’ and applicants’ informed consent before evaluation</a:t>
            </a:r>
          </a:p>
          <a:p>
            <a:pPr lvl="1"/>
            <a:r>
              <a:rPr lang="en-US" dirty="0"/>
              <a:t>Respecting employees’ right to know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8E50B-9FFF-43CE-89F1-3FBB98CE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27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D34BDC-8598-4B00-80D5-02AC0B89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1E825E-ECEB-4E52-A73C-1BB75DD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Testing and Evaluation </a:t>
            </a:r>
            <a:r>
              <a:rPr lang="en-US" sz="1800" dirty="0"/>
              <a:t>(3 of 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A5A52-EA08-4527-B717-D0AA11D14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Obligations to those who are evaluated</a:t>
            </a:r>
          </a:p>
          <a:p>
            <a:pPr lvl="1" hangingPunct="0"/>
            <a:r>
              <a:rPr lang="en-US" dirty="0"/>
              <a:t>Imposing time limitations on data</a:t>
            </a:r>
          </a:p>
          <a:p>
            <a:pPr lvl="1" hangingPunct="0"/>
            <a:r>
              <a:rPr lang="en-US" dirty="0"/>
              <a:t>Minimizing erroneous acceptance and rejection decisions</a:t>
            </a:r>
          </a:p>
          <a:p>
            <a:pPr lvl="1"/>
            <a:r>
              <a:rPr lang="en-US" dirty="0"/>
              <a:t>Treating employees with respect and consideration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54C52-B192-48B6-8569-6C4D946B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2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77900" y="1752600"/>
            <a:ext cx="7188200" cy="2057400"/>
          </a:xfrm>
        </p:spPr>
        <p:txBody>
          <a:bodyPr>
            <a:noAutofit/>
          </a:bodyPr>
          <a:lstStyle/>
          <a:p>
            <a:pPr hangingPunct="0"/>
            <a:r>
              <a:rPr lang="en-US" sz="4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sz="4400" b="1" cap="all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44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hangingPunct="0"/>
            <a:r>
              <a:rPr lang="en-US" sz="3600" b="1" dirty="0"/>
              <a:t>Organizational Responsibility and Ethical Issues in Talent Management</a:t>
            </a:r>
            <a:endParaRPr lang="en-US" sz="36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75514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DD68E8-E198-4E08-8C54-4E9589C2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461EF9-5A14-4464-BA9D-63E71CE7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Testing and Evaluation </a:t>
            </a:r>
            <a:r>
              <a:rPr lang="en-US" sz="1800" dirty="0"/>
              <a:t>(4 of 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A56E8-C7EA-4F94-9957-78E669305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Obligations to employers</a:t>
            </a:r>
          </a:p>
          <a:p>
            <a:pPr lvl="1" hangingPunct="0"/>
            <a:r>
              <a:rPr lang="en-US" dirty="0"/>
              <a:t>Accurate expectations for evaluation procedures</a:t>
            </a:r>
          </a:p>
          <a:p>
            <a:pPr lvl="1" hangingPunct="0"/>
            <a:r>
              <a:rPr lang="en-US" dirty="0"/>
              <a:t>High-quality information for HR decisions</a:t>
            </a:r>
          </a:p>
          <a:p>
            <a:pPr lvl="1" hangingPunct="0"/>
            <a:r>
              <a:rPr lang="en-US" dirty="0"/>
              <a:t>Accuracy of decision-making procedures</a:t>
            </a:r>
          </a:p>
          <a:p>
            <a:pPr lvl="1" hangingPunct="0"/>
            <a:r>
              <a:rPr lang="en-US" dirty="0"/>
              <a:t>Respecting employer’s proprietary rights</a:t>
            </a:r>
          </a:p>
          <a:p>
            <a:pPr lvl="1" hangingPunct="0"/>
            <a:r>
              <a:rPr lang="en-US" dirty="0"/>
              <a:t>Interests of employer with government regulations, profession, rights of those evaluated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C9E9B-CAE7-45C9-B110-3CE29EF8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44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2B34CA-F549-4BA2-8D44-E799128E1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543800" cy="365125"/>
          </a:xfrm>
        </p:spPr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7236E8-7657-4D85-82D6-D9336ED2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Ethical Issues in Organization Research </a:t>
            </a:r>
            <a:r>
              <a:rPr lang="en-US" sz="2000" dirty="0"/>
              <a:t>(1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3FF61-0FF1-4D6C-8BDB-62F0F2DBE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Research-planning stage</a:t>
            </a:r>
          </a:p>
          <a:p>
            <a:pPr lvl="1"/>
            <a:r>
              <a:rPr lang="en-US" dirty="0"/>
              <a:t>Competence to conduct research</a:t>
            </a:r>
          </a:p>
          <a:p>
            <a:pPr lvl="1"/>
            <a:r>
              <a:rPr lang="en-US" dirty="0"/>
              <a:t>Knowledge of ethical guidelines</a:t>
            </a:r>
          </a:p>
          <a:p>
            <a:pPr lvl="1"/>
            <a:r>
              <a:rPr lang="en-US" dirty="0"/>
              <a:t>Soundness of research design</a:t>
            </a:r>
          </a:p>
          <a:p>
            <a:pPr lvl="1"/>
            <a:r>
              <a:rPr lang="en-US" dirty="0"/>
              <a:t>Ethical acceptability of study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C862A-9DE0-4159-B769-F2BB93A8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7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BA6D31-6ECA-42EF-BC22-17FEDB6B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207A4F-09D9-490C-99AD-517A7485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Ethical Issues in Organization Research </a:t>
            </a:r>
            <a:r>
              <a:rPr lang="en-US" sz="2000" dirty="0"/>
              <a:t>(2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78114-FE48-41E8-BE72-6BE063491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Recruiting and selecting research participants</a:t>
            </a:r>
          </a:p>
          <a:p>
            <a:pPr lvl="1"/>
            <a:r>
              <a:rPr lang="en-US" dirty="0"/>
              <a:t>Use volunteers in research to avoid coercion </a:t>
            </a:r>
          </a:p>
          <a:p>
            <a:pPr lvl="1"/>
            <a:r>
              <a:rPr lang="en-US" dirty="0"/>
              <a:t>Seek minorities to assist with research to help identify issues of concern to minority groups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84186-2AA8-4705-83FF-7B8EA863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2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79A336-6147-4D71-BD8F-8D173629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0F2A01-C8DF-4EEA-AAC5-46E4D1DC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Ethical Issues in Organization Research </a:t>
            </a:r>
            <a:r>
              <a:rPr lang="en-US" sz="2000" dirty="0"/>
              <a:t>(3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4077F-D271-4BF8-A884-E00F1D95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/>
              <a:t>Protecting research participants’ rights</a:t>
            </a:r>
          </a:p>
          <a:p>
            <a:pPr lvl="1"/>
            <a:r>
              <a:rPr lang="en-US" dirty="0"/>
              <a:t>Protect from harm</a:t>
            </a:r>
          </a:p>
          <a:p>
            <a:pPr lvl="1"/>
            <a:r>
              <a:rPr lang="en-US" dirty="0"/>
              <a:t>Right to informed consent</a:t>
            </a:r>
          </a:p>
          <a:p>
            <a:pPr lvl="1"/>
            <a:r>
              <a:rPr lang="en-US" dirty="0"/>
              <a:t>Right to privacy</a:t>
            </a:r>
          </a:p>
          <a:p>
            <a:pPr lvl="1"/>
            <a:r>
              <a:rPr lang="en-US" dirty="0"/>
              <a:t>Right to confidentiality</a:t>
            </a:r>
          </a:p>
          <a:p>
            <a:pPr lvl="1"/>
            <a:r>
              <a:rPr lang="en-US" dirty="0"/>
              <a:t>Right to protection from deception</a:t>
            </a:r>
          </a:p>
          <a:p>
            <a:pPr lvl="1"/>
            <a:r>
              <a:rPr lang="en-US" dirty="0"/>
              <a:t>Right to debriefing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1B00F-F7CD-4ED3-9D67-AC648D23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90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16561C-BEBB-431B-A3F7-75444E22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D7E0B4-CFE9-45AD-BC45-BE1434B4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Ethical Issues in Organization Research </a:t>
            </a:r>
            <a:r>
              <a:rPr lang="en-US" sz="2000" dirty="0"/>
              <a:t>(4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836C1-4902-4C52-B3E9-CC506F112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Reporting research results</a:t>
            </a:r>
          </a:p>
          <a:p>
            <a:pPr lvl="1"/>
            <a:r>
              <a:rPr lang="en-US" dirty="0"/>
              <a:t>Misrepresentation of results</a:t>
            </a:r>
          </a:p>
          <a:p>
            <a:pPr lvl="1"/>
            <a:r>
              <a:rPr lang="en-US" dirty="0"/>
              <a:t>Censoring</a:t>
            </a:r>
          </a:p>
          <a:p>
            <a:pPr lvl="1"/>
            <a:r>
              <a:rPr lang="en-US" dirty="0"/>
              <a:t>Plagiarism</a:t>
            </a:r>
          </a:p>
          <a:p>
            <a:pPr lvl="1"/>
            <a:r>
              <a:rPr lang="en-US" dirty="0"/>
              <a:t>Authorship credit</a:t>
            </a:r>
          </a:p>
          <a:p>
            <a:pPr lvl="1"/>
            <a:r>
              <a:rPr lang="en-US" dirty="0"/>
              <a:t>Methodological transparency</a:t>
            </a:r>
          </a:p>
          <a:p>
            <a:pPr lvl="1"/>
            <a:r>
              <a:rPr lang="en-US" dirty="0"/>
              <a:t>Data sharing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AD7C1-40C1-4FCD-9166-C33732AF4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71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5B48FE-C3B8-42D0-B759-CF13D30A9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C7E68-7465-4B81-82E3-62D18ED2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Ethical Issues in Organization Research </a:t>
            </a:r>
            <a:r>
              <a:rPr lang="en-US" sz="2000" dirty="0"/>
              <a:t>(5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60C5A-3A1F-40F6-B4DB-181F557EB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Strategies for addressing ethical issues </a:t>
            </a:r>
          </a:p>
          <a:p>
            <a:pPr lvl="1"/>
            <a:r>
              <a:rPr lang="en-US" dirty="0"/>
              <a:t>Problems resolved through mutual collaboration and appeal to common goals</a:t>
            </a:r>
          </a:p>
          <a:p>
            <a:pPr lvl="2"/>
            <a:r>
              <a:rPr lang="en-US" dirty="0"/>
              <a:t>Role ambiguity </a:t>
            </a:r>
          </a:p>
          <a:p>
            <a:pPr lvl="2"/>
            <a:r>
              <a:rPr lang="en-US" dirty="0"/>
              <a:t>Role conflict </a:t>
            </a:r>
          </a:p>
          <a:p>
            <a:pPr lvl="2"/>
            <a:r>
              <a:rPr lang="en-US" dirty="0"/>
              <a:t>Ambiguous, or conflicting, norms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7214B-3F4E-402B-854C-5250F6F5F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76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0A63C2-050A-4450-8B28-77622EEBB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392252-0BFD-47B3-8DA2-A5CECAD8C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Ethical Issues in Organization Research </a:t>
            </a:r>
            <a:r>
              <a:rPr lang="en-US" sz="2000" dirty="0"/>
              <a:t>(6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2989C-EAC4-4931-8D15-8EEC9ECFF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Science, advocacy, and values</a:t>
            </a:r>
          </a:p>
          <a:p>
            <a:pPr lvl="1"/>
            <a:r>
              <a:rPr lang="en-US" dirty="0"/>
              <a:t>Distinguish between what has been observed under certain conditions and what is being advocated</a:t>
            </a:r>
          </a:p>
          <a:p>
            <a:pPr lvl="1"/>
            <a:r>
              <a:rPr lang="en-US" dirty="0"/>
              <a:t>Respect limitations of data obtained from a single study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8D399-A05D-4D8B-9ACC-4E89371A2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64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3C0AF9-FB66-4540-8AEE-75BD6DF5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95B4E5-0430-4773-BBDA-36C9DB5AB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Ethical Issues in Organization Research </a:t>
            </a:r>
            <a:r>
              <a:rPr lang="en-US" sz="2000" dirty="0"/>
              <a:t>(7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10F78-3BA4-4CBA-82B0-8CC5B5230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Science, advocacy, and values</a:t>
            </a:r>
          </a:p>
          <a:p>
            <a:pPr lvl="1"/>
            <a:r>
              <a:rPr lang="en-US" dirty="0"/>
              <a:t>Avoid use of success stories </a:t>
            </a:r>
          </a:p>
          <a:p>
            <a:pPr lvl="1"/>
            <a:r>
              <a:rPr lang="en-US" dirty="0"/>
              <a:t>Do not allow advocacy of certain techniques or organizational policies to masquerade as science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657AF-FB38-4AE7-AF6D-1A3EAB66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83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2C8327-BE20-43EB-B9AE-5F00A80BC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77DEFA-CA90-4399-AFE5-692154DDA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Ethical Issues in Organization Research </a:t>
            </a:r>
            <a:r>
              <a:rPr lang="en-US" sz="2000" dirty="0"/>
              <a:t>(8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054F6-FCFE-4685-89C4-AE52AFBB1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Science, advocacy, and values</a:t>
            </a:r>
          </a:p>
          <a:p>
            <a:pPr lvl="1"/>
            <a:r>
              <a:rPr lang="en-US" dirty="0"/>
              <a:t>Adoption of broader model of values</a:t>
            </a:r>
          </a:p>
          <a:p>
            <a:pPr lvl="1"/>
            <a:r>
              <a:rPr lang="en-US" dirty="0"/>
              <a:t>Interest in and concern for well-being of individual employees </a:t>
            </a:r>
          </a:p>
          <a:p>
            <a:pPr lvl="1"/>
            <a:r>
              <a:rPr lang="en-US" dirty="0"/>
              <a:t>Success based on broader societal concerns as a criterion</a:t>
            </a:r>
          </a:p>
          <a:p>
            <a:pPr lvl="1"/>
            <a:r>
              <a:rPr lang="en-US" dirty="0"/>
              <a:t>Incorporation of moral perspective into field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E03621-CB99-442F-9522-DB9EA1055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97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6542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Evidence-Based Implications for Practice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t="1437" r="968" b="2256"/>
          <a:stretch/>
        </p:blipFill>
        <p:spPr>
          <a:xfrm>
            <a:off x="174662" y="967057"/>
            <a:ext cx="8794676" cy="5356758"/>
          </a:xfrm>
        </p:spPr>
      </p:pic>
    </p:spTree>
    <p:extLst>
      <p:ext uri="{BB962C8B-B14F-4D97-AF65-F5344CB8AC3E}">
        <p14:creationId xmlns:p14="http://schemas.microsoft.com/office/powerpoint/2010/main" val="263931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 </a:t>
            </a:r>
            <a:r>
              <a:rPr lang="en-US" sz="1800" dirty="0"/>
              <a:t>(1 of 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18-1: Strategize the design and implementation of organizational responsibility initiatives.</a:t>
            </a:r>
          </a:p>
          <a:p>
            <a:r>
              <a:rPr lang="en-US" dirty="0"/>
              <a:t>18-2: Protect employee privacy and rights regarding the sharing of information.</a:t>
            </a:r>
          </a:p>
          <a:p>
            <a:r>
              <a:rPr lang="en-US" dirty="0"/>
              <a:t>18-3: Conduct legal and fair workplace investigations.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2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 </a:t>
            </a:r>
            <a:r>
              <a:rPr lang="en-US" sz="1800" dirty="0"/>
              <a:t>(2 of 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18-4: Apply current ethical standards when implementing testing and evaluation programs.</a:t>
            </a:r>
          </a:p>
          <a:p>
            <a:r>
              <a:rPr lang="en-US" dirty="0"/>
              <a:t>18-5: Plan organizational research, recruit and select research participants, and protect their rights, based on current ethical guidelines and standards.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8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 </a:t>
            </a:r>
            <a:r>
              <a:rPr lang="en-US" sz="1800" dirty="0"/>
              <a:t>(3 of 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18-6: Report research results so that they are not misrepresented or censored.</a:t>
            </a:r>
          </a:p>
          <a:p>
            <a:r>
              <a:rPr lang="en-US" dirty="0"/>
              <a:t>18-7: Implement strategies for addressing ethical dilemmas when conducting organizational research.</a:t>
            </a:r>
          </a:p>
          <a:p>
            <a:r>
              <a:rPr lang="en-US" dirty="0"/>
              <a:t>18-8: Issue research-based public policy statements with confidence.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23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Organizational Responsibility </a:t>
            </a:r>
            <a:r>
              <a:rPr lang="en-US" sz="1800" dirty="0"/>
              <a:t>(1 of 2)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Context-specific organizational actions and policies that take into account stakeholders’ expectations</a:t>
            </a:r>
          </a:p>
          <a:p>
            <a:r>
              <a:rPr lang="en-US" dirty="0"/>
              <a:t>Triple bottom line of economic, social, and environmental performance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23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Organizational Responsibility </a:t>
            </a:r>
            <a:r>
              <a:rPr lang="en-US" sz="1800" dirty="0"/>
              <a:t>(2 of 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/>
              <a:t>Twenty-first-century organizations</a:t>
            </a:r>
          </a:p>
          <a:p>
            <a:pPr lvl="1"/>
            <a:r>
              <a:rPr lang="en-US" dirty="0"/>
              <a:t>Increasingly difficult to hide information about  policies and actions</a:t>
            </a:r>
          </a:p>
          <a:p>
            <a:pPr lvl="1"/>
            <a:r>
              <a:rPr lang="en-US" dirty="0"/>
              <a:t>Increasingly dependent on global network of stakeholders who have expectations about organization’s policies and actions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98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Organizational Responsibility: Benefits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/>
              <a:t>Positive relationship between social and environmental performance and financial performance</a:t>
            </a:r>
          </a:p>
          <a:p>
            <a:r>
              <a:rPr lang="en-US" dirty="0"/>
              <a:t>Strength varies on how one operationalizes social and/or environmental performance and financial 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9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171BC3-07BE-4001-AC1F-F881ECA6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4530CE-2F3C-4E39-A6F9-A6641090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Human Resources Management Research and Practice </a:t>
            </a:r>
            <a:r>
              <a:rPr lang="en-US" sz="2000" dirty="0"/>
              <a:t>(1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4F629-C097-4858-81FC-704700FF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Strategic responsibility management</a:t>
            </a:r>
          </a:p>
          <a:p>
            <a:pPr lvl="1" hangingPunct="0"/>
            <a:r>
              <a:rPr lang="en-US" dirty="0"/>
              <a:t>Creating a vision and values related to responsibility</a:t>
            </a:r>
          </a:p>
          <a:p>
            <a:pPr lvl="1" hangingPunct="0"/>
            <a:r>
              <a:rPr lang="en-US" dirty="0"/>
              <a:t>Identifying expectations through dialogue with stakeholders and prioritizing them</a:t>
            </a:r>
          </a:p>
          <a:p>
            <a:pPr lvl="1" hangingPunct="0"/>
            <a:r>
              <a:rPr lang="en-US" dirty="0"/>
              <a:t>Developing initiatives integrated with corporate strategy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4457B-D0FD-4E5D-BF46-87F6D0C55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7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1824</Words>
  <Application>Microsoft Office PowerPoint</Application>
  <PresentationFormat>화면 슬라이드 쇼(4:3)</PresentationFormat>
  <Paragraphs>235</Paragraphs>
  <Slides>29</Slides>
  <Notes>27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프레젠테이션</vt:lpstr>
      <vt:lpstr>PowerPoint 프레젠테이션</vt:lpstr>
      <vt:lpstr>Learning Goals (1 of 3)</vt:lpstr>
      <vt:lpstr>Learning Goals (2 of 3)</vt:lpstr>
      <vt:lpstr>Learning Goals (3 of 3)</vt:lpstr>
      <vt:lpstr>Organizational Responsibility (1 of 2)</vt:lpstr>
      <vt:lpstr>Organizational Responsibility (2 of 2)</vt:lpstr>
      <vt:lpstr>Organizational Responsibility: Benefits</vt:lpstr>
      <vt:lpstr> Human Resources Management Research and Practice (1 of 2)</vt:lpstr>
      <vt:lpstr>Human Resources Management Research and Practice (2 of 2)</vt:lpstr>
      <vt:lpstr>Employee Privacy (1 of 6)</vt:lpstr>
      <vt:lpstr>Employee Privacy (2 of 6)</vt:lpstr>
      <vt:lpstr>Employee Privacy (3 of 6)</vt:lpstr>
      <vt:lpstr>Employee Privacy (4 of 6)</vt:lpstr>
      <vt:lpstr>Employee Privacy (5 of 6)</vt:lpstr>
      <vt:lpstr>Employee Privacy (6 of 6)</vt:lpstr>
      <vt:lpstr>Testing and Evaluation (1 of 4)</vt:lpstr>
      <vt:lpstr>Testing and Evaluation (2 of 4)</vt:lpstr>
      <vt:lpstr>Testing and Evaluation (3 of 4)</vt:lpstr>
      <vt:lpstr>Testing and Evaluation (4 of 4)</vt:lpstr>
      <vt:lpstr>Ethical Issues in Organization Research (1 of 8)</vt:lpstr>
      <vt:lpstr>Ethical Issues in Organization Research (2 of 8)</vt:lpstr>
      <vt:lpstr>Ethical Issues in Organization Research (3 of 8)</vt:lpstr>
      <vt:lpstr>Ethical Issues in Organization Research (4 of 8)</vt:lpstr>
      <vt:lpstr>Ethical Issues in Organization Research (5 of 8)</vt:lpstr>
      <vt:lpstr>Ethical Issues in Organization Research (6 of 8)</vt:lpstr>
      <vt:lpstr>Ethical Issues in Organization Research (7 of 8)</vt:lpstr>
      <vt:lpstr>Ethical Issues in Organization Research (8 of 8)</vt:lpstr>
      <vt:lpstr>Evidence-Based Implications for Practice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Ancheta, Katie</dc:creator>
  <cp:lastModifiedBy>Lee, Joo Won</cp:lastModifiedBy>
  <cp:revision>61</cp:revision>
  <dcterms:created xsi:type="dcterms:W3CDTF">2006-08-16T00:00:00Z</dcterms:created>
  <dcterms:modified xsi:type="dcterms:W3CDTF">2018-07-23T14:46:55Z</dcterms:modified>
</cp:coreProperties>
</file>