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  <p:sldMasterId id="2147483657" r:id="rId5"/>
  </p:sldMasterIdLst>
  <p:notesMasterIdLst>
    <p:notesMasterId r:id="rId27"/>
  </p:notesMasterIdLst>
  <p:sldIdLst>
    <p:sldId id="375" r:id="rId6"/>
    <p:sldId id="429" r:id="rId7"/>
    <p:sldId id="471" r:id="rId8"/>
    <p:sldId id="461" r:id="rId9"/>
    <p:sldId id="434" r:id="rId10"/>
    <p:sldId id="411" r:id="rId11"/>
    <p:sldId id="414" r:id="rId12"/>
    <p:sldId id="463" r:id="rId13"/>
    <p:sldId id="419" r:id="rId14"/>
    <p:sldId id="462" r:id="rId15"/>
    <p:sldId id="443" r:id="rId16"/>
    <p:sldId id="464" r:id="rId17"/>
    <p:sldId id="444" r:id="rId18"/>
    <p:sldId id="465" r:id="rId19"/>
    <p:sldId id="445" r:id="rId20"/>
    <p:sldId id="466" r:id="rId21"/>
    <p:sldId id="446" r:id="rId22"/>
    <p:sldId id="467" r:id="rId23"/>
    <p:sldId id="450" r:id="rId24"/>
    <p:sldId id="422" r:id="rId25"/>
    <p:sldId id="470" r:id="rId26"/>
  </p:sldIdLst>
  <p:sldSz cx="9144000" cy="6858000" type="screen4x3"/>
  <p:notesSz cx="6954838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Young, Jason" initials="YJ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AEEF3"/>
    <a:srgbClr val="7BBE30"/>
    <a:srgbClr val="8CC63E"/>
    <a:srgbClr val="FFFFF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6084" autoAdjust="0"/>
    <p:restoredTop sz="93994" autoAdjust="0"/>
  </p:normalViewPr>
  <p:slideViewPr>
    <p:cSldViewPr>
      <p:cViewPr varScale="1">
        <p:scale>
          <a:sx n="65" d="100"/>
          <a:sy n="65" d="100"/>
        </p:scale>
        <p:origin x="640" y="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commentAuthors" Target="commentAuthor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9C119EC-A1B1-40BA-A58E-D29C32F4AF18}" type="doc">
      <dgm:prSet loTypeId="urn:microsoft.com/office/officeart/2009/layout/CircleArrowProcess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F58ADAD-9B91-474D-BE0E-3B9B8158335C}">
      <dgm:prSet phldrT="[Text]"/>
      <dgm:spPr/>
      <dgm:t>
        <a:bodyPr/>
        <a:lstStyle/>
        <a:p>
          <a:r>
            <a:rPr lang="en-US" dirty="0"/>
            <a:t>Task Force Survey Review</a:t>
          </a:r>
        </a:p>
      </dgm:t>
    </dgm:pt>
    <dgm:pt modelId="{0506283B-2040-4D5C-BDEF-7DE16F6FBF85}" type="parTrans" cxnId="{BAFEBD5E-F2DC-4F62-81FA-02700622FF4E}">
      <dgm:prSet/>
      <dgm:spPr/>
      <dgm:t>
        <a:bodyPr/>
        <a:lstStyle/>
        <a:p>
          <a:endParaRPr lang="en-US"/>
        </a:p>
      </dgm:t>
    </dgm:pt>
    <dgm:pt modelId="{27B50211-2309-4B74-82DB-ECE70F8DA376}" type="sibTrans" cxnId="{BAFEBD5E-F2DC-4F62-81FA-02700622FF4E}">
      <dgm:prSet/>
      <dgm:spPr/>
      <dgm:t>
        <a:bodyPr/>
        <a:lstStyle/>
        <a:p>
          <a:endParaRPr lang="en-US"/>
        </a:p>
      </dgm:t>
    </dgm:pt>
    <dgm:pt modelId="{1B247BA2-8B6D-4B44-89DE-60D03817AB27}">
      <dgm:prSet phldrT="[Text]"/>
      <dgm:spPr/>
      <dgm:t>
        <a:bodyPr/>
        <a:lstStyle/>
        <a:p>
          <a:r>
            <a:rPr lang="en-US" dirty="0"/>
            <a:t>Pilot Survey Admin</a:t>
          </a:r>
        </a:p>
      </dgm:t>
    </dgm:pt>
    <dgm:pt modelId="{C30C8EB2-8B4C-463A-881F-914FAA1BF319}" type="parTrans" cxnId="{6B931966-1A4D-41A6-B70A-363F7D222E94}">
      <dgm:prSet/>
      <dgm:spPr/>
      <dgm:t>
        <a:bodyPr/>
        <a:lstStyle/>
        <a:p>
          <a:endParaRPr lang="en-US"/>
        </a:p>
      </dgm:t>
    </dgm:pt>
    <dgm:pt modelId="{6132F613-3854-46D3-A835-03B97B143BFD}" type="sibTrans" cxnId="{6B931966-1A4D-41A6-B70A-363F7D222E94}">
      <dgm:prSet/>
      <dgm:spPr/>
      <dgm:t>
        <a:bodyPr/>
        <a:lstStyle/>
        <a:p>
          <a:endParaRPr lang="en-US"/>
        </a:p>
      </dgm:t>
    </dgm:pt>
    <dgm:pt modelId="{BE217F88-C8F4-43D9-BE70-16B6ADEB582C}">
      <dgm:prSet phldrT="[Text]"/>
      <dgm:spPr/>
      <dgm:t>
        <a:bodyPr/>
        <a:lstStyle/>
        <a:p>
          <a:r>
            <a:rPr lang="en-US" dirty="0"/>
            <a:t>Pilot Survey Review</a:t>
          </a:r>
        </a:p>
      </dgm:t>
    </dgm:pt>
    <dgm:pt modelId="{35237CDB-8859-4F28-A7FD-3F31CEA8C5A3}" type="parTrans" cxnId="{482F426A-C792-4457-9688-84E10DFEE42A}">
      <dgm:prSet/>
      <dgm:spPr/>
      <dgm:t>
        <a:bodyPr/>
        <a:lstStyle/>
        <a:p>
          <a:endParaRPr lang="en-US"/>
        </a:p>
      </dgm:t>
    </dgm:pt>
    <dgm:pt modelId="{127749CC-CBCF-4414-A0E2-CD20C7F48EDC}" type="sibTrans" cxnId="{482F426A-C792-4457-9688-84E10DFEE42A}">
      <dgm:prSet/>
      <dgm:spPr/>
      <dgm:t>
        <a:bodyPr/>
        <a:lstStyle/>
        <a:p>
          <a:endParaRPr lang="en-US"/>
        </a:p>
      </dgm:t>
    </dgm:pt>
    <dgm:pt modelId="{7EEBC255-5130-497F-9450-D3D99610277E}">
      <dgm:prSet/>
      <dgm:spPr/>
      <dgm:t>
        <a:bodyPr/>
        <a:lstStyle/>
        <a:p>
          <a:r>
            <a:rPr lang="en-US" dirty="0"/>
            <a:t>Final Survey Admin</a:t>
          </a:r>
        </a:p>
      </dgm:t>
    </dgm:pt>
    <dgm:pt modelId="{4B5CB2ED-CF57-4AF5-B867-80A1D1EA20B0}" type="parTrans" cxnId="{9722505D-9E33-4150-9B77-E9650D8AF2AC}">
      <dgm:prSet/>
      <dgm:spPr/>
      <dgm:t>
        <a:bodyPr/>
        <a:lstStyle/>
        <a:p>
          <a:endParaRPr lang="en-US"/>
        </a:p>
      </dgm:t>
    </dgm:pt>
    <dgm:pt modelId="{D80F852D-76FA-4FDB-A9C6-47FE0C5DC1DD}" type="sibTrans" cxnId="{9722505D-9E33-4150-9B77-E9650D8AF2AC}">
      <dgm:prSet/>
      <dgm:spPr/>
      <dgm:t>
        <a:bodyPr/>
        <a:lstStyle/>
        <a:p>
          <a:endParaRPr lang="en-US"/>
        </a:p>
      </dgm:t>
    </dgm:pt>
    <dgm:pt modelId="{C950DF36-32BC-408D-A0AC-09F99E6FC368}" type="pres">
      <dgm:prSet presAssocID="{79C119EC-A1B1-40BA-A58E-D29C32F4AF18}" presName="Name0" presStyleCnt="0">
        <dgm:presLayoutVars>
          <dgm:chMax val="7"/>
          <dgm:chPref val="7"/>
          <dgm:dir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5309FB54-45B2-4AF9-8A7D-9AFE2FA9FDFB}" type="pres">
      <dgm:prSet presAssocID="{4F58ADAD-9B91-474D-BE0E-3B9B8158335C}" presName="Accent1" presStyleCnt="0"/>
      <dgm:spPr/>
    </dgm:pt>
    <dgm:pt modelId="{D36F7B94-CBC3-4812-9D4A-02AEC1D83B0E}" type="pres">
      <dgm:prSet presAssocID="{4F58ADAD-9B91-474D-BE0E-3B9B8158335C}" presName="Accent" presStyleLbl="node1" presStyleIdx="0" presStyleCnt="4"/>
      <dgm:spPr/>
    </dgm:pt>
    <dgm:pt modelId="{0C245ECD-CED4-464C-8C8C-654CC9ADBF40}" type="pres">
      <dgm:prSet presAssocID="{4F58ADAD-9B91-474D-BE0E-3B9B8158335C}" presName="Parent1" presStyleLbl="revTx" presStyleIdx="0" presStyleCnt="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C5A375D-C110-454C-945D-E8A7D4D1EB97}" type="pres">
      <dgm:prSet presAssocID="{1B247BA2-8B6D-4B44-89DE-60D03817AB27}" presName="Accent2" presStyleCnt="0"/>
      <dgm:spPr/>
    </dgm:pt>
    <dgm:pt modelId="{8286D339-867F-463D-A72B-2DAAB7AF01B6}" type="pres">
      <dgm:prSet presAssocID="{1B247BA2-8B6D-4B44-89DE-60D03817AB27}" presName="Accent" presStyleLbl="node1" presStyleIdx="1" presStyleCnt="4"/>
      <dgm:spPr/>
    </dgm:pt>
    <dgm:pt modelId="{564D5A2E-41CD-48E8-A3DA-861E469B284D}" type="pres">
      <dgm:prSet presAssocID="{1B247BA2-8B6D-4B44-89DE-60D03817AB27}" presName="Parent2" presStyleLbl="revTx" presStyleIdx="1" presStyleCnt="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7E4A16B-176C-496D-945D-E46DFA4FF8E9}" type="pres">
      <dgm:prSet presAssocID="{BE217F88-C8F4-43D9-BE70-16B6ADEB582C}" presName="Accent3" presStyleCnt="0"/>
      <dgm:spPr/>
    </dgm:pt>
    <dgm:pt modelId="{C2CFA8AB-6731-43B0-B53E-6328BAC76B30}" type="pres">
      <dgm:prSet presAssocID="{BE217F88-C8F4-43D9-BE70-16B6ADEB582C}" presName="Accent" presStyleLbl="node1" presStyleIdx="2" presStyleCnt="4"/>
      <dgm:spPr/>
    </dgm:pt>
    <dgm:pt modelId="{0A3DB78D-821E-459B-9235-904D50D09D03}" type="pres">
      <dgm:prSet presAssocID="{BE217F88-C8F4-43D9-BE70-16B6ADEB582C}" presName="Parent3" presStyleLbl="revTx" presStyleIdx="2" presStyleCnt="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7C5B703-25DE-4F94-9925-7A6671832796}" type="pres">
      <dgm:prSet presAssocID="{7EEBC255-5130-497F-9450-D3D99610277E}" presName="Accent4" presStyleCnt="0"/>
      <dgm:spPr/>
    </dgm:pt>
    <dgm:pt modelId="{DE08FD1F-12A4-4E47-9F94-ED551FA4DCF1}" type="pres">
      <dgm:prSet presAssocID="{7EEBC255-5130-497F-9450-D3D99610277E}" presName="Accent" presStyleLbl="node1" presStyleIdx="3" presStyleCnt="4"/>
      <dgm:spPr/>
    </dgm:pt>
    <dgm:pt modelId="{7C507DCB-BF26-43A6-B649-325D8DC3C0B2}" type="pres">
      <dgm:prSet presAssocID="{7EEBC255-5130-497F-9450-D3D99610277E}" presName="Parent4" presStyleLbl="revTx" presStyleIdx="3" presStyleCnt="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7A69F58-1FAA-4A68-9AC3-3D82800CF814}" type="presOf" srcId="{1B247BA2-8B6D-4B44-89DE-60D03817AB27}" destId="{564D5A2E-41CD-48E8-A3DA-861E469B284D}" srcOrd="0" destOrd="0" presId="urn:microsoft.com/office/officeart/2009/layout/CircleArrowProcess"/>
    <dgm:cxn modelId="{482F426A-C792-4457-9688-84E10DFEE42A}" srcId="{79C119EC-A1B1-40BA-A58E-D29C32F4AF18}" destId="{BE217F88-C8F4-43D9-BE70-16B6ADEB582C}" srcOrd="2" destOrd="0" parTransId="{35237CDB-8859-4F28-A7FD-3F31CEA8C5A3}" sibTransId="{127749CC-CBCF-4414-A0E2-CD20C7F48EDC}"/>
    <dgm:cxn modelId="{BAFEBD5E-F2DC-4F62-81FA-02700622FF4E}" srcId="{79C119EC-A1B1-40BA-A58E-D29C32F4AF18}" destId="{4F58ADAD-9B91-474D-BE0E-3B9B8158335C}" srcOrd="0" destOrd="0" parTransId="{0506283B-2040-4D5C-BDEF-7DE16F6FBF85}" sibTransId="{27B50211-2309-4B74-82DB-ECE70F8DA376}"/>
    <dgm:cxn modelId="{DAFA82F9-7A65-4161-ACC8-791595D75718}" type="presOf" srcId="{4F58ADAD-9B91-474D-BE0E-3B9B8158335C}" destId="{0C245ECD-CED4-464C-8C8C-654CC9ADBF40}" srcOrd="0" destOrd="0" presId="urn:microsoft.com/office/officeart/2009/layout/CircleArrowProcess"/>
    <dgm:cxn modelId="{9722505D-9E33-4150-9B77-E9650D8AF2AC}" srcId="{79C119EC-A1B1-40BA-A58E-D29C32F4AF18}" destId="{7EEBC255-5130-497F-9450-D3D99610277E}" srcOrd="3" destOrd="0" parTransId="{4B5CB2ED-CF57-4AF5-B867-80A1D1EA20B0}" sibTransId="{D80F852D-76FA-4FDB-A9C6-47FE0C5DC1DD}"/>
    <dgm:cxn modelId="{E47A4802-9A30-4124-8C6B-684EB64899B8}" type="presOf" srcId="{7EEBC255-5130-497F-9450-D3D99610277E}" destId="{7C507DCB-BF26-43A6-B649-325D8DC3C0B2}" srcOrd="0" destOrd="0" presId="urn:microsoft.com/office/officeart/2009/layout/CircleArrowProcess"/>
    <dgm:cxn modelId="{25408FB7-386A-4387-B191-1A679D11EDF8}" type="presOf" srcId="{BE217F88-C8F4-43D9-BE70-16B6ADEB582C}" destId="{0A3DB78D-821E-459B-9235-904D50D09D03}" srcOrd="0" destOrd="0" presId="urn:microsoft.com/office/officeart/2009/layout/CircleArrowProcess"/>
    <dgm:cxn modelId="{8CDBF62A-DC4F-49D5-B8C1-8A1A20C1E779}" type="presOf" srcId="{79C119EC-A1B1-40BA-A58E-D29C32F4AF18}" destId="{C950DF36-32BC-408D-A0AC-09F99E6FC368}" srcOrd="0" destOrd="0" presId="urn:microsoft.com/office/officeart/2009/layout/CircleArrowProcess"/>
    <dgm:cxn modelId="{6B931966-1A4D-41A6-B70A-363F7D222E94}" srcId="{79C119EC-A1B1-40BA-A58E-D29C32F4AF18}" destId="{1B247BA2-8B6D-4B44-89DE-60D03817AB27}" srcOrd="1" destOrd="0" parTransId="{C30C8EB2-8B4C-463A-881F-914FAA1BF319}" sibTransId="{6132F613-3854-46D3-A835-03B97B143BFD}"/>
    <dgm:cxn modelId="{B98F1C3D-4F34-4566-812E-D93ECCA5FFD0}" type="presParOf" srcId="{C950DF36-32BC-408D-A0AC-09F99E6FC368}" destId="{5309FB54-45B2-4AF9-8A7D-9AFE2FA9FDFB}" srcOrd="0" destOrd="0" presId="urn:microsoft.com/office/officeart/2009/layout/CircleArrowProcess"/>
    <dgm:cxn modelId="{A0B6CEDC-62EA-444D-BF58-AEF716ABF986}" type="presParOf" srcId="{5309FB54-45B2-4AF9-8A7D-9AFE2FA9FDFB}" destId="{D36F7B94-CBC3-4812-9D4A-02AEC1D83B0E}" srcOrd="0" destOrd="0" presId="urn:microsoft.com/office/officeart/2009/layout/CircleArrowProcess"/>
    <dgm:cxn modelId="{0C084F48-8BA5-4DFC-9B2A-8D4AA7914EF6}" type="presParOf" srcId="{C950DF36-32BC-408D-A0AC-09F99E6FC368}" destId="{0C245ECD-CED4-464C-8C8C-654CC9ADBF40}" srcOrd="1" destOrd="0" presId="urn:microsoft.com/office/officeart/2009/layout/CircleArrowProcess"/>
    <dgm:cxn modelId="{951E2F40-B51E-48F2-B929-CBA39FB557A8}" type="presParOf" srcId="{C950DF36-32BC-408D-A0AC-09F99E6FC368}" destId="{AC5A375D-C110-454C-945D-E8A7D4D1EB97}" srcOrd="2" destOrd="0" presId="urn:microsoft.com/office/officeart/2009/layout/CircleArrowProcess"/>
    <dgm:cxn modelId="{0304CD14-61CC-44BD-A6FF-C9172A8A61ED}" type="presParOf" srcId="{AC5A375D-C110-454C-945D-E8A7D4D1EB97}" destId="{8286D339-867F-463D-A72B-2DAAB7AF01B6}" srcOrd="0" destOrd="0" presId="urn:microsoft.com/office/officeart/2009/layout/CircleArrowProcess"/>
    <dgm:cxn modelId="{965275DE-01A0-4135-9A59-DE31694EB9C9}" type="presParOf" srcId="{C950DF36-32BC-408D-A0AC-09F99E6FC368}" destId="{564D5A2E-41CD-48E8-A3DA-861E469B284D}" srcOrd="3" destOrd="0" presId="urn:microsoft.com/office/officeart/2009/layout/CircleArrowProcess"/>
    <dgm:cxn modelId="{6B1555BA-877A-4F3D-A643-85B3CEC55549}" type="presParOf" srcId="{C950DF36-32BC-408D-A0AC-09F99E6FC368}" destId="{57E4A16B-176C-496D-945D-E46DFA4FF8E9}" srcOrd="4" destOrd="0" presId="urn:microsoft.com/office/officeart/2009/layout/CircleArrowProcess"/>
    <dgm:cxn modelId="{3380838A-10D7-4F25-90BF-89671EF806FF}" type="presParOf" srcId="{57E4A16B-176C-496D-945D-E46DFA4FF8E9}" destId="{C2CFA8AB-6731-43B0-B53E-6328BAC76B30}" srcOrd="0" destOrd="0" presId="urn:microsoft.com/office/officeart/2009/layout/CircleArrowProcess"/>
    <dgm:cxn modelId="{7B682B00-5E26-476D-92CB-939D64908822}" type="presParOf" srcId="{C950DF36-32BC-408D-A0AC-09F99E6FC368}" destId="{0A3DB78D-821E-459B-9235-904D50D09D03}" srcOrd="5" destOrd="0" presId="urn:microsoft.com/office/officeart/2009/layout/CircleArrowProcess"/>
    <dgm:cxn modelId="{AB893715-5DC8-4210-8C14-26C0CC9FCE42}" type="presParOf" srcId="{C950DF36-32BC-408D-A0AC-09F99E6FC368}" destId="{37C5B703-25DE-4F94-9925-7A6671832796}" srcOrd="6" destOrd="0" presId="urn:microsoft.com/office/officeart/2009/layout/CircleArrowProcess"/>
    <dgm:cxn modelId="{B00F06DA-6B93-408C-9D74-08CFFFAD6964}" type="presParOf" srcId="{37C5B703-25DE-4F94-9925-7A6671832796}" destId="{DE08FD1F-12A4-4E47-9F94-ED551FA4DCF1}" srcOrd="0" destOrd="0" presId="urn:microsoft.com/office/officeart/2009/layout/CircleArrowProcess"/>
    <dgm:cxn modelId="{6B3CEB35-1F16-404A-BA71-53806DC045EC}" type="presParOf" srcId="{C950DF36-32BC-408D-A0AC-09F99E6FC368}" destId="{7C507DCB-BF26-43A6-B649-325D8DC3C0B2}" srcOrd="7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36F7B94-CBC3-4812-9D4A-02AEC1D83B0E}">
      <dsp:nvSpPr>
        <dsp:cNvPr id="0" name=""/>
        <dsp:cNvSpPr/>
      </dsp:nvSpPr>
      <dsp:spPr>
        <a:xfrm>
          <a:off x="1594007" y="0"/>
          <a:ext cx="1916370" cy="1916565"/>
        </a:xfrm>
        <a:prstGeom prst="circularArrow">
          <a:avLst>
            <a:gd name="adj1" fmla="val 10980"/>
            <a:gd name="adj2" fmla="val 1142322"/>
            <a:gd name="adj3" fmla="val 4500000"/>
            <a:gd name="adj4" fmla="val 10800000"/>
            <a:gd name="adj5" fmla="val 12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C245ECD-CED4-464C-8C8C-654CC9ADBF40}">
      <dsp:nvSpPr>
        <dsp:cNvPr id="0" name=""/>
        <dsp:cNvSpPr/>
      </dsp:nvSpPr>
      <dsp:spPr>
        <a:xfrm>
          <a:off x="2017111" y="693745"/>
          <a:ext cx="1069443" cy="5346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/>
            <a:t>Task Force Survey Review</a:t>
          </a:r>
        </a:p>
      </dsp:txBody>
      <dsp:txXfrm>
        <a:off x="2017111" y="693745"/>
        <a:ext cx="1069443" cy="534666"/>
      </dsp:txXfrm>
    </dsp:sp>
    <dsp:sp modelId="{8286D339-867F-463D-A72B-2DAAB7AF01B6}">
      <dsp:nvSpPr>
        <dsp:cNvPr id="0" name=""/>
        <dsp:cNvSpPr/>
      </dsp:nvSpPr>
      <dsp:spPr>
        <a:xfrm>
          <a:off x="1061621" y="1101351"/>
          <a:ext cx="1916370" cy="1916565"/>
        </a:xfrm>
        <a:prstGeom prst="leftCircularArrow">
          <a:avLst>
            <a:gd name="adj1" fmla="val 10980"/>
            <a:gd name="adj2" fmla="val 1142322"/>
            <a:gd name="adj3" fmla="val 6300000"/>
            <a:gd name="adj4" fmla="val 18900000"/>
            <a:gd name="adj5" fmla="val 12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64D5A2E-41CD-48E8-A3DA-861E469B284D}">
      <dsp:nvSpPr>
        <dsp:cNvPr id="0" name=""/>
        <dsp:cNvSpPr/>
      </dsp:nvSpPr>
      <dsp:spPr>
        <a:xfrm>
          <a:off x="1482569" y="1797129"/>
          <a:ext cx="1069443" cy="5346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/>
            <a:t>Pilot Survey Admin</a:t>
          </a:r>
        </a:p>
      </dsp:txBody>
      <dsp:txXfrm>
        <a:off x="1482569" y="1797129"/>
        <a:ext cx="1069443" cy="534666"/>
      </dsp:txXfrm>
    </dsp:sp>
    <dsp:sp modelId="{C2CFA8AB-6731-43B0-B53E-6328BAC76B30}">
      <dsp:nvSpPr>
        <dsp:cNvPr id="0" name=""/>
        <dsp:cNvSpPr/>
      </dsp:nvSpPr>
      <dsp:spPr>
        <a:xfrm>
          <a:off x="1594007" y="2206769"/>
          <a:ext cx="1916370" cy="1916565"/>
        </a:xfrm>
        <a:prstGeom prst="circularArrow">
          <a:avLst>
            <a:gd name="adj1" fmla="val 10980"/>
            <a:gd name="adj2" fmla="val 1142322"/>
            <a:gd name="adj3" fmla="val 4500000"/>
            <a:gd name="adj4" fmla="val 13500000"/>
            <a:gd name="adj5" fmla="val 12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A3DB78D-821E-459B-9235-904D50D09D03}">
      <dsp:nvSpPr>
        <dsp:cNvPr id="0" name=""/>
        <dsp:cNvSpPr/>
      </dsp:nvSpPr>
      <dsp:spPr>
        <a:xfrm>
          <a:off x="2017111" y="2900514"/>
          <a:ext cx="1069443" cy="5346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/>
            <a:t>Pilot Survey Review</a:t>
          </a:r>
        </a:p>
      </dsp:txBody>
      <dsp:txXfrm>
        <a:off x="2017111" y="2900514"/>
        <a:ext cx="1069443" cy="534666"/>
      </dsp:txXfrm>
    </dsp:sp>
    <dsp:sp modelId="{DE08FD1F-12A4-4E47-9F94-ED551FA4DCF1}">
      <dsp:nvSpPr>
        <dsp:cNvPr id="0" name=""/>
        <dsp:cNvSpPr/>
      </dsp:nvSpPr>
      <dsp:spPr>
        <a:xfrm>
          <a:off x="1198223" y="3435181"/>
          <a:ext cx="1646403" cy="1647199"/>
        </a:xfrm>
        <a:prstGeom prst="blockArc">
          <a:avLst>
            <a:gd name="adj1" fmla="val 0"/>
            <a:gd name="adj2" fmla="val 18900000"/>
            <a:gd name="adj3" fmla="val 127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C507DCB-BF26-43A6-B649-325D8DC3C0B2}">
      <dsp:nvSpPr>
        <dsp:cNvPr id="0" name=""/>
        <dsp:cNvSpPr/>
      </dsp:nvSpPr>
      <dsp:spPr>
        <a:xfrm>
          <a:off x="1482569" y="4003899"/>
          <a:ext cx="1069443" cy="5346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/>
            <a:t>Final Survey Admin</a:t>
          </a:r>
        </a:p>
      </dsp:txBody>
      <dsp:txXfrm>
        <a:off x="1482569" y="4003899"/>
        <a:ext cx="1069443" cy="53466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3763" cy="465455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9466" y="0"/>
            <a:ext cx="3013763" cy="465455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r">
              <a:defRPr sz="1200"/>
            </a:lvl1pPr>
          </a:lstStyle>
          <a:p>
            <a:fld id="{00727002-0FAC-48FF-834A-3A46A80BD16F}" type="datetimeFigureOut">
              <a:rPr lang="en-US" smtClean="0"/>
              <a:t>5/10/2022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50938" y="698500"/>
            <a:ext cx="4652962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30" tIns="46465" rIns="92930" bIns="46465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484" y="4421823"/>
            <a:ext cx="5563870" cy="4189095"/>
          </a:xfrm>
          <a:prstGeom prst="rect">
            <a:avLst/>
          </a:prstGeom>
        </p:spPr>
        <p:txBody>
          <a:bodyPr vert="horz" lIns="92930" tIns="46465" rIns="92930" bIns="46465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29"/>
            <a:ext cx="3013763" cy="465455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9466" y="8842029"/>
            <a:ext cx="3013763" cy="465455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r">
              <a:defRPr sz="1200"/>
            </a:lvl1pPr>
          </a:lstStyle>
          <a:p>
            <a:fld id="{85251E82-938D-41DB-8108-979228D8872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07789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13B66F4-8EB5-4476-B101-A8B08FA6B663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2227" name="Rectangle 2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0488" tIns="44450" rIns="90488" bIns="44450"/>
          <a:lstStyle/>
          <a:p>
            <a:pPr eaLnBrk="1" hangingPunct="1"/>
            <a:endParaRPr lang="en-US"/>
          </a:p>
        </p:txBody>
      </p:sp>
      <p:sp>
        <p:nvSpPr>
          <p:cNvPr id="52228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2150"/>
            <a:ext cx="4554538" cy="3416300"/>
          </a:xfrm>
          <a:ln w="12700" cap="flat">
            <a:solidFill>
              <a:schemeClr val="tx1"/>
            </a:solidFill>
          </a:ln>
        </p:spPr>
      </p:sp>
    </p:spTree>
    <p:extLst>
      <p:ext uri="{BB962C8B-B14F-4D97-AF65-F5344CB8AC3E}">
        <p14:creationId xmlns:p14="http://schemas.microsoft.com/office/powerpoint/2010/main" val="9755489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884613" y="8737600"/>
            <a:ext cx="2971800" cy="460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 Unicode MS" panose="020B0604020202020204" pitchFamily="34" charset="-128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 Unicode MS" panose="020B0604020202020204" pitchFamily="34" charset="-128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 Unicode MS" panose="020B0604020202020204" pitchFamily="34" charset="-128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 Unicode MS" panose="020B0604020202020204" pitchFamily="34" charset="-128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 Unicode MS" panose="020B060402020202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 Unicode MS" panose="020B060402020202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 Unicode MS" panose="020B060402020202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 Unicode MS" panose="020B060402020202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 Unicode MS" panose="020B0604020202020204" pitchFamily="34" charset="-128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43C8921-1366-4BAC-BDDB-DC8B22A5B63B}" type="slidenum">
              <a:rPr kumimoji="0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en-US" sz="2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159325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884613" y="8737600"/>
            <a:ext cx="2971800" cy="460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 Unicode MS" panose="020B0604020202020204" pitchFamily="34" charset="-128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 Unicode MS" panose="020B0604020202020204" pitchFamily="34" charset="-128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 Unicode MS" panose="020B0604020202020204" pitchFamily="34" charset="-128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 Unicode MS" panose="020B0604020202020204" pitchFamily="34" charset="-128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 Unicode MS" panose="020B060402020202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 Unicode MS" panose="020B060402020202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 Unicode MS" panose="020B060402020202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 Unicode MS" panose="020B060402020202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 Unicode MS" panose="020B0604020202020204" pitchFamily="34" charset="-128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43C8921-1366-4BAC-BDDB-DC8B22A5B63B}" type="slidenum">
              <a:rPr kumimoji="0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altLang="en-US" sz="2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329303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470">
              <a:defRPr sz="2100">
                <a:solidFill>
                  <a:srgbClr val="8CC63F"/>
                </a:solidFill>
                <a:latin typeface="Arial" charset="0"/>
              </a:defRPr>
            </a:lvl1pPr>
            <a:lvl2pPr marL="720067" indent="-276949" defTabSz="915470">
              <a:defRPr sz="2100">
                <a:solidFill>
                  <a:srgbClr val="8CC63F"/>
                </a:solidFill>
                <a:latin typeface="Arial" charset="0"/>
              </a:defRPr>
            </a:lvl2pPr>
            <a:lvl3pPr marL="1107796" indent="-221559" defTabSz="915470">
              <a:defRPr sz="2100">
                <a:solidFill>
                  <a:srgbClr val="8CC63F"/>
                </a:solidFill>
                <a:latin typeface="Arial" charset="0"/>
              </a:defRPr>
            </a:lvl3pPr>
            <a:lvl4pPr marL="1550914" indent="-221559" defTabSz="915470">
              <a:defRPr sz="2100">
                <a:solidFill>
                  <a:srgbClr val="8CC63F"/>
                </a:solidFill>
                <a:latin typeface="Arial" charset="0"/>
              </a:defRPr>
            </a:lvl4pPr>
            <a:lvl5pPr marL="1994032" indent="-221559" defTabSz="915470">
              <a:defRPr sz="2100">
                <a:solidFill>
                  <a:srgbClr val="8CC63F"/>
                </a:solidFill>
                <a:latin typeface="Arial" charset="0"/>
              </a:defRPr>
            </a:lvl5pPr>
            <a:lvl6pPr marL="2437150" indent="-221559" defTabSz="915470" eaLnBrk="0" fontAlgn="base" hangingPunct="0">
              <a:lnSpc>
                <a:spcPts val="2520"/>
              </a:lnSpc>
              <a:spcBef>
                <a:spcPct val="0"/>
              </a:spcBef>
              <a:spcAft>
                <a:spcPct val="0"/>
              </a:spcAft>
              <a:defRPr sz="2100">
                <a:solidFill>
                  <a:srgbClr val="8CC63F"/>
                </a:solidFill>
                <a:latin typeface="Arial" charset="0"/>
              </a:defRPr>
            </a:lvl6pPr>
            <a:lvl7pPr marL="2880269" indent="-221559" defTabSz="915470" eaLnBrk="0" fontAlgn="base" hangingPunct="0">
              <a:lnSpc>
                <a:spcPts val="2520"/>
              </a:lnSpc>
              <a:spcBef>
                <a:spcPct val="0"/>
              </a:spcBef>
              <a:spcAft>
                <a:spcPct val="0"/>
              </a:spcAft>
              <a:defRPr sz="2100">
                <a:solidFill>
                  <a:srgbClr val="8CC63F"/>
                </a:solidFill>
                <a:latin typeface="Arial" charset="0"/>
              </a:defRPr>
            </a:lvl7pPr>
            <a:lvl8pPr marL="3323387" indent="-221559" defTabSz="915470" eaLnBrk="0" fontAlgn="base" hangingPunct="0">
              <a:lnSpc>
                <a:spcPts val="2520"/>
              </a:lnSpc>
              <a:spcBef>
                <a:spcPct val="0"/>
              </a:spcBef>
              <a:spcAft>
                <a:spcPct val="0"/>
              </a:spcAft>
              <a:defRPr sz="2100">
                <a:solidFill>
                  <a:srgbClr val="8CC63F"/>
                </a:solidFill>
                <a:latin typeface="Arial" charset="0"/>
              </a:defRPr>
            </a:lvl8pPr>
            <a:lvl9pPr marL="3766505" indent="-221559" defTabSz="915470" eaLnBrk="0" fontAlgn="base" hangingPunct="0">
              <a:lnSpc>
                <a:spcPts val="2520"/>
              </a:lnSpc>
              <a:spcBef>
                <a:spcPct val="0"/>
              </a:spcBef>
              <a:spcAft>
                <a:spcPct val="0"/>
              </a:spcAft>
              <a:defRPr sz="2100">
                <a:solidFill>
                  <a:srgbClr val="8CC63F"/>
                </a:solidFill>
                <a:latin typeface="Arial" charset="0"/>
              </a:defRPr>
            </a:lvl9pPr>
          </a:lstStyle>
          <a:p>
            <a:pPr marL="0" marR="0" lvl="0" indent="0" algn="r" defTabSz="9154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134D12C-7972-4ED5-A064-3A50D1EA13EE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54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542012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884613" y="8737600"/>
            <a:ext cx="2971800" cy="460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 Unicode MS" panose="020B0604020202020204" pitchFamily="34" charset="-128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 Unicode MS" panose="020B0604020202020204" pitchFamily="34" charset="-128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 Unicode MS" panose="020B0604020202020204" pitchFamily="34" charset="-128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 Unicode MS" panose="020B0604020202020204" pitchFamily="34" charset="-128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 Unicode MS" panose="020B060402020202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 Unicode MS" panose="020B060402020202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 Unicode MS" panose="020B060402020202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 Unicode MS" panose="020B060402020202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 Unicode MS" panose="020B0604020202020204" pitchFamily="34" charset="-128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43C8921-1366-4BAC-BDDB-DC8B22A5B63B}" type="slidenum">
              <a:rPr kumimoji="0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altLang="en-US" sz="2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15439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884613" y="8737600"/>
            <a:ext cx="2971800" cy="460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 Unicode MS" panose="020B0604020202020204" pitchFamily="34" charset="-128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 Unicode MS" panose="020B0604020202020204" pitchFamily="34" charset="-128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 Unicode MS" panose="020B0604020202020204" pitchFamily="34" charset="-128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 Unicode MS" panose="020B0604020202020204" pitchFamily="34" charset="-128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 Unicode MS" panose="020B060402020202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 Unicode MS" panose="020B060402020202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 Unicode MS" panose="020B060402020202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 Unicode MS" panose="020B060402020202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 Unicode MS" panose="020B0604020202020204" pitchFamily="34" charset="-128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43C8921-1366-4BAC-BDDB-DC8B22A5B63B}" type="slidenum">
              <a:rPr kumimoji="0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US" altLang="en-US" sz="2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3169554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884613" y="8737600"/>
            <a:ext cx="2971800" cy="460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 Unicode MS" panose="020B0604020202020204" pitchFamily="34" charset="-128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 Unicode MS" panose="020B0604020202020204" pitchFamily="34" charset="-128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 Unicode MS" panose="020B0604020202020204" pitchFamily="34" charset="-128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 Unicode MS" panose="020B0604020202020204" pitchFamily="34" charset="-128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 Unicode MS" panose="020B060402020202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 Unicode MS" panose="020B060402020202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 Unicode MS" panose="020B060402020202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 Unicode MS" panose="020B060402020202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 Unicode MS" panose="020B0604020202020204" pitchFamily="34" charset="-128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43C8921-1366-4BAC-BDDB-DC8B22A5B63B}" type="slidenum">
              <a:rPr kumimoji="0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US" altLang="en-US" sz="2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2729156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884613" y="8737600"/>
            <a:ext cx="2971800" cy="460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 Unicode MS" panose="020B0604020202020204" pitchFamily="34" charset="-128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 Unicode MS" panose="020B0604020202020204" pitchFamily="34" charset="-128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 Unicode MS" panose="020B0604020202020204" pitchFamily="34" charset="-128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 Unicode MS" panose="020B0604020202020204" pitchFamily="34" charset="-128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 Unicode MS" panose="020B060402020202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 Unicode MS" panose="020B060402020202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 Unicode MS" panose="020B060402020202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 Unicode MS" panose="020B060402020202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 Unicode MS" panose="020B0604020202020204" pitchFamily="34" charset="-128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43C8921-1366-4BAC-BDDB-DC8B22A5B63B}" type="slidenum">
              <a:rPr kumimoji="0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en-US" altLang="en-US" sz="2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331076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2363" y="693738"/>
            <a:ext cx="4611687" cy="3460750"/>
          </a:xfrm>
          <a:solidFill>
            <a:srgbClr val="FFFFFF"/>
          </a:solidFill>
          <a:ln w="12700" cap="flat"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890" y="4387136"/>
            <a:ext cx="5030221" cy="415623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600" tIns="46300" rIns="92600" bIns="46300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765443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14200" y="2819399"/>
            <a:ext cx="7772400" cy="685801"/>
          </a:xfrm>
        </p:spPr>
        <p:txBody>
          <a:bodyPr>
            <a:normAutofit/>
          </a:bodyPr>
          <a:lstStyle>
            <a:lvl1pPr>
              <a:defRPr sz="3600" b="0">
                <a:solidFill>
                  <a:schemeClr val="tx1"/>
                </a:solidFill>
                <a:latin typeface="BreuerText-Regular"/>
                <a:cs typeface="BreuerText-Regular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24000" y="3843200"/>
            <a:ext cx="4114800" cy="1295400"/>
          </a:xfrm>
        </p:spPr>
        <p:txBody>
          <a:bodyPr anchor="ctr" anchorCtr="0">
            <a:normAutofit/>
          </a:bodyPr>
          <a:lstStyle>
            <a:lvl1pPr marL="0" indent="0" algn="l">
              <a:buNone/>
              <a:defRPr sz="2200" b="0" i="0">
                <a:solidFill>
                  <a:schemeClr val="bg1"/>
                </a:solidFill>
                <a:latin typeface="BreuerText-Regular"/>
                <a:cs typeface="BreuerText-Regular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6" name="Picture 5" descr="Title-Icons-FA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900" y="2349680"/>
            <a:ext cx="2778760" cy="502920"/>
          </a:xfrm>
          <a:prstGeom prst="rect">
            <a:avLst/>
          </a:prstGeom>
        </p:spPr>
      </p:pic>
      <p:sp>
        <p:nvSpPr>
          <p:cNvPr id="9" name="Text Placeholder 8"/>
          <p:cNvSpPr>
            <a:spLocks noGrp="1"/>
          </p:cNvSpPr>
          <p:nvPr>
            <p:ph type="body" sz="quarter" idx="12" hasCustomPrompt="1"/>
          </p:nvPr>
        </p:nvSpPr>
        <p:spPr>
          <a:xfrm>
            <a:off x="411480" y="6172200"/>
            <a:ext cx="2133600" cy="228600"/>
          </a:xfrm>
        </p:spPr>
        <p:txBody>
          <a:bodyPr/>
          <a:lstStyle>
            <a:lvl1pPr marL="0" indent="0">
              <a:buFontTx/>
              <a:buNone/>
              <a:defRPr sz="700"/>
            </a:lvl1pPr>
          </a:lstStyle>
          <a:p>
            <a:r>
              <a:rPr lang="en-US" dirty="0"/>
              <a:t>Copyright © 2016 </a:t>
            </a:r>
            <a:r>
              <a:rPr lang="en-US" dirty="0" err="1"/>
              <a:t>Prometrc</a:t>
            </a:r>
            <a:r>
              <a:rPr lang="en-US" dirty="0"/>
              <a:t>. All rights reserved.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100387"/>
            <a:ext cx="7772400" cy="1362075"/>
          </a:xfrm>
        </p:spPr>
        <p:txBody>
          <a:bodyPr anchor="t">
            <a:normAutofit/>
          </a:bodyPr>
          <a:lstStyle>
            <a:lvl1pPr algn="l">
              <a:defRPr sz="3200" b="0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524000"/>
            <a:ext cx="7772400" cy="1500187"/>
          </a:xfrm>
        </p:spPr>
        <p:txBody>
          <a:bodyPr anchor="b">
            <a:normAutofit/>
          </a:bodyPr>
          <a:lstStyle>
            <a:lvl1pPr marL="0" indent="0">
              <a:buNone/>
              <a:defRPr sz="2400">
                <a:solidFill>
                  <a:srgbClr val="7BBE30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7BBE30"/>
                </a:solidFill>
              </a:defRPr>
            </a:lvl1pPr>
          </a:lstStyle>
          <a:p>
            <a:fld id="{68F04F4A-9B62-4E2F-8EBB-28417026AC9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411480" y="6172200"/>
            <a:ext cx="2133600" cy="228600"/>
          </a:xfrm>
        </p:spPr>
        <p:txBody>
          <a:bodyPr/>
          <a:lstStyle>
            <a:lvl1pPr marL="0" indent="0">
              <a:buFontTx/>
              <a:buNone/>
              <a:defRPr sz="700"/>
            </a:lvl1pPr>
          </a:lstStyle>
          <a:p>
            <a:r>
              <a:rPr lang="en-US" dirty="0"/>
              <a:t>Copyright © 2016 </a:t>
            </a:r>
            <a:r>
              <a:rPr lang="en-US" dirty="0" err="1"/>
              <a:t>Prometrc</a:t>
            </a:r>
            <a:r>
              <a:rPr lang="en-US" dirty="0"/>
              <a:t>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17657148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04F4A-9B62-4E2F-8EBB-28417026AC9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414200" y="274638"/>
            <a:ext cx="6096000" cy="792162"/>
          </a:xfrm>
        </p:spPr>
        <p:txBody>
          <a:bodyPr/>
          <a:lstStyle/>
          <a:p>
            <a:r>
              <a:rPr lang="en-US" dirty="0"/>
              <a:t>MASTER TITLE STYLE</a:t>
            </a:r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411480" y="6172200"/>
            <a:ext cx="2133600" cy="228600"/>
          </a:xfrm>
        </p:spPr>
        <p:txBody>
          <a:bodyPr/>
          <a:lstStyle>
            <a:lvl1pPr marL="0" indent="0">
              <a:buFontTx/>
              <a:buNone/>
              <a:defRPr sz="700"/>
            </a:lvl1pPr>
          </a:lstStyle>
          <a:p>
            <a:r>
              <a:rPr lang="en-US" dirty="0"/>
              <a:t>Copyright © 2016 </a:t>
            </a:r>
            <a:r>
              <a:rPr lang="en-US" dirty="0" err="1"/>
              <a:t>Prometrc</a:t>
            </a:r>
            <a:r>
              <a:rPr lang="en-US" dirty="0"/>
              <a:t>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27306772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04F4A-9B62-4E2F-8EBB-28417026AC9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411480" y="6172200"/>
            <a:ext cx="2133600" cy="228600"/>
          </a:xfrm>
        </p:spPr>
        <p:txBody>
          <a:bodyPr/>
          <a:lstStyle>
            <a:lvl1pPr marL="0" indent="0">
              <a:buFontTx/>
              <a:buNone/>
              <a:defRPr sz="700"/>
            </a:lvl1pPr>
          </a:lstStyle>
          <a:p>
            <a:r>
              <a:rPr lang="en-US" dirty="0"/>
              <a:t>Copyright © 2016 </a:t>
            </a:r>
            <a:r>
              <a:rPr lang="en-US" dirty="0" err="1"/>
              <a:t>Prometrc</a:t>
            </a:r>
            <a:r>
              <a:rPr lang="en-US" dirty="0"/>
              <a:t>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4123101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5613" y="1004888"/>
            <a:ext cx="8255000" cy="65881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5613" y="1970088"/>
            <a:ext cx="4052887" cy="4022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0900" y="1970088"/>
            <a:ext cx="4054475" cy="4022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757448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Copyright © 2011 Prometric. All rights reserved.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04F4A-9B62-4E2F-8EBB-28417026AC9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63401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914400"/>
            <a:ext cx="7772400" cy="5029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6934200" y="6324600"/>
            <a:ext cx="914400" cy="3048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D2E7D1-CF9F-48D7-85BB-563AAED8CF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7023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5613" y="1004888"/>
            <a:ext cx="8255000" cy="65881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5613" y="1970088"/>
            <a:ext cx="4052887" cy="4022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660900" y="1970088"/>
            <a:ext cx="4054475" cy="4022725"/>
          </a:xfrm>
        </p:spPr>
        <p:txBody>
          <a:bodyPr/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58710526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prstClr val="black"/>
              </a:solidFill>
              <a:latin typeface="Arial"/>
            </a:endParaRP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>
                  <a:lumMod val="6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219EA2-53C1-4ED0-A219-C010879CDEB3}" type="slidenum">
              <a:rPr lang="en-US">
                <a:solidFill>
                  <a:srgbClr val="D3D1A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D3D1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1828166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General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14200" y="274638"/>
            <a:ext cx="6096000" cy="792162"/>
          </a:xfrm>
        </p:spPr>
        <p:txBody>
          <a:bodyPr/>
          <a:lstStyle/>
          <a:p>
            <a:r>
              <a:rPr lang="en-US" dirty="0"/>
              <a:t>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04F4A-9B62-4E2F-8EBB-28417026AC9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eneral with Subhea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14200" y="274638"/>
            <a:ext cx="6096000" cy="563562"/>
          </a:xfrm>
        </p:spPr>
        <p:txBody>
          <a:bodyPr/>
          <a:lstStyle/>
          <a:p>
            <a:r>
              <a:rPr lang="en-US" dirty="0"/>
              <a:t>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7400" y="1570037"/>
            <a:ext cx="8229600" cy="4449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04F4A-9B62-4E2F-8EBB-28417026AC9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Title 1"/>
          <p:cNvSpPr txBox="1">
            <a:spLocks/>
          </p:cNvSpPr>
          <p:nvPr userDrawn="1"/>
        </p:nvSpPr>
        <p:spPr>
          <a:xfrm>
            <a:off x="414200" y="737100"/>
            <a:ext cx="6096000" cy="5334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b="0" kern="1200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200" dirty="0">
                <a:solidFill>
                  <a:srgbClr val="7BBE30"/>
                </a:solidFill>
              </a:rPr>
              <a:t>Master Title Style</a:t>
            </a:r>
          </a:p>
        </p:txBody>
      </p:sp>
      <p:sp>
        <p:nvSpPr>
          <p:cNvPr id="8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411480" y="6172200"/>
            <a:ext cx="2133600" cy="228600"/>
          </a:xfrm>
        </p:spPr>
        <p:txBody>
          <a:bodyPr/>
          <a:lstStyle>
            <a:lvl1pPr marL="0" indent="0">
              <a:buFontTx/>
              <a:buNone/>
              <a:defRPr sz="700"/>
            </a:lvl1pPr>
          </a:lstStyle>
          <a:p>
            <a:r>
              <a:rPr lang="en-US" dirty="0"/>
              <a:t>Copyright © 2016 </a:t>
            </a:r>
            <a:r>
              <a:rPr lang="en-US" dirty="0" err="1"/>
              <a:t>Prometrc</a:t>
            </a:r>
            <a:r>
              <a:rPr lang="en-US" dirty="0"/>
              <a:t>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7568440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100387"/>
            <a:ext cx="7772400" cy="1362075"/>
          </a:xfrm>
        </p:spPr>
        <p:txBody>
          <a:bodyPr anchor="t">
            <a:normAutofit/>
          </a:bodyPr>
          <a:lstStyle>
            <a:lvl1pPr algn="l">
              <a:defRPr sz="3200" b="0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524000"/>
            <a:ext cx="7772400" cy="1500187"/>
          </a:xfrm>
        </p:spPr>
        <p:txBody>
          <a:bodyPr anchor="b">
            <a:normAutofit/>
          </a:bodyPr>
          <a:lstStyle>
            <a:lvl1pPr marL="0" indent="0">
              <a:buNone/>
              <a:defRPr sz="2400">
                <a:solidFill>
                  <a:srgbClr val="7BBE30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7BBE30"/>
                </a:solidFill>
              </a:defRPr>
            </a:lvl1pPr>
          </a:lstStyle>
          <a:p>
            <a:fld id="{68F04F4A-9B62-4E2F-8EBB-28417026AC9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411480" y="6172200"/>
            <a:ext cx="2133600" cy="228600"/>
          </a:xfrm>
        </p:spPr>
        <p:txBody>
          <a:bodyPr/>
          <a:lstStyle>
            <a:lvl1pPr marL="0" indent="0">
              <a:buFontTx/>
              <a:buNone/>
              <a:defRPr sz="700"/>
            </a:lvl1pPr>
          </a:lstStyle>
          <a:p>
            <a:r>
              <a:rPr lang="en-US" dirty="0"/>
              <a:t>Copyright © 2016 </a:t>
            </a:r>
            <a:r>
              <a:rPr lang="en-US" dirty="0" err="1"/>
              <a:t>Prometrc</a:t>
            </a:r>
            <a:r>
              <a:rPr lang="en-US" dirty="0"/>
              <a:t>. All rights reserved.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04F4A-9B62-4E2F-8EBB-28417026AC9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414200" y="274638"/>
            <a:ext cx="6096000" cy="792162"/>
          </a:xfrm>
        </p:spPr>
        <p:txBody>
          <a:bodyPr/>
          <a:lstStyle/>
          <a:p>
            <a:r>
              <a:rPr lang="en-US" dirty="0"/>
              <a:t>MASTER TITLE STYLE</a:t>
            </a:r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411480" y="6172200"/>
            <a:ext cx="2133600" cy="228600"/>
          </a:xfrm>
        </p:spPr>
        <p:txBody>
          <a:bodyPr/>
          <a:lstStyle>
            <a:lvl1pPr marL="0" indent="0">
              <a:buFontTx/>
              <a:buNone/>
              <a:defRPr sz="700"/>
            </a:lvl1pPr>
          </a:lstStyle>
          <a:p>
            <a:r>
              <a:rPr lang="en-US" dirty="0"/>
              <a:t>Copyright © 2016 </a:t>
            </a:r>
            <a:r>
              <a:rPr lang="en-US" dirty="0" err="1"/>
              <a:t>Prometrc</a:t>
            </a:r>
            <a:r>
              <a:rPr lang="en-US" dirty="0"/>
              <a:t>. All rights reserved.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04F4A-9B62-4E2F-8EBB-28417026AC9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411480" y="6172200"/>
            <a:ext cx="2133600" cy="228600"/>
          </a:xfrm>
        </p:spPr>
        <p:txBody>
          <a:bodyPr/>
          <a:lstStyle>
            <a:lvl1pPr marL="0" indent="0">
              <a:buFontTx/>
              <a:buNone/>
              <a:defRPr sz="700"/>
            </a:lvl1pPr>
          </a:lstStyle>
          <a:p>
            <a:r>
              <a:rPr lang="en-US" dirty="0"/>
              <a:t>Copyright © 2016 </a:t>
            </a:r>
            <a:r>
              <a:rPr lang="en-US" dirty="0" err="1"/>
              <a:t>Prometrc</a:t>
            </a:r>
            <a:r>
              <a:rPr lang="en-US" dirty="0"/>
              <a:t>. All rights reserved.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14200" y="2819399"/>
            <a:ext cx="7772400" cy="685801"/>
          </a:xfrm>
        </p:spPr>
        <p:txBody>
          <a:bodyPr>
            <a:normAutofit/>
          </a:bodyPr>
          <a:lstStyle>
            <a:lvl1pPr>
              <a:defRPr sz="3600" b="0">
                <a:solidFill>
                  <a:schemeClr val="tx1"/>
                </a:solidFill>
                <a:latin typeface="BreuerText-Regular"/>
                <a:cs typeface="BreuerText-Regular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24000" y="3843200"/>
            <a:ext cx="4114800" cy="1295400"/>
          </a:xfrm>
        </p:spPr>
        <p:txBody>
          <a:bodyPr anchor="ctr" anchorCtr="0">
            <a:normAutofit/>
          </a:bodyPr>
          <a:lstStyle>
            <a:lvl1pPr marL="0" indent="0" algn="l">
              <a:buNone/>
              <a:defRPr sz="2200" b="0" i="0">
                <a:solidFill>
                  <a:schemeClr val="bg1"/>
                </a:solidFill>
                <a:latin typeface="BreuerText-Regular"/>
                <a:cs typeface="BreuerText-Regular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6" name="Picture 5" descr="Title-Icons-FA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900" y="2349680"/>
            <a:ext cx="2778760" cy="502920"/>
          </a:xfrm>
          <a:prstGeom prst="rect">
            <a:avLst/>
          </a:prstGeom>
        </p:spPr>
      </p:pic>
      <p:sp>
        <p:nvSpPr>
          <p:cNvPr id="9" name="Text Placeholder 8"/>
          <p:cNvSpPr>
            <a:spLocks noGrp="1"/>
          </p:cNvSpPr>
          <p:nvPr>
            <p:ph type="body" sz="quarter" idx="12" hasCustomPrompt="1"/>
          </p:nvPr>
        </p:nvSpPr>
        <p:spPr>
          <a:xfrm>
            <a:off x="411480" y="6172200"/>
            <a:ext cx="2133600" cy="228600"/>
          </a:xfrm>
        </p:spPr>
        <p:txBody>
          <a:bodyPr/>
          <a:lstStyle>
            <a:lvl1pPr marL="0" indent="0">
              <a:buFontTx/>
              <a:buNone/>
              <a:defRPr sz="700"/>
            </a:lvl1pPr>
          </a:lstStyle>
          <a:p>
            <a:r>
              <a:rPr lang="en-US" dirty="0"/>
              <a:t>Copyright © 2016 </a:t>
            </a:r>
            <a:r>
              <a:rPr lang="en-US" dirty="0" err="1"/>
              <a:t>Prometrc</a:t>
            </a:r>
            <a:r>
              <a:rPr lang="en-US" dirty="0"/>
              <a:t>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4512950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General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14200" y="274638"/>
            <a:ext cx="6096000" cy="792162"/>
          </a:xfrm>
        </p:spPr>
        <p:txBody>
          <a:bodyPr/>
          <a:lstStyle/>
          <a:p>
            <a:r>
              <a:rPr lang="en-US" dirty="0"/>
              <a:t>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04F4A-9B62-4E2F-8EBB-28417026AC9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66889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eneral with Subhea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14200" y="274638"/>
            <a:ext cx="6096000" cy="563562"/>
          </a:xfrm>
        </p:spPr>
        <p:txBody>
          <a:bodyPr/>
          <a:lstStyle/>
          <a:p>
            <a:r>
              <a:rPr lang="en-US" dirty="0"/>
              <a:t>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7400" y="1570037"/>
            <a:ext cx="8229600" cy="4449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04F4A-9B62-4E2F-8EBB-28417026AC9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Title 1"/>
          <p:cNvSpPr txBox="1">
            <a:spLocks/>
          </p:cNvSpPr>
          <p:nvPr userDrawn="1"/>
        </p:nvSpPr>
        <p:spPr>
          <a:xfrm>
            <a:off x="414200" y="737100"/>
            <a:ext cx="6096000" cy="5334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b="0" kern="1200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200" dirty="0">
                <a:solidFill>
                  <a:srgbClr val="7BBE30"/>
                </a:solidFill>
              </a:rPr>
              <a:t>Master Title Style</a:t>
            </a:r>
          </a:p>
        </p:txBody>
      </p:sp>
      <p:sp>
        <p:nvSpPr>
          <p:cNvPr id="8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411480" y="6172200"/>
            <a:ext cx="2133600" cy="228600"/>
          </a:xfrm>
        </p:spPr>
        <p:txBody>
          <a:bodyPr/>
          <a:lstStyle>
            <a:lvl1pPr marL="0" indent="0">
              <a:buFontTx/>
              <a:buNone/>
              <a:defRPr sz="700"/>
            </a:lvl1pPr>
          </a:lstStyle>
          <a:p>
            <a:r>
              <a:rPr lang="en-US" dirty="0"/>
              <a:t>Copyright © 2016 </a:t>
            </a:r>
            <a:r>
              <a:rPr lang="en-US" dirty="0" err="1"/>
              <a:t>Prometrc</a:t>
            </a:r>
            <a:r>
              <a:rPr lang="en-US" dirty="0"/>
              <a:t>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41883485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9.xml"/><Relationship Id="rId7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0.xml"/><Relationship Id="rId9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07400" y="274638"/>
            <a:ext cx="6096000" cy="792162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dirty="0"/>
              <a:t>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7400" y="1219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5700" y="6172200"/>
            <a:ext cx="2133600" cy="273050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l">
              <a:defRPr sz="7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 dirty="0"/>
              <a:t>Copyright © 2016 Prometric. All rights reserved.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00999" y="6121675"/>
            <a:ext cx="9822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7BBE30"/>
                </a:solidFill>
              </a:defRPr>
            </a:lvl1pPr>
          </a:lstStyle>
          <a:p>
            <a:fld id="{68F04F4A-9B62-4E2F-8EBB-28417026AC9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6" r:id="rId3"/>
    <p:sldLayoutId id="2147483651" r:id="rId4"/>
    <p:sldLayoutId id="2147483654" r:id="rId5"/>
    <p:sldLayoutId id="2147483655" r:id="rId6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2800" b="0" kern="1200">
          <a:solidFill>
            <a:srgbClr val="000000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+"/>
        <a:defRPr sz="2000" kern="1200">
          <a:solidFill>
            <a:schemeClr val="tx1">
              <a:lumMod val="50000"/>
              <a:lumOff val="50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/>
        <a:buChar char="•"/>
        <a:defRPr sz="2000" kern="1200">
          <a:solidFill>
            <a:srgbClr val="7F7F7F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rgbClr val="7F7F7F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rgbClr val="7F7F7F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rgbClr val="7F7F7F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07400" y="274638"/>
            <a:ext cx="6096000" cy="792162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dirty="0"/>
              <a:t>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7400" y="1219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5700" y="6172200"/>
            <a:ext cx="2133600" cy="273050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l">
              <a:defRPr sz="7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 dirty="0"/>
              <a:t>Copyright © 2016 Prometric. All rights reserved.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00999" y="6121675"/>
            <a:ext cx="9822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7BBE30"/>
                </a:solidFill>
              </a:defRPr>
            </a:lvl1pPr>
          </a:lstStyle>
          <a:p>
            <a:fld id="{68F04F4A-9B62-4E2F-8EBB-28417026AC9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27791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9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6" r:id="rId8"/>
    <p:sldLayoutId id="2147483667" r:id="rId9"/>
    <p:sldLayoutId id="2147483668" r:id="rId10"/>
    <p:sldLayoutId id="214748366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2800" b="0" kern="1200">
          <a:solidFill>
            <a:srgbClr val="000000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+"/>
        <a:defRPr sz="2000" kern="1200">
          <a:solidFill>
            <a:schemeClr val="tx1">
              <a:lumMod val="50000"/>
              <a:lumOff val="50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/>
        <a:buChar char="•"/>
        <a:defRPr sz="2000" kern="1200">
          <a:solidFill>
            <a:srgbClr val="7F7F7F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rgbClr val="7F7F7F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rgbClr val="7F7F7F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rgbClr val="7F7F7F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4200" y="2819399"/>
            <a:ext cx="8044000" cy="1023801"/>
          </a:xfrm>
        </p:spPr>
        <p:txBody>
          <a:bodyPr anchor="ctr">
            <a:normAutofit/>
          </a:bodyPr>
          <a:lstStyle/>
          <a:p>
            <a:r>
              <a:rPr lang="en-US" sz="28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Assessment Services – A Test Development Overview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24000" y="3843200"/>
            <a:ext cx="6129200" cy="1338400"/>
          </a:xfrm>
        </p:spPr>
        <p:txBody>
          <a:bodyPr/>
          <a:lstStyle/>
          <a:p>
            <a:r>
              <a:rPr lang="en-US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Diann M. Brady M.S. </a:t>
            </a:r>
          </a:p>
          <a:p>
            <a:r>
              <a:rPr lang="en-US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Tommy Fiske M.S. </a:t>
            </a:r>
          </a:p>
          <a:p>
            <a:r>
              <a:rPr lang="en-US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May 10, 2022</a:t>
            </a:r>
          </a:p>
        </p:txBody>
      </p:sp>
    </p:spTree>
    <p:extLst>
      <p:ext uri="{BB962C8B-B14F-4D97-AF65-F5344CB8AC3E}">
        <p14:creationId xmlns:p14="http://schemas.microsoft.com/office/powerpoint/2010/main" val="7428666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990600"/>
            <a:ext cx="9067800" cy="658813"/>
          </a:xfrm>
        </p:spPr>
        <p:txBody>
          <a:bodyPr>
            <a:noAutofit/>
          </a:bodyPr>
          <a:lstStyle/>
          <a:p>
            <a:r>
              <a:rPr lang="en-US" sz="2800" dirty="0">
                <a:effectLst/>
              </a:rPr>
              <a:t>Example of a Multiple-Choice Single-Response Item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828801"/>
            <a:ext cx="8229600" cy="2182812"/>
          </a:xfrm>
        </p:spPr>
        <p:txBody>
          <a:bodyPr/>
          <a:lstStyle/>
          <a:p>
            <a:pPr marL="609600" indent="-609600">
              <a:buFontTx/>
              <a:buNone/>
            </a:pPr>
            <a:r>
              <a:rPr lang="en-US" sz="1800" dirty="0">
                <a:solidFill>
                  <a:schemeClr val="tx1"/>
                </a:solidFill>
              </a:rPr>
              <a:t>Which of the following is a primary color?      </a:t>
            </a:r>
            <a:r>
              <a:rPr lang="en-US" sz="1800" b="1" i="1" dirty="0">
                <a:solidFill>
                  <a:srgbClr val="FF0000"/>
                </a:solidFill>
              </a:rPr>
              <a:t>Stem</a:t>
            </a:r>
            <a:endParaRPr lang="en-US" sz="1800" dirty="0">
              <a:solidFill>
                <a:srgbClr val="FF0000"/>
              </a:solidFill>
            </a:endParaRPr>
          </a:p>
          <a:p>
            <a:pPr marL="609600" indent="-609600">
              <a:buFontTx/>
              <a:buNone/>
            </a:pPr>
            <a:endParaRPr lang="en-US" sz="1800" dirty="0"/>
          </a:p>
          <a:p>
            <a:pPr marL="609600" indent="-609600">
              <a:buFont typeface="+mj-lt"/>
              <a:buAutoNum type="alphaUcPeriod"/>
            </a:pPr>
            <a:r>
              <a:rPr lang="en-US" sz="1800" dirty="0">
                <a:solidFill>
                  <a:schemeClr val="tx1"/>
                </a:solidFill>
              </a:rPr>
              <a:t>Green	                   </a:t>
            </a:r>
            <a:r>
              <a:rPr lang="en-US" sz="1800" b="1" i="1" dirty="0">
                <a:solidFill>
                  <a:srgbClr val="FF0000"/>
                </a:solidFill>
              </a:rPr>
              <a:t>Distractor</a:t>
            </a:r>
          </a:p>
          <a:p>
            <a:pPr marL="609600" indent="-609600">
              <a:buFont typeface="+mj-lt"/>
              <a:buAutoNum type="alphaUcPeriod"/>
            </a:pPr>
            <a:r>
              <a:rPr lang="en-US" sz="1800" dirty="0">
                <a:solidFill>
                  <a:schemeClr val="tx1"/>
                </a:solidFill>
              </a:rPr>
              <a:t>Purple		     </a:t>
            </a:r>
            <a:r>
              <a:rPr lang="en-US" sz="1800" b="1" i="1" dirty="0">
                <a:solidFill>
                  <a:srgbClr val="FF0000"/>
                </a:solidFill>
              </a:rPr>
              <a:t>Distractor</a:t>
            </a:r>
          </a:p>
          <a:p>
            <a:pPr marL="609600" indent="-609600">
              <a:buFont typeface="+mj-lt"/>
              <a:buAutoNum type="alphaUcPeriod"/>
            </a:pPr>
            <a:r>
              <a:rPr lang="en-US" sz="1800" dirty="0">
                <a:solidFill>
                  <a:schemeClr val="tx1"/>
                </a:solidFill>
              </a:rPr>
              <a:t>Orange	                   </a:t>
            </a:r>
            <a:r>
              <a:rPr lang="en-US" sz="1800" b="1" i="1" dirty="0">
                <a:solidFill>
                  <a:srgbClr val="FF0000"/>
                </a:solidFill>
              </a:rPr>
              <a:t>Distractor</a:t>
            </a:r>
            <a:endParaRPr lang="en-US" sz="1800" dirty="0">
              <a:solidFill>
                <a:srgbClr val="FF0000"/>
              </a:solidFill>
            </a:endParaRPr>
          </a:p>
          <a:p>
            <a:pPr marL="609600" indent="-609600">
              <a:buFont typeface="+mj-lt"/>
              <a:buAutoNum type="alphaUcPeriod"/>
            </a:pPr>
            <a:r>
              <a:rPr lang="en-US" sz="1800" dirty="0">
                <a:solidFill>
                  <a:schemeClr val="tx1"/>
                </a:solidFill>
              </a:rPr>
              <a:t>Blue	</a:t>
            </a:r>
            <a:r>
              <a:rPr lang="en-US" sz="1800" dirty="0">
                <a:solidFill>
                  <a:schemeClr val="hlink"/>
                </a:solidFill>
              </a:rPr>
              <a:t>	     </a:t>
            </a:r>
            <a:r>
              <a:rPr lang="en-US" sz="1800" b="1" i="1" dirty="0">
                <a:solidFill>
                  <a:srgbClr val="FF0000"/>
                </a:solidFill>
              </a:rPr>
              <a:t>Key</a:t>
            </a:r>
          </a:p>
          <a:p>
            <a:pPr marL="609600" indent="-609600">
              <a:buFontTx/>
              <a:buNone/>
            </a:pPr>
            <a:endParaRPr lang="en-US" sz="1400" b="1" i="1" dirty="0">
              <a:solidFill>
                <a:schemeClr val="hlink"/>
              </a:solidFill>
            </a:endParaRPr>
          </a:p>
        </p:txBody>
      </p:sp>
      <p:sp>
        <p:nvSpPr>
          <p:cNvPr id="16388" name="Right Brace 3"/>
          <p:cNvSpPr>
            <a:spLocks/>
          </p:cNvSpPr>
          <p:nvPr/>
        </p:nvSpPr>
        <p:spPr bwMode="auto">
          <a:xfrm>
            <a:off x="4925118" y="2438400"/>
            <a:ext cx="639762" cy="1573212"/>
          </a:xfrm>
          <a:prstGeom prst="rightBrace">
            <a:avLst>
              <a:gd name="adj1" fmla="val 8322"/>
              <a:gd name="adj2" fmla="val 50000"/>
            </a:avLst>
          </a:prstGeom>
          <a:noFill/>
          <a:ln w="9525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6389" name="TextBox 4"/>
          <p:cNvSpPr txBox="1">
            <a:spLocks noChangeArrowheads="1"/>
          </p:cNvSpPr>
          <p:nvPr/>
        </p:nvSpPr>
        <p:spPr bwMode="auto">
          <a:xfrm>
            <a:off x="5634038" y="3012281"/>
            <a:ext cx="1277937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200">
                <a:solidFill>
                  <a:srgbClr val="8CC63F"/>
                </a:solidFill>
                <a:latin typeface="Arial" charset="0"/>
              </a:defRPr>
            </a:lvl1pPr>
            <a:lvl2pPr marL="742950" indent="-285750">
              <a:defRPr sz="2200">
                <a:solidFill>
                  <a:srgbClr val="8CC63F"/>
                </a:solidFill>
                <a:latin typeface="Arial" charset="0"/>
              </a:defRPr>
            </a:lvl2pPr>
            <a:lvl3pPr marL="1143000" indent="-228600">
              <a:defRPr sz="2200">
                <a:solidFill>
                  <a:srgbClr val="8CC63F"/>
                </a:solidFill>
                <a:latin typeface="Arial" charset="0"/>
              </a:defRPr>
            </a:lvl3pPr>
            <a:lvl4pPr marL="1600200" indent="-228600">
              <a:defRPr sz="2200">
                <a:solidFill>
                  <a:srgbClr val="8CC63F"/>
                </a:solidFill>
                <a:latin typeface="Arial" charset="0"/>
              </a:defRPr>
            </a:lvl4pPr>
            <a:lvl5pPr marL="2057400" indent="-228600">
              <a:defRPr sz="2200">
                <a:solidFill>
                  <a:srgbClr val="8CC63F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ts val="26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rgbClr val="8CC63F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ts val="26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rgbClr val="8CC63F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ts val="26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rgbClr val="8CC63F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ts val="26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rgbClr val="8CC63F"/>
                </a:solidFill>
                <a:latin typeface="Arial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Options</a:t>
            </a: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381000" y="4111964"/>
            <a:ext cx="8255000" cy="658813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709E32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81000" y="4876800"/>
            <a:ext cx="7543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99049811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6" name="Rectangle 6"/>
          <p:cNvSpPr>
            <a:spLocks noChangeArrowheads="1"/>
          </p:cNvSpPr>
          <p:nvPr/>
        </p:nvSpPr>
        <p:spPr bwMode="auto">
          <a:xfrm>
            <a:off x="533400" y="1066800"/>
            <a:ext cx="8205346" cy="48767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168275" marR="0" lvl="0" indent="-168275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709E32"/>
              </a:buClr>
              <a:buSzTx/>
              <a:buFont typeface="Wingdings" pitchFamily="2" charset="2"/>
              <a:buChar char="§"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20492" name="Text Box 61"/>
          <p:cNvSpPr txBox="1">
            <a:spLocks noChangeArrowheads="1"/>
          </p:cNvSpPr>
          <p:nvPr/>
        </p:nvSpPr>
        <p:spPr bwMode="auto">
          <a:xfrm>
            <a:off x="4764088" y="2465388"/>
            <a:ext cx="34480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accent2"/>
                </a:solidFill>
                <a:latin typeface="Times New Roman" charset="0"/>
              </a:defRPr>
            </a:lvl1pPr>
            <a:lvl2pPr marL="742950" indent="-285750" eaLnBrk="0" hangingPunct="0">
              <a:defRPr sz="2400" b="1">
                <a:solidFill>
                  <a:schemeClr val="accent2"/>
                </a:solidFill>
                <a:latin typeface="Times New Roman" charset="0"/>
              </a:defRPr>
            </a:lvl2pPr>
            <a:lvl3pPr marL="1143000" indent="-228600" eaLnBrk="0" hangingPunct="0">
              <a:defRPr sz="2400" b="1">
                <a:solidFill>
                  <a:schemeClr val="accent2"/>
                </a:solidFill>
                <a:latin typeface="Times New Roman" charset="0"/>
              </a:defRPr>
            </a:lvl3pPr>
            <a:lvl4pPr marL="1600200" indent="-228600" eaLnBrk="0" hangingPunct="0">
              <a:defRPr sz="2400" b="1">
                <a:solidFill>
                  <a:schemeClr val="accent2"/>
                </a:solidFill>
                <a:latin typeface="Times New Roman" charset="0"/>
              </a:defRPr>
            </a:lvl4pPr>
            <a:lvl5pPr marL="2057400" indent="-228600" eaLnBrk="0" hangingPunct="0">
              <a:defRPr sz="2400" b="1">
                <a:solidFill>
                  <a:schemeClr val="accent2"/>
                </a:solidFill>
                <a:latin typeface="Times New Roman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2"/>
                </a:solidFill>
                <a:latin typeface="Times New Roman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2"/>
                </a:solidFill>
                <a:latin typeface="Times New Roman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2"/>
                </a:solidFill>
                <a:latin typeface="Times New Roman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2"/>
                </a:solidFill>
                <a:latin typeface="Times New Roman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Key Components of a Style Guide</a:t>
            </a:r>
          </a:p>
        </p:txBody>
      </p:sp>
      <p:sp>
        <p:nvSpPr>
          <p:cNvPr id="65" name="Rectangle 2"/>
          <p:cNvSpPr txBox="1">
            <a:spLocks noChangeArrowheads="1"/>
          </p:cNvSpPr>
          <p:nvPr/>
        </p:nvSpPr>
        <p:spPr>
          <a:xfrm>
            <a:off x="405254" y="503238"/>
            <a:ext cx="7967800" cy="792162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b="0" kern="1200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Item Editing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A97D218-9E4F-4727-85C9-E82011126BC9}"/>
              </a:ext>
            </a:extLst>
          </p:cNvPr>
          <p:cNvSpPr/>
          <p:nvPr/>
        </p:nvSpPr>
        <p:spPr>
          <a:xfrm>
            <a:off x="-18662" y="1066800"/>
            <a:ext cx="8629261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b="1" dirty="0"/>
              <a:t>Content editing</a:t>
            </a:r>
            <a:r>
              <a:rPr lang="en-US" dirty="0"/>
              <a:t>—during item writing, with assistance from SMEs</a:t>
            </a:r>
          </a:p>
          <a:p>
            <a:pPr lvl="2"/>
            <a:r>
              <a:rPr lang="en-US" dirty="0"/>
              <a:t>Ensures that content is correct, terminology is current, and style guide is applied properly</a:t>
            </a:r>
          </a:p>
          <a:p>
            <a:pPr lvl="1"/>
            <a:r>
              <a:rPr lang="en-US" b="1" dirty="0"/>
              <a:t>Copy editing</a:t>
            </a:r>
            <a:r>
              <a:rPr lang="en-US" dirty="0"/>
              <a:t>—after item writing</a:t>
            </a:r>
          </a:p>
          <a:p>
            <a:pPr lvl="2"/>
            <a:r>
              <a:rPr lang="en-US" i="1" dirty="0"/>
              <a:t>Light copy editing:</a:t>
            </a:r>
            <a:r>
              <a:rPr lang="en-US" dirty="0"/>
              <a:t>  Ensures proper language use, grammar, punctuation, spelling, capitalization, and formatting; also ensures adherence to style guide</a:t>
            </a:r>
          </a:p>
          <a:p>
            <a:pPr lvl="2"/>
            <a:r>
              <a:rPr lang="en-US" i="1" dirty="0"/>
              <a:t>Heavy copy editing:</a:t>
            </a:r>
            <a:r>
              <a:rPr lang="en-US" dirty="0"/>
              <a:t>  Light copy editing PLUS checking details within items (e.g., proper names, terminology) is correct, noting copyrighted or trademarked content that requires permission for use, and bias/sensitivity (fairness) review</a:t>
            </a:r>
          </a:p>
          <a:p>
            <a:pPr lvl="1"/>
            <a:r>
              <a:rPr lang="en-US" b="1" dirty="0"/>
              <a:t>Proofreading</a:t>
            </a:r>
            <a:r>
              <a:rPr lang="en-US" dirty="0"/>
              <a:t>—after item review, before form review</a:t>
            </a:r>
          </a:p>
          <a:p>
            <a:pPr lvl="2"/>
            <a:r>
              <a:rPr lang="en-US" dirty="0"/>
              <a:t>Ensures proper spelling, punctuation, capitalization, formatting, and adherence to style guide</a:t>
            </a:r>
          </a:p>
          <a:p>
            <a:pPr lvl="2"/>
            <a:endParaRPr lang="en-US" dirty="0"/>
          </a:p>
          <a:p>
            <a:pPr lvl="1"/>
            <a:r>
              <a:rPr lang="en-US" b="1" dirty="0"/>
              <a:t>Bias/Sensitivity (Fairness) Review</a:t>
            </a:r>
          </a:p>
          <a:p>
            <a:pPr lvl="2"/>
            <a:r>
              <a:rPr lang="en-US" dirty="0"/>
              <a:t>Ensures exclusion of factors that may be offensive, stereotyping, or otherwise biased against any individual or group</a:t>
            </a:r>
          </a:p>
        </p:txBody>
      </p:sp>
    </p:spTree>
    <p:extLst>
      <p:ext uri="{BB962C8B-B14F-4D97-AF65-F5344CB8AC3E}">
        <p14:creationId xmlns:p14="http://schemas.microsoft.com/office/powerpoint/2010/main" val="35852738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Content Placeholder 2">
            <a:extLst>
              <a:ext uri="{FF2B5EF4-FFF2-40B4-BE49-F238E27FC236}">
                <a16:creationId xmlns:a16="http://schemas.microsoft.com/office/drawing/2014/main" id="{4993A9ED-EA50-4187-8E10-2E9AA9235DDF}"/>
              </a:ext>
            </a:extLst>
          </p:cNvPr>
          <p:cNvPicPr>
            <a:picLocks noGrp="1" noChangeAspect="1"/>
          </p:cNvPicPr>
          <p:nvPr>
            <p:ph/>
          </p:nvPr>
        </p:nvPicPr>
        <p:blipFill>
          <a:blip r:embed="rId3"/>
          <a:stretch>
            <a:fillRect/>
          </a:stretch>
        </p:blipFill>
        <p:spPr>
          <a:xfrm>
            <a:off x="1197683" y="914400"/>
            <a:ext cx="6748634" cy="502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4171346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5254" y="1188076"/>
            <a:ext cx="8205346" cy="5136524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Review by SMEs for verification of content accuracy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Is the key correct?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Is the reference/rationale valid?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Are the distractors clearly wrong, yet plausible?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Is the item relevant?</a:t>
            </a:r>
          </a:p>
          <a:p>
            <a:r>
              <a:rPr lang="en-US" dirty="0">
                <a:solidFill>
                  <a:schemeClr val="tx1"/>
                </a:solidFill>
              </a:rPr>
              <a:t>Methodologies: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In-person review</a:t>
            </a:r>
          </a:p>
          <a:p>
            <a:pPr lvl="2"/>
            <a:r>
              <a:rPr lang="en-US" dirty="0">
                <a:solidFill>
                  <a:schemeClr val="tx1"/>
                </a:solidFill>
              </a:rPr>
              <a:t>Typically, several days with about 80 items reviewed per day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Remote</a:t>
            </a:r>
          </a:p>
          <a:p>
            <a:pPr lvl="2"/>
            <a:r>
              <a:rPr lang="en-US" dirty="0">
                <a:solidFill>
                  <a:schemeClr val="tx1"/>
                </a:solidFill>
              </a:rPr>
              <a:t>Typically, 3-hour chunks with about 30-40 items reviewed</a:t>
            </a:r>
          </a:p>
          <a:p>
            <a:pPr marL="457200" lvl="1" indent="0">
              <a:buNone/>
            </a:pPr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405254" y="432404"/>
            <a:ext cx="7967800" cy="792162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b="0" kern="1200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Item Review</a:t>
            </a:r>
          </a:p>
        </p:txBody>
      </p:sp>
    </p:spTree>
    <p:extLst>
      <p:ext uri="{BB962C8B-B14F-4D97-AF65-F5344CB8AC3E}">
        <p14:creationId xmlns:p14="http://schemas.microsoft.com/office/powerpoint/2010/main" val="36115975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Content Placeholder 2">
            <a:extLst>
              <a:ext uri="{FF2B5EF4-FFF2-40B4-BE49-F238E27FC236}">
                <a16:creationId xmlns:a16="http://schemas.microsoft.com/office/drawing/2014/main" id="{39F8999A-26E0-4D4F-B3F7-0C5D4B7B3BD1}"/>
              </a:ext>
            </a:extLst>
          </p:cNvPr>
          <p:cNvPicPr>
            <a:picLocks noGrp="1" noChangeAspect="1"/>
          </p:cNvPicPr>
          <p:nvPr>
            <p:ph/>
          </p:nvPr>
        </p:nvPicPr>
        <p:blipFill>
          <a:blip r:embed="rId3"/>
          <a:stretch>
            <a:fillRect/>
          </a:stretch>
        </p:blipFill>
        <p:spPr>
          <a:xfrm>
            <a:off x="1197683" y="838200"/>
            <a:ext cx="6748634" cy="502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5586208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7450" y="1200954"/>
            <a:ext cx="8325549" cy="4742645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The form is assembled like a puzzle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Based on statistics (p-</a:t>
            </a:r>
            <a:r>
              <a:rPr lang="en-US" dirty="0" err="1">
                <a:solidFill>
                  <a:schemeClr val="tx1"/>
                </a:solidFill>
              </a:rPr>
              <a:t>val</a:t>
            </a:r>
            <a:r>
              <a:rPr lang="en-US" dirty="0">
                <a:solidFill>
                  <a:schemeClr val="tx1"/>
                </a:solidFill>
              </a:rPr>
              <a:t>/pt.-biserial/test spec)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This is our major touch points with PS</a:t>
            </a:r>
          </a:p>
          <a:p>
            <a:r>
              <a:rPr lang="en-US" dirty="0">
                <a:solidFill>
                  <a:schemeClr val="tx1"/>
                </a:solidFill>
              </a:rPr>
              <a:t>During the form review, the focus is on the following aspects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Re-confirm the item’s accuracy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Ensure consistency among the items (style)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Verify item properties (domain)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Address overlap items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Handle cueing items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Replace items as necessary</a:t>
            </a:r>
          </a:p>
          <a:p>
            <a:pPr marL="457200" lvl="1" indent="0">
              <a:buNone/>
            </a:pPr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405254" y="432404"/>
            <a:ext cx="7967800" cy="792162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b="0" kern="1200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Form Assembly/ Exam Review</a:t>
            </a:r>
          </a:p>
        </p:txBody>
      </p:sp>
    </p:spTree>
    <p:extLst>
      <p:ext uri="{BB962C8B-B14F-4D97-AF65-F5344CB8AC3E}">
        <p14:creationId xmlns:p14="http://schemas.microsoft.com/office/powerpoint/2010/main" val="25804416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Content Placeholder 2">
            <a:extLst>
              <a:ext uri="{FF2B5EF4-FFF2-40B4-BE49-F238E27FC236}">
                <a16:creationId xmlns:a16="http://schemas.microsoft.com/office/drawing/2014/main" id="{EEF5A4A3-9BCE-4A63-ACFF-DDCC143181D9}"/>
              </a:ext>
            </a:extLst>
          </p:cNvPr>
          <p:cNvPicPr>
            <a:picLocks noGrp="1" noChangeAspect="1"/>
          </p:cNvPicPr>
          <p:nvPr>
            <p:ph/>
          </p:nvPr>
        </p:nvPicPr>
        <p:blipFill>
          <a:blip r:embed="rId3"/>
          <a:stretch>
            <a:fillRect/>
          </a:stretch>
        </p:blipFill>
        <p:spPr>
          <a:xfrm>
            <a:off x="1197683" y="914400"/>
            <a:ext cx="6748634" cy="502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9456567"/>
      </p:ext>
    </p:extLst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2310" y="1238250"/>
            <a:ext cx="8229600" cy="4239494"/>
          </a:xfrm>
        </p:spPr>
        <p:txBody>
          <a:bodyPr/>
          <a:lstStyle/>
          <a:p>
            <a:pPr lvl="1" indent="-514350">
              <a:buFontTx/>
              <a:buNone/>
            </a:pPr>
            <a:r>
              <a:rPr lang="en-US" sz="2000" dirty="0">
                <a:solidFill>
                  <a:schemeClr val="tx1"/>
                </a:solidFill>
                <a:latin typeface="Arial" charset="0"/>
              </a:rPr>
              <a:t>Purpose</a:t>
            </a:r>
          </a:p>
          <a:p>
            <a:pPr marL="571500" lvl="1" indent="-342900">
              <a:buClr>
                <a:schemeClr val="bg2">
                  <a:lumMod val="75000"/>
                </a:schemeClr>
              </a:buClr>
            </a:pPr>
            <a:r>
              <a:rPr lang="en-US" sz="1800" dirty="0">
                <a:solidFill>
                  <a:schemeClr val="tx1"/>
                </a:solidFill>
                <a:latin typeface="Arial" charset="0"/>
              </a:rPr>
              <a:t>Verify that scoring has the right keys</a:t>
            </a:r>
          </a:p>
          <a:p>
            <a:pPr marL="571500" lvl="1" indent="-342900">
              <a:buClr>
                <a:schemeClr val="bg2">
                  <a:lumMod val="75000"/>
                </a:schemeClr>
              </a:buClr>
            </a:pPr>
            <a:r>
              <a:rPr lang="en-US" sz="1800" dirty="0">
                <a:solidFill>
                  <a:schemeClr val="tx1"/>
                </a:solidFill>
                <a:latin typeface="Arial" charset="0"/>
              </a:rPr>
              <a:t>Determine if an alternate option is possible a key</a:t>
            </a:r>
          </a:p>
          <a:p>
            <a:pPr lvl="1">
              <a:buFontTx/>
              <a:buChar char="•"/>
            </a:pPr>
            <a:endParaRPr lang="en-US" sz="1800" dirty="0">
              <a:solidFill>
                <a:schemeClr val="tx1"/>
              </a:solidFill>
              <a:latin typeface="Arial" charset="0"/>
            </a:endParaRPr>
          </a:p>
          <a:p>
            <a:pPr marL="228600" indent="0">
              <a:buNone/>
            </a:pPr>
            <a:r>
              <a:rPr lang="en-US" dirty="0">
                <a:solidFill>
                  <a:schemeClr val="tx1"/>
                </a:solidFill>
                <a:latin typeface="Arial" charset="0"/>
              </a:rPr>
              <a:t>Flags</a:t>
            </a:r>
          </a:p>
          <a:p>
            <a:pPr marL="571500"/>
            <a:r>
              <a:rPr lang="en-US" sz="1800" dirty="0">
                <a:solidFill>
                  <a:schemeClr val="tx1"/>
                </a:solidFill>
                <a:latin typeface="Arial" charset="0"/>
              </a:rPr>
              <a:t>Determine which items flagged need to be reviewed – all items do not necessarily need to be reviewed by client</a:t>
            </a:r>
          </a:p>
          <a:p>
            <a:pPr marL="971550" lvl="1"/>
            <a:r>
              <a:rPr lang="en-US" sz="1800" dirty="0">
                <a:solidFill>
                  <a:schemeClr val="tx1"/>
                </a:solidFill>
                <a:latin typeface="Arial" charset="0"/>
              </a:rPr>
              <a:t>We typically flag items that are too easy, too hard, have a low/negative Point Biserial, or have key issues</a:t>
            </a:r>
          </a:p>
          <a:p>
            <a:pPr lvl="1">
              <a:buFontTx/>
              <a:buChar char="•"/>
            </a:pPr>
            <a:endParaRPr lang="en-US" sz="1800" dirty="0">
              <a:solidFill>
                <a:schemeClr val="tx1"/>
              </a:solidFill>
              <a:latin typeface="Arial" charset="0"/>
            </a:endParaRPr>
          </a:p>
          <a:p>
            <a:pPr lvl="1">
              <a:buFontTx/>
              <a:buChar char="•"/>
            </a:pPr>
            <a:endParaRPr lang="en-US" sz="18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405254" y="432404"/>
            <a:ext cx="7967800" cy="792162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b="0" kern="1200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Problem Item Notification (PIN) Calls</a:t>
            </a:r>
          </a:p>
        </p:txBody>
      </p:sp>
    </p:spTree>
    <p:extLst>
      <p:ext uri="{BB962C8B-B14F-4D97-AF65-F5344CB8AC3E}">
        <p14:creationId xmlns:p14="http://schemas.microsoft.com/office/powerpoint/2010/main" val="228012056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Content Placeholder 2">
            <a:extLst>
              <a:ext uri="{FF2B5EF4-FFF2-40B4-BE49-F238E27FC236}">
                <a16:creationId xmlns:a16="http://schemas.microsoft.com/office/drawing/2014/main" id="{74E55099-7648-45DD-A9E9-1E16C1A1FBB3}"/>
              </a:ext>
            </a:extLst>
          </p:cNvPr>
          <p:cNvPicPr>
            <a:picLocks noGrp="1" noChangeAspect="1"/>
          </p:cNvPicPr>
          <p:nvPr>
            <p:ph/>
          </p:nvPr>
        </p:nvPicPr>
        <p:blipFill>
          <a:blip r:embed="rId3"/>
          <a:stretch>
            <a:fillRect/>
          </a:stretch>
        </p:blipFill>
        <p:spPr>
          <a:xfrm>
            <a:off x="1197683" y="914400"/>
            <a:ext cx="6748634" cy="502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7615682"/>
      </p:ext>
    </p:extLst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8764" y="1189148"/>
            <a:ext cx="8458200" cy="5287851"/>
          </a:xfrm>
          <a:noFill/>
        </p:spPr>
        <p:txBody>
          <a:bodyPr lIns="92075" tIns="46038" rIns="92075" bIns="46038">
            <a:norm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en-US" dirty="0">
                <a:solidFill>
                  <a:schemeClr val="tx1"/>
                </a:solidFill>
              </a:rPr>
              <a:t>The purpose of a standard setting study is the set the cut score for an exam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altLang="en-US" dirty="0">
                <a:solidFill>
                  <a:schemeClr val="tx1"/>
                </a:solidFill>
              </a:rPr>
              <a:t>These typically follow job analyses or major industry changes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en-US" dirty="0">
                <a:solidFill>
                  <a:schemeClr val="tx1"/>
                </a:solidFill>
              </a:rPr>
              <a:t>The Role of the Cut Score Panel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altLang="en-US" dirty="0">
                <a:solidFill>
                  <a:schemeClr val="tx1"/>
                </a:solidFill>
              </a:rPr>
              <a:t>To review the tests specifications and define the minimally qualified candidate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altLang="en-US" dirty="0">
                <a:solidFill>
                  <a:schemeClr val="tx1"/>
                </a:solidFill>
              </a:rPr>
              <a:t>To evaluate the examination based on the standard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altLang="en-US" dirty="0">
                <a:solidFill>
                  <a:schemeClr val="tx1"/>
                </a:solidFill>
              </a:rPr>
              <a:t>To recommend passing scores to the decision-making body of the sponsoring agency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en-US" dirty="0">
                <a:solidFill>
                  <a:schemeClr val="tx1"/>
                </a:solidFill>
              </a:rPr>
              <a:t>The most common standard setting method for multiple choice exams is the modified </a:t>
            </a:r>
            <a:r>
              <a:rPr lang="en-US" altLang="en-US" dirty="0" err="1">
                <a:solidFill>
                  <a:schemeClr val="tx1"/>
                </a:solidFill>
              </a:rPr>
              <a:t>Angoff</a:t>
            </a:r>
            <a:r>
              <a:rPr lang="en-US" altLang="en-US" dirty="0">
                <a:solidFill>
                  <a:schemeClr val="tx1"/>
                </a:solidFill>
              </a:rPr>
              <a:t> method</a:t>
            </a:r>
          </a:p>
          <a:p>
            <a:pPr>
              <a:buFont typeface="Monotype Sorts" pitchFamily="2" charset="2"/>
              <a:buChar char="l"/>
            </a:pPr>
            <a:endParaRPr lang="en-US" altLang="en-US" dirty="0">
              <a:solidFill>
                <a:schemeClr val="tx1"/>
              </a:solidFill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405254" y="432404"/>
            <a:ext cx="7967800" cy="792162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b="0" kern="1200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Standard Setting</a:t>
            </a:r>
          </a:p>
        </p:txBody>
      </p:sp>
    </p:spTree>
    <p:extLst>
      <p:ext uri="{BB962C8B-B14F-4D97-AF65-F5344CB8AC3E}">
        <p14:creationId xmlns:p14="http://schemas.microsoft.com/office/powerpoint/2010/main" val="35396323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4200" y="274638"/>
            <a:ext cx="7205800" cy="792162"/>
          </a:xfrm>
        </p:spPr>
        <p:txBody>
          <a:bodyPr anchor="ctr"/>
          <a:lstStyle/>
          <a:p>
            <a:r>
              <a:rPr lang="en-US" b="1" u="sng" dirty="0">
                <a:latin typeface="Calibri Light" panose="020F0302020204030204" pitchFamily="34" charset="0"/>
                <a:cs typeface="Calibri Light" panose="020F0302020204030204" pitchFamily="34" charset="0"/>
              </a:rPr>
              <a:t>Agenda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04F4A-9B62-4E2F-8EBB-28417026AC91}" type="slidenum">
              <a:rPr lang="en-US" smtClean="0"/>
              <a:t>2</a:t>
            </a:fld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en-US" sz="2800" dirty="0">
              <a:solidFill>
                <a:schemeClr val="tx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r>
              <a:rPr lang="en-US" sz="2800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Test Development Services</a:t>
            </a:r>
          </a:p>
          <a:p>
            <a:pPr lvl="1"/>
            <a:r>
              <a:rPr lang="en-US" sz="2800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Roles within Exam Development</a:t>
            </a:r>
          </a:p>
          <a:p>
            <a:pPr lvl="1"/>
            <a:r>
              <a:rPr lang="en-US" sz="2800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Test Purpose</a:t>
            </a:r>
          </a:p>
          <a:p>
            <a:pPr lvl="1"/>
            <a:r>
              <a:rPr lang="en-US" sz="2800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Job Analysis</a:t>
            </a:r>
          </a:p>
          <a:p>
            <a:pPr lvl="1"/>
            <a:r>
              <a:rPr lang="en-US" sz="2800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Item Development</a:t>
            </a:r>
          </a:p>
          <a:p>
            <a:pPr lvl="1"/>
            <a:r>
              <a:rPr lang="en-US" sz="2800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Item Review</a:t>
            </a:r>
          </a:p>
          <a:p>
            <a:pPr lvl="1"/>
            <a:r>
              <a:rPr lang="en-US" sz="2800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Form Assembly &amp; Review</a:t>
            </a:r>
          </a:p>
          <a:p>
            <a:pPr lvl="1"/>
            <a:r>
              <a:rPr lang="en-US" sz="2800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Test Administration</a:t>
            </a:r>
          </a:p>
          <a:p>
            <a:pPr lvl="1"/>
            <a:r>
              <a:rPr lang="en-US" sz="2800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Item Analysis</a:t>
            </a:r>
          </a:p>
          <a:p>
            <a:pPr lvl="1"/>
            <a:r>
              <a:rPr lang="en-US" sz="2800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Standard Setting</a:t>
            </a:r>
          </a:p>
          <a:p>
            <a:pPr marL="457200" lvl="1" indent="0">
              <a:buNone/>
            </a:pPr>
            <a:endParaRPr lang="en-US" sz="2800" dirty="0">
              <a:solidFill>
                <a:schemeClr val="tx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642985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4200" y="274638"/>
            <a:ext cx="6672400" cy="792162"/>
          </a:xfrm>
        </p:spPr>
        <p:txBody>
          <a:bodyPr anchor="ctr"/>
          <a:lstStyle/>
          <a:p>
            <a:r>
              <a:rPr lang="en-US" b="1" u="sng" dirty="0">
                <a:latin typeface="Calibri Light" panose="020F0302020204030204" pitchFamily="34" charset="0"/>
                <a:cs typeface="Calibri Light" panose="020F0302020204030204" pitchFamily="34" charset="0"/>
              </a:rPr>
              <a:t>Standard Setting – Steps (</a:t>
            </a:r>
            <a:r>
              <a:rPr lang="en-US" b="1" u="sng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Angoff</a:t>
            </a:r>
            <a:r>
              <a:rPr lang="en-US" b="1" u="sng" dirty="0">
                <a:latin typeface="Calibri Light" panose="020F0302020204030204" pitchFamily="34" charset="0"/>
                <a:cs typeface="Calibri Light" panose="020F0302020204030204" pitchFamily="34" charset="0"/>
              </a:rPr>
              <a:t> Method)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04F4A-9B62-4E2F-8EBB-28417026AC91}" type="slidenum">
              <a:rPr lang="en-US" smtClean="0"/>
              <a:t>20</a:t>
            </a:fld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07400" y="1219200"/>
            <a:ext cx="8229600" cy="5029200"/>
          </a:xfrm>
        </p:spPr>
        <p:txBody>
          <a:bodyPr>
            <a:normAutofit/>
          </a:bodyPr>
          <a:lstStyle/>
          <a:p>
            <a:pPr>
              <a:buClr>
                <a:srgbClr val="709E32"/>
              </a:buClr>
            </a:pPr>
            <a:r>
              <a:rPr lang="en-US" sz="2800" b="1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Step 1: </a:t>
            </a:r>
            <a:r>
              <a:rPr lang="en-US" sz="2800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Define minimally qualified candidate</a:t>
            </a:r>
          </a:p>
          <a:p>
            <a:pPr>
              <a:buClr>
                <a:srgbClr val="709E32"/>
              </a:buClr>
            </a:pPr>
            <a:r>
              <a:rPr lang="en-US" sz="2800" b="1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Step 2: </a:t>
            </a:r>
            <a:r>
              <a:rPr lang="en-US" sz="2800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1</a:t>
            </a:r>
            <a:r>
              <a:rPr lang="en-US" sz="2800" baseline="30000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st</a:t>
            </a:r>
            <a:r>
              <a:rPr lang="en-US" sz="2800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Rating</a:t>
            </a:r>
          </a:p>
          <a:p>
            <a:pPr lvl="1">
              <a:buClr>
                <a:srgbClr val="709E32"/>
              </a:buClr>
            </a:pPr>
            <a:r>
              <a:rPr lang="en-US" sz="2800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Take the examination</a:t>
            </a:r>
          </a:p>
          <a:p>
            <a:pPr lvl="1">
              <a:buClr>
                <a:srgbClr val="709E32"/>
              </a:buClr>
            </a:pPr>
            <a:r>
              <a:rPr lang="en-US" sz="2800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Rate each item on the exam</a:t>
            </a:r>
          </a:p>
          <a:p>
            <a:pPr>
              <a:buClr>
                <a:srgbClr val="709E32"/>
              </a:buClr>
            </a:pPr>
            <a:r>
              <a:rPr lang="en-US" sz="2800" b="1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Step 3: </a:t>
            </a:r>
            <a:r>
              <a:rPr lang="en-US" sz="2800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2</a:t>
            </a:r>
            <a:r>
              <a:rPr lang="en-US" sz="2800" baseline="30000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nd</a:t>
            </a:r>
            <a:r>
              <a:rPr lang="en-US" sz="2800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Rating </a:t>
            </a:r>
          </a:p>
          <a:p>
            <a:pPr lvl="1">
              <a:buClr>
                <a:srgbClr val="709E32"/>
              </a:buClr>
            </a:pPr>
            <a:r>
              <a:rPr lang="en-US" sz="2800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Review and discuss items and 1</a:t>
            </a:r>
            <a:r>
              <a:rPr lang="en-US" sz="2800" baseline="30000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st</a:t>
            </a:r>
            <a:r>
              <a:rPr lang="en-US" sz="2800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rating results</a:t>
            </a:r>
          </a:p>
          <a:p>
            <a:pPr lvl="1">
              <a:buClr>
                <a:srgbClr val="709E32"/>
              </a:buClr>
            </a:pPr>
            <a:r>
              <a:rPr lang="en-US" sz="2800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Re-rate each item based on the discussions and results of the 1</a:t>
            </a:r>
            <a:r>
              <a:rPr lang="en-US" sz="2800" baseline="30000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st</a:t>
            </a:r>
            <a:r>
              <a:rPr lang="en-US" sz="2800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rating</a:t>
            </a:r>
          </a:p>
          <a:p>
            <a:pPr>
              <a:buClr>
                <a:srgbClr val="709E32"/>
              </a:buClr>
            </a:pPr>
            <a:r>
              <a:rPr lang="en-US" sz="2800" b="1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Step 4: </a:t>
            </a:r>
            <a:r>
              <a:rPr lang="en-US" sz="2800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Panel evaluation tabulated and analyzed</a:t>
            </a:r>
          </a:p>
        </p:txBody>
      </p:sp>
    </p:spTree>
    <p:extLst>
      <p:ext uri="{BB962C8B-B14F-4D97-AF65-F5344CB8AC3E}">
        <p14:creationId xmlns:p14="http://schemas.microsoft.com/office/powerpoint/2010/main" val="396542476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EEF6C7-948C-44CA-BAAB-848C19BF81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Questions?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4CBCAD-B111-4A9D-8F50-8D6E016CF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04F4A-9B62-4E2F-8EBB-28417026AC91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2913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4200" y="274638"/>
            <a:ext cx="7205800" cy="792162"/>
          </a:xfrm>
        </p:spPr>
        <p:txBody>
          <a:bodyPr anchor="ctr"/>
          <a:lstStyle/>
          <a:p>
            <a:r>
              <a:rPr lang="en-US" b="1" u="sng" dirty="0">
                <a:latin typeface="Calibri Light" panose="020F0302020204030204" pitchFamily="34" charset="0"/>
                <a:cs typeface="Calibri Light" panose="020F0302020204030204" pitchFamily="34" charset="0"/>
              </a:rPr>
              <a:t>Roles in Exam Development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04F4A-9B62-4E2F-8EBB-28417026AC91}" type="slidenum">
              <a:rPr lang="en-US" smtClean="0"/>
              <a:t>3</a:t>
            </a:fld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sz="2800" dirty="0">
              <a:solidFill>
                <a:schemeClr val="tx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lvl="1"/>
            <a:r>
              <a:rPr lang="en-US" sz="2800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Test Developer</a:t>
            </a:r>
          </a:p>
          <a:p>
            <a:pPr lvl="1"/>
            <a:r>
              <a:rPr lang="en-US" sz="2800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Psychometrician  </a:t>
            </a:r>
          </a:p>
          <a:p>
            <a:pPr lvl="1"/>
            <a:r>
              <a:rPr lang="en-US" sz="2800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Test Publisher</a:t>
            </a:r>
          </a:p>
          <a:p>
            <a:pPr lvl="1"/>
            <a:r>
              <a:rPr lang="en-US" sz="2800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Test Quality Associate</a:t>
            </a:r>
          </a:p>
          <a:p>
            <a:pPr lvl="1"/>
            <a:r>
              <a:rPr lang="en-US" sz="2800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Test Design Associate</a:t>
            </a:r>
          </a:p>
          <a:p>
            <a:pPr lvl="1"/>
            <a:r>
              <a:rPr lang="en-US" sz="2800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Client Services Manager</a:t>
            </a:r>
          </a:p>
          <a:p>
            <a:pPr lvl="1"/>
            <a:r>
              <a:rPr lang="en-US" sz="2800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Program Manager</a:t>
            </a:r>
          </a:p>
          <a:p>
            <a:pPr lvl="1"/>
            <a:r>
              <a:rPr lang="en-US" sz="2800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Scheduling Manager</a:t>
            </a:r>
          </a:p>
          <a:p>
            <a:pPr marL="457200" lvl="1" indent="0">
              <a:buNone/>
            </a:pPr>
            <a:endParaRPr lang="en-US" sz="2800" dirty="0">
              <a:solidFill>
                <a:schemeClr val="tx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7915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609600"/>
            <a:ext cx="7772400" cy="609600"/>
          </a:xfrm>
        </p:spPr>
        <p:txBody>
          <a:bodyPr lIns="90488" tIns="44450" rIns="90488" bIns="44450">
            <a:noAutofit/>
          </a:bodyPr>
          <a:lstStyle/>
          <a:p>
            <a:pPr eaLnBrk="1" hangingPunct="1">
              <a:defRPr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Primary Considerations in Assessment</a:t>
            </a:r>
            <a:b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990600" y="914400"/>
            <a:ext cx="6477000" cy="5029200"/>
          </a:xfrm>
          <a:noFill/>
        </p:spPr>
        <p:txBody>
          <a:bodyPr lIns="90488" tIns="44450" rIns="90488" bIns="44450">
            <a:normAutofit lnSpcReduction="10000"/>
          </a:bodyPr>
          <a:lstStyle/>
          <a:p>
            <a:pPr lvl="0">
              <a:buClr>
                <a:srgbClr val="D3D1A0">
                  <a:lumMod val="75000"/>
                </a:srgbClr>
              </a:buClr>
              <a:buNone/>
            </a:pPr>
            <a:endParaRPr lang="en-US" sz="2800" dirty="0"/>
          </a:p>
          <a:p>
            <a:pPr lvl="0">
              <a:buClr>
                <a:srgbClr val="D3D1A0">
                  <a:lumMod val="75000"/>
                </a:srgbClr>
              </a:buClr>
              <a:buNone/>
            </a:pPr>
            <a:r>
              <a:rPr lang="en-US" sz="2800" dirty="0"/>
              <a:t>Validity</a:t>
            </a:r>
          </a:p>
          <a:p>
            <a:pPr lvl="0">
              <a:buClr>
                <a:srgbClr val="D3D1A0">
                  <a:lumMod val="75000"/>
                </a:srgbClr>
              </a:buClr>
              <a:buFont typeface="Wingdings" panose="05000000000000000000" pitchFamily="2" charset="2"/>
              <a:buChar char="v"/>
            </a:pPr>
            <a:r>
              <a:rPr lang="en-US" sz="1400" dirty="0">
                <a:solidFill>
                  <a:schemeClr val="accent1">
                    <a:lumMod val="75000"/>
                  </a:schemeClr>
                </a:solidFill>
              </a:rPr>
              <a:t>THE DEGREE TO WHICH EVIDENCE AND THEORY SUPPORT THE INTERPRETATIONS OF TEST SCORES</a:t>
            </a:r>
          </a:p>
          <a:p>
            <a:pPr lvl="1">
              <a:buClr>
                <a:srgbClr val="D3D1A0">
                  <a:lumMod val="75000"/>
                </a:srgbClr>
              </a:buClr>
              <a:buFont typeface="Wingdings" pitchFamily="2" charset="2"/>
              <a:buChar char="ü"/>
            </a:pPr>
            <a:r>
              <a:rPr lang="en-US" sz="1400" dirty="0">
                <a:solidFill>
                  <a:schemeClr val="accent1">
                    <a:lumMod val="75000"/>
                  </a:schemeClr>
                </a:solidFill>
              </a:rPr>
              <a:t>Does the test measure what it says it measures? </a:t>
            </a:r>
          </a:p>
          <a:p>
            <a:pPr lvl="1">
              <a:buClr>
                <a:srgbClr val="D3D1A0">
                  <a:lumMod val="75000"/>
                </a:srgbClr>
              </a:buClr>
              <a:buFont typeface="Wingdings" pitchFamily="2" charset="2"/>
              <a:buChar char="ü"/>
            </a:pPr>
            <a:endParaRPr lang="en-US" sz="1400" dirty="0">
              <a:solidFill>
                <a:schemeClr val="accent1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  <a:buClr>
                <a:srgbClr val="D3D1A0">
                  <a:lumMod val="75000"/>
                </a:srgbClr>
              </a:buClr>
              <a:buNone/>
            </a:pPr>
            <a:r>
              <a:rPr lang="en-US" sz="2800" dirty="0"/>
              <a:t>Reliability</a:t>
            </a:r>
          </a:p>
          <a:p>
            <a:pPr>
              <a:lnSpc>
                <a:spcPct val="90000"/>
              </a:lnSpc>
              <a:buClr>
                <a:srgbClr val="D3D1A0">
                  <a:lumMod val="75000"/>
                </a:srgbClr>
              </a:buClr>
              <a:buFont typeface="Wingdings" panose="05000000000000000000" pitchFamily="2" charset="2"/>
              <a:buChar char="v"/>
            </a:pPr>
            <a:r>
              <a:rPr lang="en-US" sz="1400" dirty="0">
                <a:solidFill>
                  <a:schemeClr val="accent1">
                    <a:lumMod val="75000"/>
                  </a:schemeClr>
                </a:solidFill>
              </a:rPr>
              <a:t>THE DEGREE TO WHICH TEST SCORES ARE FREE FROM ERRORS OF MEASUREMENT </a:t>
            </a:r>
          </a:p>
          <a:p>
            <a:pPr lvl="1">
              <a:lnSpc>
                <a:spcPct val="90000"/>
              </a:lnSpc>
              <a:buClr>
                <a:srgbClr val="D3D1A0">
                  <a:lumMod val="75000"/>
                </a:srgbClr>
              </a:buClr>
              <a:buFont typeface="Wingdings" panose="05000000000000000000" pitchFamily="2" charset="2"/>
              <a:buChar char="ü"/>
            </a:pPr>
            <a:r>
              <a:rPr lang="en-US" sz="1400" dirty="0">
                <a:solidFill>
                  <a:schemeClr val="accent1">
                    <a:lumMod val="75000"/>
                  </a:schemeClr>
                </a:solidFill>
              </a:rPr>
              <a:t>Are the test scores </a:t>
            </a:r>
            <a:r>
              <a:rPr lang="en-US" sz="1400" u="sng" dirty="0">
                <a:solidFill>
                  <a:schemeClr val="accent1">
                    <a:lumMod val="75000"/>
                  </a:schemeClr>
                </a:solidFill>
              </a:rPr>
              <a:t>consistent</a:t>
            </a:r>
            <a:r>
              <a:rPr lang="en-US" sz="1400" dirty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en-US" sz="1400" u="sng" dirty="0">
                <a:solidFill>
                  <a:schemeClr val="accent1">
                    <a:lumMod val="75000"/>
                  </a:schemeClr>
                </a:solidFill>
              </a:rPr>
              <a:t>dependable</a:t>
            </a:r>
            <a:r>
              <a:rPr lang="en-US" sz="1400" dirty="0">
                <a:solidFill>
                  <a:schemeClr val="accent1">
                    <a:lumMod val="75000"/>
                  </a:schemeClr>
                </a:solidFill>
              </a:rPr>
              <a:t>, and </a:t>
            </a:r>
            <a:r>
              <a:rPr lang="en-US" sz="1400" u="sng" dirty="0">
                <a:solidFill>
                  <a:schemeClr val="accent1">
                    <a:lumMod val="75000"/>
                  </a:schemeClr>
                </a:solidFill>
              </a:rPr>
              <a:t>repeatable</a:t>
            </a:r>
            <a:r>
              <a:rPr lang="en-US" sz="1400" dirty="0">
                <a:solidFill>
                  <a:schemeClr val="accent1">
                    <a:lumMod val="75000"/>
                  </a:schemeClr>
                </a:solidFill>
              </a:rPr>
              <a:t>?</a:t>
            </a:r>
          </a:p>
          <a:p>
            <a:pPr>
              <a:lnSpc>
                <a:spcPct val="90000"/>
              </a:lnSpc>
              <a:buClr>
                <a:srgbClr val="D3D1A0">
                  <a:lumMod val="75000"/>
                </a:srgbClr>
              </a:buClr>
              <a:buFont typeface="Wingdings" pitchFamily="2" charset="2"/>
              <a:buChar char="q"/>
            </a:pPr>
            <a:endParaRPr lang="en-US" sz="1200" b="1" dirty="0">
              <a:solidFill>
                <a:schemeClr val="accent1">
                  <a:lumMod val="75000"/>
                </a:schemeClr>
              </a:solidFill>
            </a:endParaRPr>
          </a:p>
          <a:p>
            <a:pPr lvl="0">
              <a:buClr>
                <a:srgbClr val="D3D1A0">
                  <a:lumMod val="75000"/>
                </a:srgbClr>
              </a:buClr>
              <a:buNone/>
            </a:pPr>
            <a:r>
              <a:rPr lang="en-US" sz="2800" dirty="0"/>
              <a:t>Fairness</a:t>
            </a:r>
          </a:p>
          <a:p>
            <a:pPr marL="400050">
              <a:buFont typeface="Wingdings" panose="05000000000000000000" pitchFamily="2" charset="2"/>
              <a:buChar char="v"/>
            </a:pPr>
            <a:r>
              <a:rPr lang="en-US" sz="1300" cap="all" dirty="0">
                <a:solidFill>
                  <a:schemeClr val="tx2">
                    <a:lumMod val="75000"/>
                  </a:schemeClr>
                </a:solidFill>
              </a:rPr>
              <a:t>The extent to which an assessment avoids advantaging or disadvantaging candidates based on factors other than their mastery of the content being measured</a:t>
            </a:r>
          </a:p>
          <a:p>
            <a:pPr lvl="1">
              <a:buFont typeface="Wingdings" pitchFamily="2" charset="2"/>
              <a:buChar char="ü"/>
            </a:pPr>
            <a:r>
              <a:rPr lang="en-US" sz="1400" dirty="0">
                <a:solidFill>
                  <a:schemeClr val="accent1">
                    <a:lumMod val="75000"/>
                  </a:schemeClr>
                </a:solidFill>
              </a:rPr>
              <a:t>Is the body of knowledge defined appropriately?</a:t>
            </a:r>
          </a:p>
          <a:p>
            <a:pPr lvl="1">
              <a:buFont typeface="Wingdings" pitchFamily="2" charset="2"/>
              <a:buChar char="ü"/>
            </a:pPr>
            <a:r>
              <a:rPr lang="en-US" sz="1400" dirty="0">
                <a:solidFill>
                  <a:schemeClr val="accent1">
                    <a:lumMod val="75000"/>
                  </a:schemeClr>
                </a:solidFill>
              </a:rPr>
              <a:t>Are the knowledge topics directly related to the job?</a:t>
            </a:r>
          </a:p>
          <a:p>
            <a:pPr lvl="1">
              <a:buFont typeface="Wingdings" pitchFamily="2" charset="2"/>
              <a:buChar char="ü"/>
            </a:pPr>
            <a:r>
              <a:rPr lang="en-US" sz="1400" dirty="0">
                <a:solidFill>
                  <a:schemeClr val="accent1">
                    <a:lumMod val="75000"/>
                  </a:schemeClr>
                </a:solidFill>
              </a:rPr>
              <a:t>Are the items free of stereotypes, regionalisms, and offensive or upsetting content?</a:t>
            </a:r>
          </a:p>
          <a:p>
            <a:pPr eaLnBrk="1" hangingPunct="1"/>
            <a:endParaRPr lang="en-US" sz="4000" b="1" dirty="0"/>
          </a:p>
          <a:p>
            <a:pPr eaLnBrk="1" hangingPunct="1"/>
            <a:endParaRPr lang="en-US" sz="4000" dirty="0"/>
          </a:p>
        </p:txBody>
      </p:sp>
      <p:pic>
        <p:nvPicPr>
          <p:cNvPr id="1039" name="Picture 1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6248400"/>
            <a:ext cx="21336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61776611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1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1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19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19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1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1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19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19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19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19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405254" y="432404"/>
            <a:ext cx="7967800" cy="792162"/>
          </a:xfrm>
        </p:spPr>
        <p:txBody>
          <a:bodyPr/>
          <a:lstStyle/>
          <a:p>
            <a:pPr eaLnBrk="1" hangingPunct="1"/>
            <a:r>
              <a:rPr lang="en-US" dirty="0"/>
              <a:t>The Test Development Process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4ABBD138-9EFB-45FE-A45D-D37A2890CC8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95400" y="1371600"/>
            <a:ext cx="5410200" cy="4267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9709935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b="1" u="sng" dirty="0">
                <a:latin typeface="Calibri Light" panose="020F0302020204030204" pitchFamily="34" charset="0"/>
                <a:cs typeface="Calibri Light" panose="020F0302020204030204" pitchFamily="34" charset="0"/>
              </a:rPr>
              <a:t>Introduction to Job Analysis</a:t>
            </a:r>
            <a:endParaRPr lang="en-US" b="1" u="sng" dirty="0">
              <a:solidFill>
                <a:srgbClr val="FF0000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r>
              <a:rPr lang="en-US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What is the purpose of a job analysis for a credentialing/licensure exam? </a:t>
            </a:r>
          </a:p>
          <a:p>
            <a:pPr lvl="1"/>
            <a:r>
              <a:rPr lang="en-US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To identify the task, knowledge, and skills necessary for competence performance in a profession</a:t>
            </a:r>
          </a:p>
          <a:p>
            <a:pPr lvl="1"/>
            <a:r>
              <a:rPr lang="en-US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To create the test specification/blueprint which serves as the foundation for all other exam activities</a:t>
            </a:r>
          </a:p>
          <a:p>
            <a:pPr marL="457200" lvl="1" indent="0">
              <a:buNone/>
            </a:pPr>
            <a:endParaRPr lang="en-US" dirty="0">
              <a:solidFill>
                <a:schemeClr val="tx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r>
              <a:rPr lang="en-US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How long does it take to complete a job analysis?</a:t>
            </a:r>
          </a:p>
          <a:p>
            <a:pPr lvl="1"/>
            <a:r>
              <a:rPr lang="en-US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 job analysis </a:t>
            </a:r>
            <a:r>
              <a:rPr lang="en-US" u="sng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with a survey </a:t>
            </a:r>
            <a:r>
              <a:rPr lang="en-US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typically takes 5-8 months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04F4A-9B62-4E2F-8EBB-28417026AC91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72560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u="sng" dirty="0">
                <a:latin typeface="Calibri Light" panose="020F0302020204030204" pitchFamily="34" charset="0"/>
                <a:cs typeface="Calibri Light" panose="020F0302020204030204" pitchFamily="34" charset="0"/>
              </a:rPr>
              <a:t>Job Analysis Process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04F4A-9B62-4E2F-8EBB-28417026AC91}" type="slidenum">
              <a:rPr lang="en-US" smtClean="0"/>
              <a:t>7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7131" y="1219200"/>
            <a:ext cx="8229600" cy="4525963"/>
          </a:xfrm>
        </p:spPr>
        <p:txBody>
          <a:bodyPr anchor="ctr"/>
          <a:lstStyle/>
          <a:p>
            <a:r>
              <a:rPr lang="en-US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Planning Meeting with Client</a:t>
            </a:r>
          </a:p>
          <a:p>
            <a:r>
              <a:rPr lang="en-US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Desk Study</a:t>
            </a:r>
          </a:p>
          <a:p>
            <a:pPr lvl="1" indent="-342900"/>
            <a:r>
              <a:rPr lang="en-US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Draft tasks/knowledge statements</a:t>
            </a:r>
          </a:p>
          <a:p>
            <a:r>
              <a:rPr lang="en-US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Task Force Meeting</a:t>
            </a:r>
          </a:p>
          <a:p>
            <a:pPr lvl="1"/>
            <a:r>
              <a:rPr lang="en-US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Finalize tasks/knowledge statements</a:t>
            </a:r>
          </a:p>
          <a:p>
            <a:r>
              <a:rPr lang="en-US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Survey Development</a:t>
            </a:r>
          </a:p>
          <a:p>
            <a:pPr lvl="1"/>
            <a:r>
              <a:rPr lang="en-US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Pilot test</a:t>
            </a:r>
          </a:p>
          <a:p>
            <a:pPr lvl="1"/>
            <a:r>
              <a:rPr lang="en-US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Administration</a:t>
            </a:r>
          </a:p>
          <a:p>
            <a:r>
              <a:rPr lang="en-US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Data Analysis</a:t>
            </a:r>
          </a:p>
          <a:p>
            <a:r>
              <a:rPr lang="en-US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Test Specification Meeting</a:t>
            </a:r>
          </a:p>
          <a:p>
            <a:r>
              <a:rPr lang="en-US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Job Analysis Report</a:t>
            </a:r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3231817946"/>
              </p:ext>
            </p:extLst>
          </p:nvPr>
        </p:nvGraphicFramePr>
        <p:xfrm>
          <a:off x="5334000" y="1066799"/>
          <a:ext cx="4572000" cy="50823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075777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74490DE0-B63D-44A4-BF8A-ED7BC7CE55FD}"/>
              </a:ext>
            </a:extLst>
          </p:cNvPr>
          <p:cNvPicPr>
            <a:picLocks noGrp="1" noChangeAspect="1"/>
          </p:cNvPicPr>
          <p:nvPr>
            <p:ph/>
          </p:nvPr>
        </p:nvPicPr>
        <p:blipFill>
          <a:blip r:embed="rId3"/>
          <a:stretch>
            <a:fillRect/>
          </a:stretch>
        </p:blipFill>
        <p:spPr>
          <a:xfrm>
            <a:off x="1197683" y="914400"/>
            <a:ext cx="6748634" cy="502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3610881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u="sng" dirty="0">
                <a:latin typeface="+mn-lt"/>
                <a:cs typeface="Calibri Light" panose="020F0302020204030204" pitchFamily="34" charset="0"/>
              </a:rPr>
              <a:t>Content Development: What Makes a Good Item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04F4A-9B62-4E2F-8EBB-28417026AC91}" type="slidenum">
              <a:rPr lang="en-US" smtClean="0"/>
              <a:t>9</a:t>
            </a:fld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07400" y="1219200"/>
            <a:ext cx="8229600" cy="5029200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tx1"/>
                </a:solidFill>
                <a:latin typeface="+mj-lt"/>
                <a:cs typeface="Calibri Light" panose="020F0302020204030204" pitchFamily="34" charset="0"/>
              </a:rPr>
              <a:t>Relevance &amp; Importance</a:t>
            </a:r>
          </a:p>
          <a:p>
            <a:pPr lvl="1"/>
            <a:r>
              <a:rPr lang="en-US" dirty="0">
                <a:solidFill>
                  <a:schemeClr val="tx1"/>
                </a:solidFill>
                <a:latin typeface="+mj-lt"/>
                <a:cs typeface="Calibri Light" panose="020F0302020204030204" pitchFamily="34" charset="0"/>
              </a:rPr>
              <a:t>Does it test important content that is clearly related to the job?</a:t>
            </a:r>
          </a:p>
          <a:p>
            <a:r>
              <a:rPr lang="en-US" b="1" dirty="0">
                <a:solidFill>
                  <a:schemeClr val="tx1"/>
                </a:solidFill>
                <a:latin typeface="+mj-lt"/>
                <a:cs typeface="Calibri Light" panose="020F0302020204030204" pitchFamily="34" charset="0"/>
              </a:rPr>
              <a:t>Clear, complete stem</a:t>
            </a:r>
          </a:p>
          <a:p>
            <a:pPr lvl="1"/>
            <a:r>
              <a:rPr lang="en-US" dirty="0">
                <a:solidFill>
                  <a:schemeClr val="tx1"/>
                </a:solidFill>
                <a:latin typeface="+mj-lt"/>
                <a:cs typeface="Calibri Light" panose="020F0302020204030204" pitchFamily="34" charset="0"/>
              </a:rPr>
              <a:t>Is there enough information in the stem to know what the question is testing? And, has any information not needed to answer the question been omitted from the stem?</a:t>
            </a:r>
          </a:p>
          <a:p>
            <a:r>
              <a:rPr lang="en-US" b="1" dirty="0">
                <a:solidFill>
                  <a:schemeClr val="tx1"/>
                </a:solidFill>
                <a:latin typeface="+mj-lt"/>
                <a:cs typeface="Calibri Light" panose="020F0302020204030204" pitchFamily="34" charset="0"/>
              </a:rPr>
              <a:t>Clear, defensible key</a:t>
            </a:r>
          </a:p>
          <a:p>
            <a:pPr lvl="1"/>
            <a:r>
              <a:rPr lang="en-US" dirty="0">
                <a:solidFill>
                  <a:schemeClr val="tx1"/>
                </a:solidFill>
                <a:latin typeface="+mj-lt"/>
                <a:cs typeface="Calibri Light" panose="020F0302020204030204" pitchFamily="34" charset="0"/>
              </a:rPr>
              <a:t>The correct answer should be unambiguously correct.</a:t>
            </a:r>
          </a:p>
          <a:p>
            <a:r>
              <a:rPr lang="en-US" b="1" dirty="0">
                <a:solidFill>
                  <a:schemeClr val="tx1"/>
                </a:solidFill>
                <a:latin typeface="+mj-lt"/>
                <a:cs typeface="Calibri Light" panose="020F0302020204030204" pitchFamily="34" charset="0"/>
              </a:rPr>
              <a:t>Plausible distractors</a:t>
            </a:r>
          </a:p>
          <a:p>
            <a:pPr lvl="1"/>
            <a:r>
              <a:rPr lang="en-US" dirty="0">
                <a:solidFill>
                  <a:schemeClr val="tx1"/>
                </a:solidFill>
                <a:latin typeface="+mj-lt"/>
                <a:cs typeface="Calibri Light" panose="020F0302020204030204" pitchFamily="34" charset="0"/>
              </a:rPr>
              <a:t>They should be distinct, equally plausible choices, but clearly and defensibly incorrect. </a:t>
            </a:r>
          </a:p>
          <a:p>
            <a:r>
              <a:rPr lang="en-US" b="1" dirty="0">
                <a:solidFill>
                  <a:schemeClr val="tx1"/>
                </a:solidFill>
                <a:latin typeface="+mj-lt"/>
                <a:cs typeface="Calibri Light" panose="020F0302020204030204" pitchFamily="34" charset="0"/>
              </a:rPr>
              <a:t>Reference</a:t>
            </a:r>
            <a:endParaRPr lang="en-US" dirty="0">
              <a:solidFill>
                <a:schemeClr val="tx1"/>
              </a:solidFill>
              <a:latin typeface="+mj-lt"/>
              <a:cs typeface="Calibri Light" panose="020F0302020204030204" pitchFamily="34" charset="0"/>
            </a:endParaRPr>
          </a:p>
          <a:p>
            <a:pPr lvl="1"/>
            <a:r>
              <a:rPr lang="en-US" dirty="0">
                <a:solidFill>
                  <a:schemeClr val="tx1"/>
                </a:solidFill>
                <a:latin typeface="+mj-lt"/>
                <a:cs typeface="Calibri Light" panose="020F0302020204030204" pitchFamily="34" charset="0"/>
              </a:rPr>
              <a:t>A good reference supports the information being tested in the item.</a:t>
            </a:r>
          </a:p>
          <a:p>
            <a:pPr marL="457200" lvl="1" indent="0">
              <a:buNone/>
            </a:pPr>
            <a:endParaRPr lang="en-US" dirty="0">
              <a:solidFill>
                <a:schemeClr val="tx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84354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Prometric">
      <a:dk1>
        <a:sysClr val="windowText" lastClr="000000"/>
      </a:dk1>
      <a:lt1>
        <a:sysClr val="window" lastClr="FFFFFF"/>
      </a:lt1>
      <a:dk2>
        <a:srgbClr val="709E32"/>
      </a:dk2>
      <a:lt2>
        <a:srgbClr val="D3D1A0"/>
      </a:lt2>
      <a:accent1>
        <a:srgbClr val="709E32"/>
      </a:accent1>
      <a:accent2>
        <a:srgbClr val="D3D1A0"/>
      </a:accent2>
      <a:accent3>
        <a:srgbClr val="44687D"/>
      </a:accent3>
      <a:accent4>
        <a:srgbClr val="000000"/>
      </a:accent4>
      <a:accent5>
        <a:srgbClr val="000000"/>
      </a:accent5>
      <a:accent6>
        <a:srgbClr val="000000"/>
      </a:accent6>
      <a:hlink>
        <a:srgbClr val="000000"/>
      </a:hlink>
      <a:folHlink>
        <a:srgbClr val="000000"/>
      </a:folHlink>
    </a:clrScheme>
    <a:fontScheme name="Prometric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Prometric">
      <a:dk1>
        <a:sysClr val="windowText" lastClr="000000"/>
      </a:dk1>
      <a:lt1>
        <a:sysClr val="window" lastClr="FFFFFF"/>
      </a:lt1>
      <a:dk2>
        <a:srgbClr val="709E32"/>
      </a:dk2>
      <a:lt2>
        <a:srgbClr val="D3D1A0"/>
      </a:lt2>
      <a:accent1>
        <a:srgbClr val="709E32"/>
      </a:accent1>
      <a:accent2>
        <a:srgbClr val="D3D1A0"/>
      </a:accent2>
      <a:accent3>
        <a:srgbClr val="44687D"/>
      </a:accent3>
      <a:accent4>
        <a:srgbClr val="000000"/>
      </a:accent4>
      <a:accent5>
        <a:srgbClr val="000000"/>
      </a:accent5>
      <a:accent6>
        <a:srgbClr val="000000"/>
      </a:accent6>
      <a:hlink>
        <a:srgbClr val="000000"/>
      </a:hlink>
      <a:folHlink>
        <a:srgbClr val="000000"/>
      </a:folHlink>
    </a:clrScheme>
    <a:fontScheme name="Prometric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7D1770A54EF474C99720F374C925210" ma:contentTypeVersion="20" ma:contentTypeDescription="Create a new document." ma:contentTypeScope="" ma:versionID="1c8993782a9af3268c6bd4123babf60f">
  <xsd:schema xmlns:xsd="http://www.w3.org/2001/XMLSchema" xmlns:xs="http://www.w3.org/2001/XMLSchema" xmlns:p="http://schemas.microsoft.com/office/2006/metadata/properties" xmlns:ns1="http://schemas.microsoft.com/sharepoint/v3" xmlns:ns2="94bf64a8-75e2-479b-8966-e9fb51fe39fe" xmlns:ns3="871e72ea-5367-4b57-8699-688a272342b0" targetNamespace="http://schemas.microsoft.com/office/2006/metadata/properties" ma:root="true" ma:fieldsID="493babef994c23745623c614c22b257e" ns1:_="" ns2:_="" ns3:_="">
    <xsd:import namespace="http://schemas.microsoft.com/sharepoint/v3"/>
    <xsd:import namespace="94bf64a8-75e2-479b-8966-e9fb51fe39fe"/>
    <xsd:import namespace="871e72ea-5367-4b57-8699-688a272342b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EventHashCode" minOccurs="0"/>
                <xsd:element ref="ns2:MediaServiceGenerationTime" minOccurs="0"/>
                <xsd:element ref="ns2:MediaServiceAutoKeyPoints" minOccurs="0"/>
                <xsd:element ref="ns2:MediaServiceKeyPoints" minOccurs="0"/>
                <xsd:element ref="ns1:_ip_UnifiedCompliancePolicyProperties" minOccurs="0"/>
                <xsd:element ref="ns1:_ip_UnifiedCompliancePolicyUIAction" minOccurs="0"/>
                <xsd:element ref="ns2:Date" minOccurs="0"/>
                <xsd:element ref="ns2:Number" minOccurs="0"/>
                <xsd:element ref="ns2:MediaLengthInSeconds" minOccurs="0"/>
                <xsd:element ref="ns2:Datecomplete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4bf64a8-75e2-479b-8966-e9fb51fe39f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Date" ma:index="22" nillable="true" ma:displayName="Date" ma:format="DateTime" ma:internalName="Date">
      <xsd:simpleType>
        <xsd:restriction base="dms:DateTime"/>
      </xsd:simpleType>
    </xsd:element>
    <xsd:element name="Number" ma:index="23" nillable="true" ma:displayName="Number" ma:format="Dropdown" ma:internalName="Number" ma:percentage="FALSE">
      <xsd:simpleType>
        <xsd:restriction base="dms:Number"/>
      </xsd:simpleType>
    </xsd:element>
    <xsd:element name="MediaLengthInSeconds" ma:index="24" nillable="true" ma:displayName="Length (seconds)" ma:internalName="MediaLengthInSeconds" ma:readOnly="true">
      <xsd:simpleType>
        <xsd:restriction base="dms:Unknown"/>
      </xsd:simpleType>
    </xsd:element>
    <xsd:element name="Datecompleted" ma:index="25" nillable="true" ma:displayName="Date completed" ma:format="DateOnly" ma:internalName="Datecompleted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1e72ea-5367-4b57-8699-688a272342b0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  <Datecompleted xmlns="94bf64a8-75e2-479b-8966-e9fb51fe39fe" xsi:nil="true"/>
    <Date xmlns="94bf64a8-75e2-479b-8966-e9fb51fe39fe" xsi:nil="true"/>
    <Number xmlns="94bf64a8-75e2-479b-8966-e9fb51fe39fe" xsi:nil="true"/>
  </documentManagement>
</p:properties>
</file>

<file path=customXml/itemProps1.xml><?xml version="1.0" encoding="utf-8"?>
<ds:datastoreItem xmlns:ds="http://schemas.openxmlformats.org/officeDocument/2006/customXml" ds:itemID="{CADF3DFD-88BC-405A-9F8C-F7AF25B7F0B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94bf64a8-75e2-479b-8966-e9fb51fe39fe"/>
    <ds:schemaRef ds:uri="871e72ea-5367-4b57-8699-688a272342b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B7FDA27-963A-4627-B5E6-CF815195911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5D9CAF4-A5DC-4F45-B92F-11801A387222}">
  <ds:schemaRefs>
    <ds:schemaRef ds:uri="http://purl.org/dc/dcmitype/"/>
    <ds:schemaRef ds:uri="94bf64a8-75e2-479b-8966-e9fb51fe39fe"/>
    <ds:schemaRef ds:uri="http://schemas.microsoft.com/office/infopath/2007/PartnerControls"/>
    <ds:schemaRef ds:uri="http://purl.org/dc/elements/1.1/"/>
    <ds:schemaRef ds:uri="871e72ea-5367-4b57-8699-688a272342b0"/>
    <ds:schemaRef ds:uri="http://schemas.microsoft.com/office/2006/documentManagement/types"/>
    <ds:schemaRef ds:uri="http://schemas.openxmlformats.org/package/2006/metadata/core-properties"/>
    <ds:schemaRef ds:uri="http://schemas.microsoft.com/sharepoint/v3"/>
    <ds:schemaRef ds:uri="http://schemas.microsoft.com/office/2006/metadata/properties"/>
    <ds:schemaRef ds:uri="http://www.w3.org/XML/1998/namespac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15970</TotalTime>
  <Words>937</Words>
  <Application>Microsoft Office PowerPoint</Application>
  <PresentationFormat>On-screen Show (4:3)</PresentationFormat>
  <Paragraphs>159</Paragraphs>
  <Slides>21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21</vt:i4>
      </vt:variant>
    </vt:vector>
  </HeadingPairs>
  <TitlesOfParts>
    <vt:vector size="30" baseType="lpstr">
      <vt:lpstr>Arial</vt:lpstr>
      <vt:lpstr>BreuerText-Regular</vt:lpstr>
      <vt:lpstr>Calibri</vt:lpstr>
      <vt:lpstr>Calibri Light</vt:lpstr>
      <vt:lpstr>Monotype Sorts</vt:lpstr>
      <vt:lpstr>Times New Roman</vt:lpstr>
      <vt:lpstr>Wingdings</vt:lpstr>
      <vt:lpstr>Office Theme</vt:lpstr>
      <vt:lpstr>1_Office Theme</vt:lpstr>
      <vt:lpstr>Assessment Services – A Test Development Overview</vt:lpstr>
      <vt:lpstr>Agenda</vt:lpstr>
      <vt:lpstr>Roles in Exam Development</vt:lpstr>
      <vt:lpstr>Primary Considerations in Assessment </vt:lpstr>
      <vt:lpstr>The Test Development Process</vt:lpstr>
      <vt:lpstr>Introduction to Job Analysis</vt:lpstr>
      <vt:lpstr>Job Analysis Process</vt:lpstr>
      <vt:lpstr>PowerPoint Presentation</vt:lpstr>
      <vt:lpstr>Content Development: What Makes a Good Item</vt:lpstr>
      <vt:lpstr>Example of a Multiple-Choice Single-Response Item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Standard Setting – Steps (Angoff Method)</vt:lpstr>
      <vt:lpstr>Questions?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Prometric</dc:creator>
  <cp:lastModifiedBy>Thomas Mitchell</cp:lastModifiedBy>
  <cp:revision>280</cp:revision>
  <cp:lastPrinted>2016-07-06T22:52:53Z</cp:lastPrinted>
  <dcterms:created xsi:type="dcterms:W3CDTF">2011-07-22T17:38:43Z</dcterms:created>
  <dcterms:modified xsi:type="dcterms:W3CDTF">2022-05-10T21:24:41Z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0x010100E7D1770A54EF474C99720F374C925210</vt:lpwstr>
  </property>
</Properties>
</file>