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58" r:id="rId12"/>
    <p:sldId id="268" r:id="rId13"/>
    <p:sldId id="267" r:id="rId14"/>
    <p:sldId id="269" r:id="rId15"/>
    <p:sldId id="271" r:id="rId16"/>
    <p:sldId id="277" r:id="rId17"/>
    <p:sldId id="272" r:id="rId18"/>
    <p:sldId id="273" r:id="rId19"/>
    <p:sldId id="275"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99" y="27"/>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088BE5-BAF7-407C-83C2-DDEA980FA097}"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88BE5-BAF7-407C-83C2-DDEA980FA09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088BE5-BAF7-407C-83C2-DDEA980FA097}"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7A088BE5-BAF7-407C-83C2-DDEA980FA097}"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088BE5-BAF7-407C-83C2-DDEA980FA097}"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019EFACC-1DEF-406B-A6A2-7743307BA708}" type="datetimeFigureOut">
              <a:rPr lang="en-US" smtClean="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88BE5-BAF7-407C-83C2-DDEA980FA097}"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088BE5-BAF7-407C-83C2-DDEA980FA097}"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7A088BE5-BAF7-407C-83C2-DDEA980FA09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088BE5-BAF7-407C-83C2-DDEA980FA09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088BE5-BAF7-407C-83C2-DDEA980FA097}"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19EFACC-1DEF-406B-A6A2-7743307BA708}" type="datetimeFigureOut">
              <a:rPr lang="en-US" smtClean="0"/>
              <a:pPr/>
              <a:t>1/17/2021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088BE5-BAF7-407C-83C2-DDEA980FA097}"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19EFACC-1DEF-406B-A6A2-7743307BA708}" type="datetimeFigureOut">
              <a:rPr lang="en-US" smtClean="0"/>
              <a:pPr/>
              <a:t>1/17/2021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19EFACC-1DEF-406B-A6A2-7743307BA708}" type="datetimeFigureOut">
              <a:rPr lang="en-US" smtClean="0"/>
              <a:pPr/>
              <a:t>1/17/2021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088BE5-BAF7-407C-83C2-DDEA980FA097}"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a:t>Selected Cases Regarding Tests and Adverse Impact</a:t>
            </a:r>
          </a:p>
        </p:txBody>
      </p:sp>
    </p:spTree>
    <p:extLst>
      <p:ext uri="{BB962C8B-B14F-4D97-AF65-F5344CB8AC3E}">
        <p14:creationId xmlns:p14="http://schemas.microsoft.com/office/powerpoint/2010/main" val="37204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(1975)</a:t>
            </a:r>
          </a:p>
        </p:txBody>
      </p:sp>
      <p:sp>
        <p:nvSpPr>
          <p:cNvPr id="3" name="Content Placeholder 2"/>
          <p:cNvSpPr>
            <a:spLocks noGrp="1"/>
          </p:cNvSpPr>
          <p:nvPr>
            <p:ph sz="quarter" idx="1"/>
          </p:nvPr>
        </p:nvSpPr>
        <p:spPr/>
        <p:txBody>
          <a:bodyPr>
            <a:normAutofit lnSpcReduction="10000"/>
          </a:bodyPr>
          <a:lstStyle/>
          <a:p>
            <a:pPr marL="0" indent="0">
              <a:buNone/>
            </a:pPr>
            <a:r>
              <a:rPr lang="en-US" i="1" dirty="0"/>
              <a:t>Albemarle</a:t>
            </a:r>
            <a:r>
              <a:rPr lang="en-US" dirty="0"/>
              <a:t> is also helpful on the issue of hiring based on not only the initial position, but also the potential of the candidate to grow into higher level positions. </a:t>
            </a:r>
          </a:p>
          <a:p>
            <a:pPr marL="0" indent="0">
              <a:buNone/>
            </a:pPr>
            <a:endParaRPr lang="en-US" dirty="0"/>
          </a:p>
          <a:p>
            <a:pPr marL="0" indent="0">
              <a:buNone/>
            </a:pPr>
            <a:r>
              <a:rPr lang="en-US" dirty="0">
                <a:effectLst/>
              </a:rPr>
              <a:t>In order to use the test to assess future potential when selecting at an entry level, “detailed consideration must be given to the normal speed of promotion, to the efficacy of on-the-job training in the scheme of promotion, and to the possible use of testing as a promotion device, rather than as a screen for entry into low-level jobs.”</a:t>
            </a:r>
            <a:endParaRPr lang="en-US" dirty="0"/>
          </a:p>
        </p:txBody>
      </p:sp>
    </p:spTree>
    <p:extLst>
      <p:ext uri="{BB962C8B-B14F-4D97-AF65-F5344CB8AC3E}">
        <p14:creationId xmlns:p14="http://schemas.microsoft.com/office/powerpoint/2010/main" val="3254046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Washington v. Davis</a:t>
            </a:r>
            <a:r>
              <a:rPr lang="en-US" sz="3600" dirty="0"/>
              <a:t>, 426 U.S. 229 (1976)</a:t>
            </a:r>
          </a:p>
        </p:txBody>
      </p:sp>
      <p:sp>
        <p:nvSpPr>
          <p:cNvPr id="3" name="Content Placeholder 2"/>
          <p:cNvSpPr>
            <a:spLocks noGrp="1"/>
          </p:cNvSpPr>
          <p:nvPr>
            <p:ph sz="quarter" idx="1"/>
          </p:nvPr>
        </p:nvSpPr>
        <p:spPr/>
        <p:txBody>
          <a:bodyPr>
            <a:normAutofit/>
          </a:bodyPr>
          <a:lstStyle/>
          <a:p>
            <a:pPr marL="0" indent="0">
              <a:buNone/>
            </a:pPr>
            <a:r>
              <a:rPr lang="en-US" dirty="0"/>
              <a:t>A test was applied to candidates seeking entry into the Police Academy.  Approximately four times as many blacks failed the test compared to whites. </a:t>
            </a:r>
          </a:p>
          <a:p>
            <a:pPr marL="0" indent="0">
              <a:buNone/>
            </a:pPr>
            <a:endParaRPr lang="en-US" dirty="0"/>
          </a:p>
          <a:p>
            <a:pPr marL="0" indent="0">
              <a:buNone/>
            </a:pPr>
            <a:r>
              <a:rPr lang="en-US" dirty="0"/>
              <a:t>The District Court held that the test </a:t>
            </a:r>
            <a:r>
              <a:rPr lang="en-US" dirty="0">
                <a:effectLst/>
              </a:rPr>
              <a:t>was “directly related to a determination of whether the applicant possesses sufficient skills requisite to the demands of the curriculum a recruit must master at the police academy.” </a:t>
            </a:r>
            <a:endParaRPr lang="en-US" dirty="0"/>
          </a:p>
        </p:txBody>
      </p:sp>
    </p:spTree>
    <p:extLst>
      <p:ext uri="{BB962C8B-B14F-4D97-AF65-F5344CB8AC3E}">
        <p14:creationId xmlns:p14="http://schemas.microsoft.com/office/powerpoint/2010/main" val="345294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Washington v. Davis</a:t>
            </a:r>
            <a:r>
              <a:rPr lang="en-US" sz="3600" dirty="0"/>
              <a:t>, 426 U.S. 229 (1976)</a:t>
            </a:r>
          </a:p>
        </p:txBody>
      </p:sp>
      <p:sp>
        <p:nvSpPr>
          <p:cNvPr id="3" name="Content Placeholder 2"/>
          <p:cNvSpPr>
            <a:spLocks noGrp="1"/>
          </p:cNvSpPr>
          <p:nvPr>
            <p:ph sz="quarter" idx="1"/>
          </p:nvPr>
        </p:nvSpPr>
        <p:spPr/>
        <p:txBody>
          <a:bodyPr>
            <a:normAutofit/>
          </a:bodyPr>
          <a:lstStyle/>
          <a:p>
            <a:pPr marL="0" indent="0">
              <a:buNone/>
            </a:pPr>
            <a:r>
              <a:rPr lang="en-US" sz="3600" dirty="0"/>
              <a:t>According to the Court of Appeals, the disproportionate impact was “sufficient to establish a constitutional violation, absent proof by petitioners that the test was an adequate measure of</a:t>
            </a:r>
            <a:r>
              <a:rPr lang="en-US" sz="3600" i="1" dirty="0"/>
              <a:t> job performance in addition </a:t>
            </a:r>
            <a:r>
              <a:rPr lang="en-US" sz="3600" dirty="0"/>
              <a:t>to being an indicator of probable success in the training program[.]”</a:t>
            </a:r>
          </a:p>
        </p:txBody>
      </p:sp>
    </p:spTree>
    <p:extLst>
      <p:ext uri="{BB962C8B-B14F-4D97-AF65-F5344CB8AC3E}">
        <p14:creationId xmlns:p14="http://schemas.microsoft.com/office/powerpoint/2010/main" val="221979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t>Washington v. Davis</a:t>
            </a:r>
            <a:r>
              <a:rPr lang="en-US" sz="3600" dirty="0"/>
              <a:t>, 426 U.S. 229 (1976)</a:t>
            </a:r>
          </a:p>
        </p:txBody>
      </p:sp>
      <p:sp>
        <p:nvSpPr>
          <p:cNvPr id="3" name="Content Placeholder 2"/>
          <p:cNvSpPr>
            <a:spLocks noGrp="1"/>
          </p:cNvSpPr>
          <p:nvPr>
            <p:ph sz="quarter" idx="1"/>
          </p:nvPr>
        </p:nvSpPr>
        <p:spPr/>
        <p:txBody>
          <a:bodyPr>
            <a:normAutofit/>
          </a:bodyPr>
          <a:lstStyle/>
          <a:p>
            <a:pPr marL="0" indent="0">
              <a:buNone/>
            </a:pPr>
            <a:r>
              <a:rPr lang="en-US" dirty="0"/>
              <a:t>The Supreme Court held that that the District Court got it right, and the Court of Appeals erred.</a:t>
            </a:r>
          </a:p>
          <a:p>
            <a:pPr marL="0" indent="0">
              <a:buNone/>
            </a:pPr>
            <a:endParaRPr lang="en-US" dirty="0"/>
          </a:p>
          <a:p>
            <a:pPr marL="0" indent="0">
              <a:buNone/>
            </a:pPr>
            <a:r>
              <a:rPr lang="en-US" dirty="0"/>
              <a:t>The test “</a:t>
            </a:r>
            <a:r>
              <a:rPr lang="en-US" dirty="0">
                <a:effectLst/>
              </a:rPr>
              <a:t>was directly related to the requirements of the police training program and… a positive relationship between the test and training-course performance was sufficient to validate the former, wholly aside from its possible relationship to actual performance as a police officer.”</a:t>
            </a:r>
            <a:r>
              <a:rPr lang="en-US" dirty="0"/>
              <a:t>   </a:t>
            </a:r>
          </a:p>
        </p:txBody>
      </p:sp>
    </p:spTree>
    <p:extLst>
      <p:ext uri="{BB962C8B-B14F-4D97-AF65-F5344CB8AC3E}">
        <p14:creationId xmlns:p14="http://schemas.microsoft.com/office/powerpoint/2010/main" val="190014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fontScale="92500"/>
          </a:bodyPr>
          <a:lstStyle/>
          <a:p>
            <a:pPr marL="0" indent="0">
              <a:buNone/>
            </a:pPr>
            <a:r>
              <a:rPr lang="en-US" sz="3200" dirty="0"/>
              <a:t>118 Firefighters took the test to qualify for promotion to Lieutenant or Captain.</a:t>
            </a:r>
          </a:p>
          <a:p>
            <a:pPr marL="0" indent="0">
              <a:buNone/>
            </a:pPr>
            <a:r>
              <a:rPr lang="en-US" sz="3200" dirty="0"/>
              <a:t>White candidates outperformed minority candidates to the extent that no African-American candidates would have been selected.</a:t>
            </a:r>
          </a:p>
          <a:p>
            <a:pPr>
              <a:buFont typeface="Wingdings" pitchFamily="2" charset="2"/>
              <a:buChar char="v"/>
            </a:pPr>
            <a:r>
              <a:rPr lang="en-US" sz="3200" dirty="0"/>
              <a:t>Some firefighters threatened to sue if the test results were used.</a:t>
            </a:r>
          </a:p>
          <a:p>
            <a:pPr>
              <a:buFont typeface="Wingdings" pitchFamily="2" charset="2"/>
              <a:buChar char="v"/>
            </a:pPr>
            <a:r>
              <a:rPr lang="en-US" sz="3200" dirty="0"/>
              <a:t>Others threatened to sue if the results were not used.</a:t>
            </a:r>
          </a:p>
        </p:txBody>
      </p:sp>
    </p:spTree>
    <p:extLst>
      <p:ext uri="{BB962C8B-B14F-4D97-AF65-F5344CB8AC3E}">
        <p14:creationId xmlns:p14="http://schemas.microsoft.com/office/powerpoint/2010/main" val="247378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a:xfrm>
            <a:off x="457200" y="1600200"/>
            <a:ext cx="8229600" cy="4800600"/>
          </a:xfrm>
        </p:spPr>
        <p:txBody>
          <a:bodyPr>
            <a:noAutofit/>
          </a:bodyPr>
          <a:lstStyle/>
          <a:p>
            <a:pPr marL="0" indent="0">
              <a:buNone/>
            </a:pPr>
            <a:r>
              <a:rPr lang="en-US" sz="2800" dirty="0"/>
              <a:t>The company chosen to created the test (I</a:t>
            </a:r>
            <a:r>
              <a:rPr lang="en-US" sz="2800" dirty="0">
                <a:effectLst/>
              </a:rPr>
              <a:t>OS) began the test-design process by performing job analyses to identify the tasks, knowledge, skills, and abilities that are essential for the lieutenant and captain positions. </a:t>
            </a:r>
          </a:p>
          <a:p>
            <a:pPr marL="0" indent="0">
              <a:buNone/>
            </a:pPr>
            <a:endParaRPr lang="en-US" sz="2800" dirty="0">
              <a:effectLst/>
            </a:endParaRPr>
          </a:p>
          <a:p>
            <a:pPr marL="0" indent="0">
              <a:buNone/>
            </a:pPr>
            <a:r>
              <a:rPr lang="en-US" sz="2800" dirty="0">
                <a:effectLst/>
              </a:rPr>
              <a:t>IOS representatives interviewed incumbent captains and lieutenants and their supervisors. </a:t>
            </a:r>
          </a:p>
          <a:p>
            <a:pPr marL="0" indent="0">
              <a:buNone/>
            </a:pPr>
            <a:br>
              <a:rPr lang="en-US" sz="2000" dirty="0">
                <a:effectLst/>
              </a:rPr>
            </a:br>
            <a:endParaRPr lang="en-US" sz="2000" dirty="0"/>
          </a:p>
        </p:txBody>
      </p:sp>
    </p:spTree>
    <p:extLst>
      <p:ext uri="{BB962C8B-B14F-4D97-AF65-F5344CB8AC3E}">
        <p14:creationId xmlns:p14="http://schemas.microsoft.com/office/powerpoint/2010/main" val="1565044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a:xfrm>
            <a:off x="457200" y="1600200"/>
            <a:ext cx="8229600" cy="4800600"/>
          </a:xfrm>
        </p:spPr>
        <p:txBody>
          <a:bodyPr>
            <a:noAutofit/>
          </a:bodyPr>
          <a:lstStyle/>
          <a:p>
            <a:pPr marL="0" indent="0">
              <a:buNone/>
            </a:pPr>
            <a:r>
              <a:rPr lang="en-US" sz="2400" dirty="0"/>
              <a:t>T</a:t>
            </a:r>
            <a:r>
              <a:rPr lang="en-US" sz="2400" dirty="0">
                <a:effectLst/>
              </a:rPr>
              <a:t>hey rode with and observed other on-duty officers. Using information from those interviews and ride-alongs, IOS wrote job-analysis questionnaires and administered them to most of the incumbent battalion chiefs, captains, and lieutenants in the Department. </a:t>
            </a:r>
          </a:p>
          <a:p>
            <a:pPr marL="0" indent="0">
              <a:buNone/>
            </a:pPr>
            <a:endParaRPr lang="en-US" sz="2400" dirty="0">
              <a:effectLst/>
            </a:endParaRPr>
          </a:p>
          <a:p>
            <a:pPr marL="0" indent="0">
              <a:buNone/>
            </a:pPr>
            <a:r>
              <a:rPr lang="en-US" sz="2400" dirty="0">
                <a:effectLst/>
              </a:rPr>
              <a:t>At every stage of the job analyses, IOS, by deliberate choice, oversampled minority firefighters to ensure that the results--which IOS would use to develop the examinations--would not unintentionally favor white candidates. </a:t>
            </a:r>
            <a:br>
              <a:rPr lang="en-US" sz="2000" dirty="0">
                <a:effectLst/>
              </a:rPr>
            </a:br>
            <a:endParaRPr lang="en-US" sz="2000" dirty="0"/>
          </a:p>
        </p:txBody>
      </p:sp>
    </p:spTree>
    <p:extLst>
      <p:ext uri="{BB962C8B-B14F-4D97-AF65-F5344CB8AC3E}">
        <p14:creationId xmlns:p14="http://schemas.microsoft.com/office/powerpoint/2010/main" val="1644944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For the oral portion of the test:</a:t>
            </a:r>
          </a:p>
          <a:p>
            <a:pPr marL="0" indent="0">
              <a:buNone/>
            </a:pPr>
            <a:endParaRPr lang="en-US" dirty="0"/>
          </a:p>
          <a:p>
            <a:pPr marL="0" indent="0">
              <a:buNone/>
            </a:pPr>
            <a:r>
              <a:rPr lang="en-US" dirty="0">
                <a:effectLst/>
              </a:rPr>
              <a:t>IOS wrote hypothetical situations to test incident-command skills, firefighting tactics, interpersonal skills, leadership, and management ability, among other things. </a:t>
            </a:r>
          </a:p>
          <a:p>
            <a:pPr marL="0" indent="0">
              <a:buNone/>
            </a:pPr>
            <a:endParaRPr lang="en-US" dirty="0">
              <a:effectLst/>
            </a:endParaRPr>
          </a:p>
          <a:p>
            <a:pPr marL="0" indent="0">
              <a:buNone/>
            </a:pPr>
            <a:r>
              <a:rPr lang="en-US" dirty="0">
                <a:effectLst/>
              </a:rPr>
              <a:t>Candidates would be presented with these hypotheticals and asked to respond before a panel of three assessors.   </a:t>
            </a:r>
          </a:p>
          <a:p>
            <a:pPr marL="0" indent="0">
              <a:buNone/>
            </a:pPr>
            <a:endParaRPr lang="en-US" dirty="0">
              <a:effectLst/>
            </a:endParaRPr>
          </a:p>
          <a:p>
            <a:pPr marL="0" indent="0">
              <a:buNone/>
            </a:pPr>
            <a:r>
              <a:rPr lang="en-US" b="1" i="1" dirty="0"/>
              <a:t>The assessors were trained for hours on how to score candidates based on pre-established criteria</a:t>
            </a:r>
            <a:r>
              <a:rPr lang="en-US" b="1" i="1" dirty="0">
                <a:effectLst/>
              </a:rPr>
              <a:t>.</a:t>
            </a:r>
            <a:endParaRPr lang="en-US" b="1" i="1" dirty="0"/>
          </a:p>
        </p:txBody>
      </p:sp>
    </p:spTree>
    <p:extLst>
      <p:ext uri="{BB962C8B-B14F-4D97-AF65-F5344CB8AC3E}">
        <p14:creationId xmlns:p14="http://schemas.microsoft.com/office/powerpoint/2010/main" val="211251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a:bodyPr>
          <a:lstStyle/>
          <a:p>
            <a:pPr marL="0" indent="0">
              <a:buNone/>
            </a:pPr>
            <a:r>
              <a:rPr lang="en-US" sz="3600" dirty="0"/>
              <a:t>Under the results of the test, every lieutenant vacancy would have been filled by a white person, and every captain vacancy by a person who was either Hispanic or a Non-Hispanic White.  </a:t>
            </a:r>
          </a:p>
        </p:txBody>
      </p:sp>
    </p:spTree>
    <p:extLst>
      <p:ext uri="{BB962C8B-B14F-4D97-AF65-F5344CB8AC3E}">
        <p14:creationId xmlns:p14="http://schemas.microsoft.com/office/powerpoint/2010/main" val="1833373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Autofit/>
          </a:bodyPr>
          <a:lstStyle/>
          <a:p>
            <a:pPr marL="0" indent="0">
              <a:buNone/>
            </a:pPr>
            <a:r>
              <a:rPr lang="en-US" sz="3200" dirty="0"/>
              <a:t>The Supreme Court held that an employer cannot discard a test “to achieve a more desirable racial distribution of promotion-eligible candidates—absent a strong basis in evidence that the test was deficient and that discarding the results is necessary to avoid violating the disparate-impact provision.”</a:t>
            </a:r>
          </a:p>
        </p:txBody>
      </p:sp>
    </p:spTree>
    <p:extLst>
      <p:ext uri="{BB962C8B-B14F-4D97-AF65-F5344CB8AC3E}">
        <p14:creationId xmlns:p14="http://schemas.microsoft.com/office/powerpoint/2010/main" val="308149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200" i="1" dirty="0"/>
              <a:t>Griggs v. Duke Power Co.</a:t>
            </a:r>
            <a:r>
              <a:rPr lang="en-US" sz="3200" dirty="0"/>
              <a:t>, 401 U.S. 424 (1971)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At Duke Power Company, to qualify for placement in any section of the company other than the “Labor Department” the candidate had to have satisfactory scores on two “professionally prepared aptitude tests,” in addition to a high school education.  The tests were:</a:t>
            </a:r>
          </a:p>
          <a:p>
            <a:pPr marL="1379538" indent="-465138">
              <a:buNone/>
            </a:pPr>
            <a:r>
              <a:rPr lang="en-US" dirty="0"/>
              <a:t>1.  The Wonderlic Personnel Test, which purported to measure general intelligence; and </a:t>
            </a:r>
          </a:p>
          <a:p>
            <a:pPr marL="1379538" indent="-465138">
              <a:buNone/>
            </a:pPr>
            <a:r>
              <a:rPr lang="en-US" dirty="0"/>
              <a:t>2.  The Bennett Mechanical Comprehension Test.</a:t>
            </a:r>
          </a:p>
          <a:p>
            <a:pPr marL="0" indent="0">
              <a:buNone/>
            </a:pPr>
            <a:endParaRPr lang="en-US" dirty="0"/>
          </a:p>
        </p:txBody>
      </p:sp>
    </p:spTree>
    <p:extLst>
      <p:ext uri="{BB962C8B-B14F-4D97-AF65-F5344CB8AC3E}">
        <p14:creationId xmlns:p14="http://schemas.microsoft.com/office/powerpoint/2010/main" val="3765136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Ricci v. DeStefano</a:t>
            </a:r>
            <a:r>
              <a:rPr lang="en-US" dirty="0"/>
              <a:t>, 557 U.S. 557 (2009)</a:t>
            </a:r>
          </a:p>
        </p:txBody>
      </p:sp>
      <p:sp>
        <p:nvSpPr>
          <p:cNvPr id="3" name="Content Placeholder 2"/>
          <p:cNvSpPr>
            <a:spLocks noGrp="1"/>
          </p:cNvSpPr>
          <p:nvPr>
            <p:ph sz="quarter" idx="1"/>
          </p:nvPr>
        </p:nvSpPr>
        <p:spPr/>
        <p:txBody>
          <a:bodyPr>
            <a:normAutofit/>
          </a:bodyPr>
          <a:lstStyle/>
          <a:p>
            <a:pPr marL="0" indent="0">
              <a:buNone/>
            </a:pPr>
            <a:r>
              <a:rPr lang="en-US" sz="3600" dirty="0"/>
              <a:t>“Fear of litigation alone cannot justify an employer's reliance on race to the detriment of individuals who passed the examinations and qualified for promotions.  The City's discarding the test results was impermissible under Title VII[.]”</a:t>
            </a:r>
          </a:p>
          <a:p>
            <a:pPr marL="0" indent="0">
              <a:buNone/>
            </a:pPr>
            <a:endParaRPr lang="en-US" dirty="0"/>
          </a:p>
        </p:txBody>
      </p:sp>
    </p:spTree>
    <p:extLst>
      <p:ext uri="{BB962C8B-B14F-4D97-AF65-F5344CB8AC3E}">
        <p14:creationId xmlns:p14="http://schemas.microsoft.com/office/powerpoint/2010/main" val="4217811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Lessons learned from these cases?</a:t>
            </a:r>
          </a:p>
        </p:txBody>
      </p:sp>
      <p:sp>
        <p:nvSpPr>
          <p:cNvPr id="4" name="TextBox 3"/>
          <p:cNvSpPr txBox="1"/>
          <p:nvPr/>
        </p:nvSpPr>
        <p:spPr>
          <a:xfrm>
            <a:off x="174171" y="1506846"/>
            <a:ext cx="8686800" cy="400110"/>
          </a:xfrm>
          <a:prstGeom prst="rect">
            <a:avLst/>
          </a:prstGeom>
          <a:noFill/>
        </p:spPr>
        <p:txBody>
          <a:bodyPr wrap="square" rtlCol="0">
            <a:spAutoFit/>
          </a:bodyPr>
          <a:lstStyle/>
          <a:p>
            <a:r>
              <a:rPr lang="en-US" sz="2000" dirty="0"/>
              <a:t>1.  Make sure the test is valid before it is used – not after you are sued.</a:t>
            </a:r>
          </a:p>
        </p:txBody>
      </p:sp>
      <p:sp>
        <p:nvSpPr>
          <p:cNvPr id="5" name="TextBox 4"/>
          <p:cNvSpPr txBox="1"/>
          <p:nvPr/>
        </p:nvSpPr>
        <p:spPr>
          <a:xfrm>
            <a:off x="174171" y="2082224"/>
            <a:ext cx="8534400" cy="400110"/>
          </a:xfrm>
          <a:prstGeom prst="rect">
            <a:avLst/>
          </a:prstGeom>
          <a:noFill/>
        </p:spPr>
        <p:txBody>
          <a:bodyPr wrap="square" rtlCol="0">
            <a:spAutoFit/>
          </a:bodyPr>
          <a:lstStyle/>
          <a:p>
            <a:pPr marL="342900" indent="-342900">
              <a:spcAft>
                <a:spcPts val="600"/>
              </a:spcAft>
              <a:buAutoNum type="arabicPeriod" startAt="2"/>
            </a:pPr>
            <a:r>
              <a:rPr lang="en-US" sz="2000" dirty="0"/>
              <a:t>Link the test to the duties of the position.</a:t>
            </a:r>
          </a:p>
        </p:txBody>
      </p:sp>
      <p:sp>
        <p:nvSpPr>
          <p:cNvPr id="6" name="TextBox 5"/>
          <p:cNvSpPr txBox="1"/>
          <p:nvPr/>
        </p:nvSpPr>
        <p:spPr>
          <a:xfrm>
            <a:off x="174171" y="2676473"/>
            <a:ext cx="8534400" cy="2400657"/>
          </a:xfrm>
          <a:prstGeom prst="rect">
            <a:avLst/>
          </a:prstGeom>
          <a:noFill/>
        </p:spPr>
        <p:txBody>
          <a:bodyPr wrap="square" rtlCol="0">
            <a:spAutoFit/>
          </a:bodyPr>
          <a:lstStyle/>
          <a:p>
            <a:pPr>
              <a:spcAft>
                <a:spcPts val="600"/>
              </a:spcAft>
            </a:pPr>
            <a:r>
              <a:rPr lang="en-US" sz="2000" dirty="0"/>
              <a:t>3.  Measure for what is needed for the next step:  </a:t>
            </a:r>
          </a:p>
          <a:p>
            <a:pPr marL="1152525" lvl="1" indent="-238125">
              <a:spcAft>
                <a:spcPts val="600"/>
              </a:spcAft>
              <a:buFont typeface="Arial" pitchFamily="34" charset="0"/>
              <a:buChar char="•"/>
            </a:pPr>
            <a:r>
              <a:rPr lang="en-US" sz="2000" dirty="0"/>
              <a:t>Testing for success in the Academy is more important than testing for success on a job you can’t have if you flunk out of the Academy.</a:t>
            </a:r>
          </a:p>
          <a:p>
            <a:pPr marL="1152525" lvl="1" indent="-238125">
              <a:spcAft>
                <a:spcPts val="600"/>
              </a:spcAft>
              <a:buFont typeface="Arial" pitchFamily="34" charset="0"/>
              <a:buChar char="•"/>
            </a:pPr>
            <a:r>
              <a:rPr lang="en-US" sz="2000" dirty="0"/>
              <a:t>Testing for success in the immediate position is more important than testing for skills that can be tested for at the time a promotion becomes available.</a:t>
            </a:r>
          </a:p>
        </p:txBody>
      </p:sp>
      <p:sp>
        <p:nvSpPr>
          <p:cNvPr id="7" name="TextBox 6"/>
          <p:cNvSpPr txBox="1"/>
          <p:nvPr/>
        </p:nvSpPr>
        <p:spPr>
          <a:xfrm>
            <a:off x="174171" y="5124301"/>
            <a:ext cx="8534400" cy="400110"/>
          </a:xfrm>
          <a:prstGeom prst="rect">
            <a:avLst/>
          </a:prstGeom>
          <a:noFill/>
        </p:spPr>
        <p:txBody>
          <a:bodyPr wrap="square" rtlCol="0">
            <a:spAutoFit/>
          </a:bodyPr>
          <a:lstStyle/>
          <a:p>
            <a:pPr>
              <a:spcAft>
                <a:spcPts val="600"/>
              </a:spcAft>
            </a:pPr>
            <a:r>
              <a:rPr lang="en-US" sz="2000" dirty="0"/>
              <a:t>4.  If the test is valid, a disparate effect does not justify ignoring it.  </a:t>
            </a:r>
          </a:p>
        </p:txBody>
      </p:sp>
    </p:spTree>
    <p:extLst>
      <p:ext uri="{BB962C8B-B14F-4D97-AF65-F5344CB8AC3E}">
        <p14:creationId xmlns:p14="http://schemas.microsoft.com/office/powerpoint/2010/main" val="345459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200" i="1" dirty="0"/>
              <a:t>Griggs v. Duke Power Co.</a:t>
            </a:r>
            <a:r>
              <a:rPr lang="en-US" sz="3200" dirty="0"/>
              <a:t>, 401 U.S. 424 (1971)</a:t>
            </a:r>
            <a:endParaRPr lang="en-US" dirty="0"/>
          </a:p>
        </p:txBody>
      </p:sp>
      <p:sp>
        <p:nvSpPr>
          <p:cNvPr id="3" name="Content Placeholder 2"/>
          <p:cNvSpPr>
            <a:spLocks noGrp="1"/>
          </p:cNvSpPr>
          <p:nvPr>
            <p:ph sz="quarter" idx="1"/>
          </p:nvPr>
        </p:nvSpPr>
        <p:spPr>
          <a:xfrm>
            <a:off x="301752" y="1527048"/>
            <a:ext cx="8503920" cy="1749552"/>
          </a:xfrm>
        </p:spPr>
        <p:txBody>
          <a:bodyPr>
            <a:normAutofit/>
          </a:bodyPr>
          <a:lstStyle/>
          <a:p>
            <a:pPr marL="0" indent="0">
              <a:buNone/>
            </a:pPr>
            <a:r>
              <a:rPr lang="en-US" sz="2800" dirty="0"/>
              <a:t>These were “professionally prepared aptitude tests.”  </a:t>
            </a:r>
          </a:p>
          <a:p>
            <a:pPr marL="0" indent="0">
              <a:buNone/>
            </a:pPr>
            <a:endParaRPr lang="en-US" sz="2800" dirty="0"/>
          </a:p>
          <a:p>
            <a:pPr marL="0" indent="0">
              <a:buNone/>
            </a:pPr>
            <a:r>
              <a:rPr lang="en-US" sz="2800" dirty="0"/>
              <a:t>So, what went wrong?</a:t>
            </a:r>
          </a:p>
          <a:p>
            <a:pPr marL="0" indent="0">
              <a:buNone/>
            </a:pPr>
            <a:endParaRPr lang="en-US" dirty="0"/>
          </a:p>
        </p:txBody>
      </p:sp>
      <p:sp>
        <p:nvSpPr>
          <p:cNvPr id="6" name="TextBox 5"/>
          <p:cNvSpPr txBox="1"/>
          <p:nvPr/>
        </p:nvSpPr>
        <p:spPr>
          <a:xfrm>
            <a:off x="3124200" y="3886200"/>
            <a:ext cx="5562600" cy="2092881"/>
          </a:xfrm>
          <a:prstGeom prst="rect">
            <a:avLst/>
          </a:prstGeom>
          <a:noFill/>
        </p:spPr>
        <p:txBody>
          <a:bodyPr wrap="square" rtlCol="0">
            <a:spAutoFit/>
          </a:bodyPr>
          <a:lstStyle/>
          <a:p>
            <a:r>
              <a:rPr lang="en-US" sz="2800" dirty="0"/>
              <a:t>“Neither [test] was directed or intended to measure the ability to learn to perform a particular job or category of jobs.”</a:t>
            </a:r>
          </a:p>
          <a:p>
            <a:endParaRPr lang="en-US" dirty="0"/>
          </a:p>
        </p:txBody>
      </p:sp>
      <p:pic>
        <p:nvPicPr>
          <p:cNvPr id="1027" name="Picture 3" descr="C:\Users\RothS\AppData\Local\Microsoft\Windows\Temporary Internet Files\Content.IE5\O568HQPM\MP90044243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071580"/>
            <a:ext cx="2590800" cy="1722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60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175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200" i="1" dirty="0"/>
              <a:t>Griggs v. Duke Power Co.</a:t>
            </a:r>
            <a:r>
              <a:rPr lang="en-US" sz="3200" dirty="0"/>
              <a:t>, 401 U.S. 424 (1971)</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marL="0" indent="0">
              <a:buNone/>
            </a:pPr>
            <a:r>
              <a:rPr lang="en-US" sz="3100" dirty="0"/>
              <a:t>Title VII </a:t>
            </a:r>
            <a:r>
              <a:rPr lang="en-US" sz="3100" i="1" dirty="0"/>
              <a:t>allows</a:t>
            </a:r>
            <a:r>
              <a:rPr lang="en-US" sz="3100" dirty="0"/>
              <a:t> </a:t>
            </a:r>
            <a:r>
              <a:rPr lang="en-US" sz="3100" dirty="0">
                <a:effectLst/>
              </a:rPr>
              <a:t>the use of testing or measuring procedures.</a:t>
            </a:r>
          </a:p>
          <a:p>
            <a:pPr marL="0" indent="0">
              <a:buNone/>
            </a:pPr>
            <a:endParaRPr lang="en-US" sz="3100" dirty="0"/>
          </a:p>
          <a:p>
            <a:pPr marL="0" indent="0">
              <a:buNone/>
            </a:pPr>
            <a:r>
              <a:rPr lang="en-US" sz="3100" dirty="0">
                <a:effectLst/>
              </a:rPr>
              <a:t>However, it </a:t>
            </a:r>
            <a:r>
              <a:rPr lang="en-US" sz="3100" i="1" dirty="0">
                <a:effectLst/>
              </a:rPr>
              <a:t>forbids</a:t>
            </a:r>
            <a:r>
              <a:rPr lang="en-US" sz="3100" dirty="0">
                <a:effectLst/>
              </a:rPr>
              <a:t> permitting these tests to control selection “unless they are demonstrably a reasonable measure of job performance.”</a:t>
            </a:r>
          </a:p>
          <a:p>
            <a:pPr marL="0" indent="0">
              <a:buNone/>
            </a:pPr>
            <a:endParaRPr lang="en-US" sz="3100" dirty="0"/>
          </a:p>
          <a:p>
            <a:pPr marL="0" indent="0">
              <a:buNone/>
            </a:pPr>
            <a:r>
              <a:rPr lang="en-US" sz="3100" dirty="0">
                <a:effectLst/>
              </a:rPr>
              <a:t>“What Congress has commanded is that any tests used must measure the person for the job and not the person in the abstract.”</a:t>
            </a:r>
          </a:p>
          <a:p>
            <a:pPr marL="0" indent="0">
              <a:buNone/>
            </a:pPr>
            <a:endParaRPr lang="en-US" sz="3100" dirty="0"/>
          </a:p>
          <a:p>
            <a:pPr marL="0" indent="0">
              <a:buNone/>
            </a:pPr>
            <a:r>
              <a:rPr lang="en-US" sz="3100" dirty="0">
                <a:effectLst/>
              </a:rPr>
              <a:t>In other words. . .  A test can be good only if you are testing for something related to the job. </a:t>
            </a:r>
            <a:br>
              <a:rPr lang="en-US" sz="3100" dirty="0">
                <a:effectLst/>
              </a:rPr>
            </a:br>
            <a:endParaRPr lang="en-US" sz="3100" dirty="0"/>
          </a:p>
          <a:p>
            <a:pPr marL="0" indent="0">
              <a:buNone/>
            </a:pPr>
            <a:endParaRPr lang="en-US" dirty="0"/>
          </a:p>
        </p:txBody>
      </p:sp>
    </p:spTree>
    <p:extLst>
      <p:ext uri="{BB962C8B-B14F-4D97-AF65-F5344CB8AC3E}">
        <p14:creationId xmlns:p14="http://schemas.microsoft.com/office/powerpoint/2010/main" val="24674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(1975)</a:t>
            </a:r>
          </a:p>
        </p:txBody>
      </p:sp>
      <p:sp>
        <p:nvSpPr>
          <p:cNvPr id="3" name="Content Placeholder 2"/>
          <p:cNvSpPr>
            <a:spLocks noGrp="1"/>
          </p:cNvSpPr>
          <p:nvPr>
            <p:ph sz="quarter" idx="1"/>
          </p:nvPr>
        </p:nvSpPr>
        <p:spPr/>
        <p:txBody>
          <a:bodyPr/>
          <a:lstStyle/>
          <a:p>
            <a:pPr marL="0" indent="0">
              <a:buNone/>
            </a:pPr>
            <a:r>
              <a:rPr lang="en-US" dirty="0"/>
              <a:t>The company used the Wonderlic Test, but </a:t>
            </a:r>
            <a:r>
              <a:rPr lang="en-US" dirty="0">
                <a:effectLst/>
              </a:rPr>
              <a:t>did not validate it before use “primarily, because of the expense of conducting such a validation[.]”</a:t>
            </a:r>
          </a:p>
          <a:p>
            <a:pPr marL="0" indent="0">
              <a:buNone/>
            </a:pPr>
            <a:endParaRPr lang="en-US" dirty="0"/>
          </a:p>
          <a:p>
            <a:pPr marL="0" indent="0">
              <a:buNone/>
            </a:pPr>
            <a:r>
              <a:rPr lang="en-US" dirty="0"/>
              <a:t>They also used the “</a:t>
            </a:r>
            <a:r>
              <a:rPr lang="en-US" dirty="0">
                <a:effectLst/>
              </a:rPr>
              <a:t>Beta Examination Test.”</a:t>
            </a:r>
            <a:endParaRPr lang="en-US" dirty="0"/>
          </a:p>
        </p:txBody>
      </p:sp>
    </p:spTree>
    <p:extLst>
      <p:ext uri="{BB962C8B-B14F-4D97-AF65-F5344CB8AC3E}">
        <p14:creationId xmlns:p14="http://schemas.microsoft.com/office/powerpoint/2010/main" val="209339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(1975)</a:t>
            </a:r>
          </a:p>
        </p:txBody>
      </p:sp>
      <p:sp>
        <p:nvSpPr>
          <p:cNvPr id="3" name="Content Placeholder 2"/>
          <p:cNvSpPr>
            <a:spLocks noGrp="1"/>
          </p:cNvSpPr>
          <p:nvPr>
            <p:ph sz="quarter" idx="1"/>
          </p:nvPr>
        </p:nvSpPr>
        <p:spPr>
          <a:xfrm>
            <a:off x="301752" y="1527048"/>
            <a:ext cx="8503920" cy="4797552"/>
          </a:xfrm>
        </p:spPr>
        <p:txBody>
          <a:bodyPr wrap="square">
            <a:normAutofit fontScale="92500"/>
          </a:bodyPr>
          <a:lstStyle/>
          <a:p>
            <a:pPr marL="0" indent="0">
              <a:buNone/>
            </a:pPr>
            <a:r>
              <a:rPr lang="en-US" dirty="0"/>
              <a:t>Four months before trial, the employer paid a professional to validate their tests.  This “expert in industrial psychology” grouped positions together based on the level of the positions in the career progression lines.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a:t>
            </a:r>
            <a:r>
              <a:rPr lang="en-US" dirty="0">
                <a:effectLst/>
              </a:rPr>
              <a:t>o attempt was made to analyze jobs in terms of the particular skills they might require[.]”</a:t>
            </a:r>
            <a:endParaRPr lang="en-US" dirty="0"/>
          </a:p>
        </p:txBody>
      </p:sp>
      <p:pic>
        <p:nvPicPr>
          <p:cNvPr id="1026" name="Picture 2" descr="C:\Users\RothS\AppData\Local\Microsoft\Windows\Temporary Internet Files\Content.IE5\Y9C7MAYV\MC90043482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2971800"/>
            <a:ext cx="3505200" cy="265611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2362200" y="3884839"/>
            <a:ext cx="4114800" cy="830035"/>
          </a:xfrm>
          <a:prstGeom prst="ellipse">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0400" y="4068543"/>
            <a:ext cx="990600" cy="584775"/>
          </a:xfrm>
          <a:prstGeom prst="rect">
            <a:avLst/>
          </a:prstGeom>
          <a:noFill/>
        </p:spPr>
        <p:txBody>
          <a:bodyPr wrap="square" rtlCol="0">
            <a:spAutoFit/>
          </a:bodyPr>
          <a:lstStyle/>
          <a:p>
            <a:pPr algn="ctr"/>
            <a:r>
              <a:rPr lang="en-US" sz="1600" dirty="0"/>
              <a:t>Skill 1 Job </a:t>
            </a:r>
          </a:p>
        </p:txBody>
      </p:sp>
      <p:sp>
        <p:nvSpPr>
          <p:cNvPr id="7" name="TextBox 6"/>
          <p:cNvSpPr txBox="1"/>
          <p:nvPr/>
        </p:nvSpPr>
        <p:spPr>
          <a:xfrm>
            <a:off x="4876800" y="4068542"/>
            <a:ext cx="990600" cy="584775"/>
          </a:xfrm>
          <a:prstGeom prst="rect">
            <a:avLst/>
          </a:prstGeom>
          <a:noFill/>
        </p:spPr>
        <p:txBody>
          <a:bodyPr wrap="square" rtlCol="0">
            <a:spAutoFit/>
          </a:bodyPr>
          <a:lstStyle/>
          <a:p>
            <a:pPr algn="ctr"/>
            <a:r>
              <a:rPr lang="en-US" sz="1600" dirty="0"/>
              <a:t>Skill 2 Job </a:t>
            </a:r>
          </a:p>
        </p:txBody>
      </p:sp>
    </p:spTree>
    <p:extLst>
      <p:ext uri="{BB962C8B-B14F-4D97-AF65-F5344CB8AC3E}">
        <p14:creationId xmlns:p14="http://schemas.microsoft.com/office/powerpoint/2010/main" val="731996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(1975)</a:t>
            </a:r>
          </a:p>
        </p:txBody>
      </p:sp>
      <p:sp>
        <p:nvSpPr>
          <p:cNvPr id="3" name="Content Placeholder 2"/>
          <p:cNvSpPr>
            <a:spLocks noGrp="1"/>
          </p:cNvSpPr>
          <p:nvPr>
            <p:ph sz="quarter" idx="1"/>
          </p:nvPr>
        </p:nvSpPr>
        <p:spPr/>
        <p:txBody>
          <a:bodyPr>
            <a:normAutofit/>
          </a:bodyPr>
          <a:lstStyle/>
          <a:p>
            <a:pPr marL="0" indent="0">
              <a:buNone/>
            </a:pPr>
            <a:r>
              <a:rPr lang="en-US" dirty="0"/>
              <a:t>The court found this method unacceptable.</a:t>
            </a:r>
          </a:p>
          <a:p>
            <a:pPr marL="0" indent="0">
              <a:buNone/>
            </a:pPr>
            <a:endParaRPr lang="en-US" dirty="0"/>
          </a:p>
          <a:p>
            <a:pPr marL="0" indent="0">
              <a:buNone/>
            </a:pPr>
            <a:r>
              <a:rPr lang="en-US" dirty="0">
                <a:effectLst/>
              </a:rPr>
              <a:t>“A test may be used in jobs other than those for which it has been professionally validated only if there are no significant differences between the studied and unstudied jobs.”</a:t>
            </a:r>
          </a:p>
          <a:p>
            <a:pPr marL="0" indent="0">
              <a:buNone/>
            </a:pPr>
            <a:endParaRPr lang="en-US" dirty="0"/>
          </a:p>
          <a:p>
            <a:pPr marL="0" indent="0">
              <a:buNone/>
            </a:pPr>
            <a:r>
              <a:rPr lang="en-US" dirty="0"/>
              <a:t>Albemarle hadn’t even tried to analyze the skills needed in the different job groups, so they failed the court’s test.</a:t>
            </a:r>
          </a:p>
        </p:txBody>
      </p:sp>
    </p:spTree>
    <p:extLst>
      <p:ext uri="{BB962C8B-B14F-4D97-AF65-F5344CB8AC3E}">
        <p14:creationId xmlns:p14="http://schemas.microsoft.com/office/powerpoint/2010/main" val="262853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(1975)</a:t>
            </a:r>
          </a:p>
        </p:txBody>
      </p:sp>
      <p:sp>
        <p:nvSpPr>
          <p:cNvPr id="3" name="Content Placeholder 2"/>
          <p:cNvSpPr>
            <a:spLocks noGrp="1"/>
          </p:cNvSpPr>
          <p:nvPr>
            <p:ph sz="quarter" idx="1"/>
          </p:nvPr>
        </p:nvSpPr>
        <p:spPr/>
        <p:txBody>
          <a:bodyPr>
            <a:normAutofit/>
          </a:bodyPr>
          <a:lstStyle/>
          <a:p>
            <a:pPr marL="0" indent="0">
              <a:buNone/>
            </a:pPr>
            <a:r>
              <a:rPr lang="en-US" dirty="0"/>
              <a:t>Additionally, a part of the validation test was to ask supervisors to rate employees so that the ratings could then be compared to the level of success on the test to determine the extent to which success on the test had a relationship to success in the eyes of the supervisor.</a:t>
            </a:r>
          </a:p>
          <a:p>
            <a:pPr marL="0" indent="0">
              <a:buNone/>
            </a:pPr>
            <a:endParaRPr lang="en-US" dirty="0"/>
          </a:p>
          <a:p>
            <a:pPr marL="0" indent="0">
              <a:buNone/>
            </a:pPr>
            <a:r>
              <a:rPr lang="en-US" u="sng" dirty="0"/>
              <a:t>The Problem</a:t>
            </a:r>
            <a:r>
              <a:rPr lang="en-US" dirty="0"/>
              <a:t>:  The criteria the supervisors were to use to assess people “</a:t>
            </a:r>
            <a:r>
              <a:rPr lang="en-US" dirty="0">
                <a:effectLst/>
              </a:rPr>
              <a:t>was extremely vague and fatally open to divergent interpretations.”</a:t>
            </a:r>
            <a:endParaRPr lang="en-US" dirty="0"/>
          </a:p>
        </p:txBody>
      </p:sp>
    </p:spTree>
    <p:extLst>
      <p:ext uri="{BB962C8B-B14F-4D97-AF65-F5344CB8AC3E}">
        <p14:creationId xmlns:p14="http://schemas.microsoft.com/office/powerpoint/2010/main" val="2468231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t>Albemarle Paper Co. v. Moody</a:t>
            </a:r>
            <a:r>
              <a:rPr lang="en-US" sz="2800" dirty="0"/>
              <a:t>, 422 U.S. 405 (1975)</a:t>
            </a:r>
          </a:p>
        </p:txBody>
      </p:sp>
      <p:sp>
        <p:nvSpPr>
          <p:cNvPr id="3" name="Content Placeholder 2"/>
          <p:cNvSpPr>
            <a:spLocks noGrp="1"/>
          </p:cNvSpPr>
          <p:nvPr>
            <p:ph sz="quarter" idx="1"/>
          </p:nvPr>
        </p:nvSpPr>
        <p:spPr/>
        <p:txBody>
          <a:bodyPr>
            <a:normAutofit/>
          </a:bodyPr>
          <a:lstStyle/>
          <a:p>
            <a:pPr marL="0" indent="0">
              <a:buNone/>
            </a:pPr>
            <a:r>
              <a:rPr lang="en-US" dirty="0"/>
              <a:t>BTW:  The court was also unimpressed by the company’s decision to validate their test only after they were being sued.</a:t>
            </a:r>
          </a:p>
          <a:p>
            <a:pPr marL="0" indent="0">
              <a:buNone/>
            </a:pPr>
            <a:endParaRPr lang="en-US" dirty="0"/>
          </a:p>
          <a:p>
            <a:pPr marL="0" indent="0">
              <a:buNone/>
            </a:pPr>
            <a:r>
              <a:rPr lang="en-US" dirty="0">
                <a:effectLst/>
              </a:rPr>
              <a:t>“It cannot escape notice that Albemarle's study was conducted by plant officials, without neutral, on-the-scene oversight, at a time when this litigation was about to come to trial. Studies so closely controlled by an interested party in litigation must be examined with great care.”</a:t>
            </a:r>
            <a:endParaRPr lang="en-US" dirty="0"/>
          </a:p>
        </p:txBody>
      </p:sp>
    </p:spTree>
    <p:extLst>
      <p:ext uri="{BB962C8B-B14F-4D97-AF65-F5344CB8AC3E}">
        <p14:creationId xmlns:p14="http://schemas.microsoft.com/office/powerpoint/2010/main" val="28074780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1566</Words>
  <Application>Microsoft Office PowerPoint</Application>
  <PresentationFormat>On-screen Show (4:3)</PresentationFormat>
  <Paragraphs>95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Georgia</vt:lpstr>
      <vt:lpstr>Wingdings</vt:lpstr>
      <vt:lpstr>Wingdings 2</vt:lpstr>
      <vt:lpstr>Civic</vt:lpstr>
      <vt:lpstr>Selected Cases Regarding Tests and Adverse Impact</vt:lpstr>
      <vt:lpstr> Griggs v. Duke Power Co., 401 U.S. 424 (1971)</vt:lpstr>
      <vt:lpstr> Griggs v. Duke Power Co., 401 U.S. 424 (1971)</vt:lpstr>
      <vt:lpstr> Griggs v. Duke Power Co., 401 U.S. 424 (1971)</vt:lpstr>
      <vt:lpstr>Albemarle Paper Co. v. Moody, 422 U.S. 405 (1975)</vt:lpstr>
      <vt:lpstr>Albemarle Paper Co. v. Moody, 422 U.S. 405 (1975)</vt:lpstr>
      <vt:lpstr>Albemarle Paper Co. v. Moody, 422 U.S. 405 (1975)</vt:lpstr>
      <vt:lpstr>Albemarle Paper Co. v. Moody, 422 U.S. 405 (1975)</vt:lpstr>
      <vt:lpstr>Albemarle Paper Co. v. Moody, 422 U.S. 405 (1975)</vt:lpstr>
      <vt:lpstr>Albemarle Paper Co. v. Moody, 422 U.S. 405 (1975)</vt:lpstr>
      <vt:lpstr>Washington v. Davis, 426 U.S. 229 (1976)</vt:lpstr>
      <vt:lpstr>Washington v. Davis, 426 U.S. 229 (1976)</vt:lpstr>
      <vt:lpstr>Washington v. Davis, 426 U.S. 229 (1976)</vt:lpstr>
      <vt:lpstr>Ricci v. DeStefano, 557 U.S. 557 (2009)</vt:lpstr>
      <vt:lpstr>Ricci v. DeStefano, 557 U.S. 557 (2009)</vt:lpstr>
      <vt:lpstr>Ricci v. DeStefano, 557 U.S. 557 (2009)</vt:lpstr>
      <vt:lpstr>Ricci v. DeStefano, 557 U.S. 557 (2009)</vt:lpstr>
      <vt:lpstr>Ricci v. DeStefano, 557 U.S. 557 (2009)</vt:lpstr>
      <vt:lpstr>Ricci v. DeStefano, 557 U.S. 557 (2009)</vt:lpstr>
      <vt:lpstr>Ricci v. DeStefano, 557 U.S. 557 (2009)</vt:lpstr>
      <vt:lpstr>Lessons learned from these cases?</vt:lpstr>
    </vt:vector>
  </TitlesOfParts>
  <Company>US MSPB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MSPB</dc:creator>
  <cp:lastModifiedBy>Thomas Mitchell</cp:lastModifiedBy>
  <cp:revision>36</cp:revision>
  <dcterms:created xsi:type="dcterms:W3CDTF">2013-08-11T19:54:36Z</dcterms:created>
  <dcterms:modified xsi:type="dcterms:W3CDTF">2021-01-17T15:07:43Z</dcterms:modified>
</cp:coreProperties>
</file>