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sldIdLst>
    <p:sldId id="256" r:id="rId2"/>
    <p:sldId id="262" r:id="rId3"/>
    <p:sldId id="263" r:id="rId4"/>
    <p:sldId id="257" r:id="rId5"/>
    <p:sldId id="258" r:id="rId6"/>
    <p:sldId id="268" r:id="rId7"/>
    <p:sldId id="264" r:id="rId8"/>
    <p:sldId id="259" r:id="rId9"/>
    <p:sldId id="269" r:id="rId10"/>
    <p:sldId id="265" r:id="rId11"/>
    <p:sldId id="260" r:id="rId12"/>
    <p:sldId id="270" r:id="rId13"/>
    <p:sldId id="271" r:id="rId14"/>
    <p:sldId id="273" r:id="rId15"/>
    <p:sldId id="274" r:id="rId16"/>
    <p:sldId id="266" r:id="rId17"/>
    <p:sldId id="275" r:id="rId18"/>
    <p:sldId id="261" r:id="rId19"/>
    <p:sldId id="26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D468F-50C8-4295-9126-309F95D0B470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A2D63-47FE-4C75-A07F-5FE810EA7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56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C8C9-41A6-49A4-B0AC-6B48D27788BF}" type="datetime1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10 Assessing via Tests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83CF-63CE-4C2E-9EF2-5F0128694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92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5DBE4-AA70-4434-84DC-3CDC56E7D156}" type="datetime1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10 Assessing via Tests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83CF-63CE-4C2E-9EF2-5F0128694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63606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5DBE4-AA70-4434-84DC-3CDC56E7D156}" type="datetime1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10 Assessing via Tests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83CF-63CE-4C2E-9EF2-5F012869405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0615866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5DBE4-AA70-4434-84DC-3CDC56E7D156}" type="datetime1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10 Assessing via Tests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83CF-63CE-4C2E-9EF2-5F0128694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1304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5DBE4-AA70-4434-84DC-3CDC56E7D156}" type="datetime1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10 Assessing via Tests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83CF-63CE-4C2E-9EF2-5F012869405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1853378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5DBE4-AA70-4434-84DC-3CDC56E7D156}" type="datetime1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10 Assessing via Tests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83CF-63CE-4C2E-9EF2-5F0128694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6648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A397C-A94C-46D1-86E4-48F933A67FF1}" type="datetime1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10 Assessing via Tests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83CF-63CE-4C2E-9EF2-5F0128694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017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872F-7983-4E46-9BB6-A3BDCC3F8BE4}" type="datetime1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10 Assessing via Tests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83CF-63CE-4C2E-9EF2-5F0128694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55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A88D0-8B60-4A92-9E23-41CC3226D134}" type="datetime1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10 Assessing via Tests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83CF-63CE-4C2E-9EF2-5F0128694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98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78FA-2EDD-4E7B-BF45-B8197009DDDE}" type="datetime1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10 Assessing via Tests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83CF-63CE-4C2E-9EF2-5F0128694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36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E2D8-6B23-4920-A376-CAD0580D77EB}" type="datetime1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10 Assessing via Tests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83CF-63CE-4C2E-9EF2-5F0128694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44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29FE-538B-4960-B711-1C54B405816C}" type="datetime1">
              <a:rPr lang="en-US" smtClean="0"/>
              <a:t>9/10/2019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10 Assessing via Tests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83CF-63CE-4C2E-9EF2-5F0128694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878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C65E-EA35-43B4-8997-40CC2B8B328D}" type="datetime1">
              <a:rPr lang="en-US" smtClean="0"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10 Assessing via Tests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83CF-63CE-4C2E-9EF2-5F0128694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810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DD5E2-5C93-48A6-8FF0-618160039AA5}" type="datetime1">
              <a:rPr lang="en-US" smtClean="0"/>
              <a:t>9/10/2019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10 Assessing via Tests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83CF-63CE-4C2E-9EF2-5F0128694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04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9F535-0916-4CA5-9E4A-34E61A524942}" type="datetime1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10 Assessing via Tests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83CF-63CE-4C2E-9EF2-5F0128694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942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D22C-3924-4A79-94AD-3E42DC0ABCE1}" type="datetime1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10 Assessing via Tests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83CF-63CE-4C2E-9EF2-5F0128694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93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5DBE4-AA70-4434-84DC-3CDC56E7D156}" type="datetime1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chapter 10 Assessing via Tests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CDE83CF-63CE-4C2E-9EF2-5F0128694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1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oescience.com/company/scientific-talent-solution-based-on-cutting-edge-research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home.ubalt.edu/tmitch/632/kerlinder%20definitions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y.com/academy/lesson/what-is-the-general-aptitude-test-battery-gatb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ome.ubalt.edu/tmitch/645/articles/Watson%20Glaser%20CritcalThinking%20Validation%20Study.PDF" TargetMode="External"/><Relationship Id="rId2" Type="http://schemas.openxmlformats.org/officeDocument/2006/relationships/hyperlink" Target="http://home.ubalt.edu/tmitch/645/articles/Cognitive%20AbilityTesting%20EF%20wonderlic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s.talentlens.com/store/ustalentlens/en/Store/Ability/Differential-Aptitude-Tests-for-Personnel-and-Career-Assessment/p/100000364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loomberg.com/opinion/articles/2019-09-08/grounding-boeing-s-737-max-eased-airline-passenger-slowdow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Part III </a:t>
            </a:r>
            <a:r>
              <a:rPr lang="en-US" sz="2800" i="1" dirty="0"/>
              <a:t>Choosing the Right Method</a:t>
            </a:r>
            <a:br>
              <a:rPr lang="en-US" sz="2800" i="1" dirty="0"/>
            </a:br>
            <a:r>
              <a:rPr lang="en-US" sz="2800" dirty="0"/>
              <a:t>Chapter 10 Assessing Via Tests 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dirty="0"/>
          </a:p>
          <a:p>
            <a:r>
              <a:rPr lang="en-US" sz="2400" i="1" dirty="0"/>
              <a:t>Traditional Employment Tests</a:t>
            </a:r>
          </a:p>
          <a:p>
            <a:r>
              <a:rPr lang="en-US" sz="2400" i="1" dirty="0"/>
              <a:t>Work Samples</a:t>
            </a:r>
          </a:p>
          <a:p>
            <a:r>
              <a:rPr lang="en-US" sz="2400" i="1" dirty="0"/>
              <a:t>Situational Judgment (SJT) Tests</a:t>
            </a:r>
          </a:p>
          <a:p>
            <a:r>
              <a:rPr lang="en-US" sz="2400" i="1" dirty="0"/>
              <a:t>Technology </a:t>
            </a:r>
          </a:p>
          <a:p>
            <a:r>
              <a:rPr lang="en-US" sz="2400" i="1" dirty="0"/>
              <a:t>Global Testing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10 Assessing via Tests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83CF-63CE-4C2E-9EF2-5F01286940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82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Non-Cognitive Performance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71600"/>
            <a:ext cx="6347714" cy="4669763"/>
          </a:xfrm>
        </p:spPr>
        <p:txBody>
          <a:bodyPr>
            <a:normAutofit/>
          </a:bodyPr>
          <a:lstStyle/>
          <a:p>
            <a:pPr lvl="1"/>
            <a:r>
              <a:rPr lang="en-US" sz="1800" dirty="0"/>
              <a:t>Physical Abilities (series of </a:t>
            </a:r>
            <a:r>
              <a:rPr lang="en-US" dirty="0"/>
              <a:t>distinct physical activities</a:t>
            </a:r>
            <a:r>
              <a:rPr lang="en-US" sz="1800" dirty="0"/>
              <a:t>)</a:t>
            </a:r>
          </a:p>
          <a:p>
            <a:pPr lvl="2"/>
            <a:r>
              <a:rPr lang="en-US" sz="1800" dirty="0"/>
              <a:t> Sometimes difficult to set valid cut scores</a:t>
            </a:r>
          </a:p>
          <a:p>
            <a:pPr lvl="2"/>
            <a:r>
              <a:rPr lang="en-US" sz="1800" dirty="0"/>
              <a:t>Make sure the cut score does not discriminate unfairly for gender. (can the job be redesigned?)</a:t>
            </a:r>
          </a:p>
          <a:p>
            <a:pPr lvl="1"/>
            <a:r>
              <a:rPr lang="en-US" sz="1800" dirty="0"/>
              <a:t>Fitness Testing (</a:t>
            </a:r>
            <a:r>
              <a:rPr lang="en-US" dirty="0"/>
              <a:t>measures strength agility, etc.)</a:t>
            </a:r>
          </a:p>
          <a:p>
            <a:pPr lvl="2"/>
            <a:r>
              <a:rPr lang="en-US" sz="1800" dirty="0"/>
              <a:t> a two-edged sword for setting standards and not doing so</a:t>
            </a:r>
            <a:r>
              <a:rPr lang="en-US" sz="1800" i="1" dirty="0"/>
              <a:t>. </a:t>
            </a:r>
            <a:r>
              <a:rPr lang="en-US" sz="1800" b="1" i="1" dirty="0">
                <a:solidFill>
                  <a:srgbClr val="00B050"/>
                </a:solidFill>
              </a:rPr>
              <a:t>What is the legal conundrum here? </a:t>
            </a:r>
          </a:p>
          <a:p>
            <a:pPr lvl="2"/>
            <a:r>
              <a:rPr lang="en-US" sz="1800" b="1" i="1" dirty="0">
                <a:solidFill>
                  <a:srgbClr val="00B050"/>
                </a:solidFill>
              </a:rPr>
              <a:t>Should fitness testing be required for some jobs on a daily basis? </a:t>
            </a:r>
          </a:p>
          <a:p>
            <a:pPr lvl="2"/>
            <a:r>
              <a:rPr lang="en-US" sz="1800" b="1" i="1" dirty="0">
                <a:solidFill>
                  <a:srgbClr val="00B050"/>
                </a:solidFill>
              </a:rPr>
              <a:t>Should drug testing be performed for some jobs and not other?</a:t>
            </a:r>
          </a:p>
          <a:p>
            <a:pPr lvl="1"/>
            <a:r>
              <a:rPr lang="en-US" sz="1800" dirty="0"/>
              <a:t>Sensory &amp; Psychomotor Proficiencies (GATB?)</a:t>
            </a:r>
          </a:p>
          <a:p>
            <a:pPr lvl="2"/>
            <a:endParaRPr lang="en-US" sz="1800" b="1" i="1" dirty="0">
              <a:solidFill>
                <a:srgbClr val="00B050"/>
              </a:solidFill>
            </a:endParaRPr>
          </a:p>
          <a:p>
            <a:pPr lvl="2"/>
            <a:endParaRPr lang="en-US" sz="1800" b="1" i="1" dirty="0">
              <a:solidFill>
                <a:srgbClr val="00B050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10 Assessing via Tests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83CF-63CE-4C2E-9EF2-5F012869405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679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626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/>
              <a:t>Technology and Testing </a:t>
            </a:r>
            <a:br>
              <a:rPr lang="en-US" sz="2800" dirty="0"/>
            </a:br>
            <a:r>
              <a:rPr lang="en-US" sz="2800" dirty="0"/>
              <a:t> 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 lvl="1"/>
            <a:r>
              <a:rPr lang="en-US" sz="2000" b="1" i="1" dirty="0">
                <a:solidFill>
                  <a:srgbClr val="00B050"/>
                </a:solidFill>
              </a:rPr>
              <a:t>What is a stenographer? Where did they go?</a:t>
            </a:r>
          </a:p>
          <a:p>
            <a:r>
              <a:rPr lang="en-US" sz="2000" dirty="0"/>
              <a:t>Computerization of tests 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Hi fidelity is more possible with CAT (SJT, etc.)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Collection and storing data made easier (lot of data!)</a:t>
            </a:r>
          </a:p>
          <a:p>
            <a:r>
              <a:rPr lang="en-US" sz="2000" dirty="0">
                <a:solidFill>
                  <a:schemeClr val="tx2"/>
                </a:solidFill>
              </a:rPr>
              <a:t>Computer Adaptive Tests</a:t>
            </a:r>
          </a:p>
          <a:p>
            <a:pPr lvl="1"/>
            <a:r>
              <a:rPr lang="en-US" sz="2000" b="1" i="1" dirty="0">
                <a:solidFill>
                  <a:srgbClr val="00B050"/>
                </a:solidFill>
              </a:rPr>
              <a:t>What’s the difference between linear testing and branching algorithms?</a:t>
            </a:r>
          </a:p>
          <a:p>
            <a:pPr lvl="2"/>
            <a:r>
              <a:rPr lang="en-US" sz="2000" b="1" i="1" dirty="0">
                <a:solidFill>
                  <a:srgbClr val="00B050"/>
                </a:solidFill>
              </a:rPr>
              <a:t>How can IRT help? </a:t>
            </a:r>
          </a:p>
          <a:p>
            <a:pPr lvl="2"/>
            <a:endParaRPr lang="en-US" sz="2000" b="1" dirty="0">
              <a:solidFill>
                <a:schemeClr val="tx2"/>
              </a:solidFill>
            </a:endParaRPr>
          </a:p>
          <a:p>
            <a:pPr lvl="1"/>
            <a:endParaRPr lang="en-US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tx2"/>
              </a:solidFill>
            </a:endParaRPr>
          </a:p>
          <a:p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10 Assessing via Tests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83CF-63CE-4C2E-9EF2-5F012869405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96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Technology and Testing</a:t>
            </a:r>
            <a:br>
              <a:rPr lang="en-US" dirty="0"/>
            </a:br>
            <a:r>
              <a:rPr lang="en-US" sz="2700" dirty="0"/>
              <a:t>Proctored v. Un-proctored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76400"/>
            <a:ext cx="6347714" cy="4364963"/>
          </a:xfrm>
        </p:spPr>
        <p:txBody>
          <a:bodyPr/>
          <a:lstStyle/>
          <a:p>
            <a:r>
              <a:rPr lang="en-US" sz="2000" b="1" dirty="0">
                <a:solidFill>
                  <a:schemeClr val="tx2"/>
                </a:solidFill>
              </a:rPr>
              <a:t>Proctored vs. Un-proctored testing (a range)</a:t>
            </a:r>
          </a:p>
          <a:p>
            <a:pPr lvl="1"/>
            <a:r>
              <a:rPr lang="en-US" sz="2000" b="1" dirty="0">
                <a:solidFill>
                  <a:schemeClr val="tx2"/>
                </a:solidFill>
              </a:rPr>
              <a:t>Proctored</a:t>
            </a:r>
          </a:p>
          <a:p>
            <a:pPr lvl="2"/>
            <a:r>
              <a:rPr lang="en-US" sz="2000" b="1" dirty="0">
                <a:solidFill>
                  <a:schemeClr val="tx2"/>
                </a:solidFill>
              </a:rPr>
              <a:t>1. limits distraction</a:t>
            </a:r>
          </a:p>
          <a:p>
            <a:pPr lvl="2"/>
            <a:r>
              <a:rPr lang="en-US" sz="2000" b="1" dirty="0">
                <a:solidFill>
                  <a:schemeClr val="tx2"/>
                </a:solidFill>
              </a:rPr>
              <a:t>2. Verifies user identity</a:t>
            </a:r>
          </a:p>
          <a:p>
            <a:pPr lvl="2"/>
            <a:r>
              <a:rPr lang="en-US" sz="2000" b="1" dirty="0">
                <a:solidFill>
                  <a:schemeClr val="tx2"/>
                </a:solidFill>
              </a:rPr>
              <a:t>3. Monitors time (also possible with un-proctored)</a:t>
            </a:r>
          </a:p>
          <a:p>
            <a:pPr lvl="2"/>
            <a:r>
              <a:rPr lang="en-US" sz="2000" b="1" dirty="0">
                <a:solidFill>
                  <a:schemeClr val="tx2"/>
                </a:solidFill>
              </a:rPr>
              <a:t>4. prevents unauthorized subs</a:t>
            </a:r>
          </a:p>
          <a:p>
            <a:pPr lvl="2"/>
            <a:r>
              <a:rPr lang="en-US" sz="2000" b="1" dirty="0">
                <a:solidFill>
                  <a:schemeClr val="tx2"/>
                </a:solidFill>
              </a:rPr>
              <a:t>5. prevents cheating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10 Assessing via Tests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83CF-63CE-4C2E-9EF2-5F012869405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30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Technology and Testing</a:t>
            </a:r>
            <a:br>
              <a:rPr lang="en-US" dirty="0"/>
            </a:br>
            <a:r>
              <a:rPr lang="en-US" dirty="0"/>
              <a:t>Proctored v. Un-proctored</a:t>
            </a:r>
            <a:br>
              <a:rPr lang="en-US" b="1" dirty="0">
                <a:solidFill>
                  <a:schemeClr val="tx2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2000" b="1" dirty="0">
                <a:solidFill>
                  <a:schemeClr val="tx2"/>
                </a:solidFill>
              </a:rPr>
              <a:t>Use of mobile devices for testing online </a:t>
            </a:r>
            <a:r>
              <a:rPr lang="en-US" sz="2000" b="1" i="1" dirty="0">
                <a:solidFill>
                  <a:schemeClr val="tx2"/>
                </a:solidFill>
              </a:rPr>
              <a:t>(Arthur, et al.2014</a:t>
            </a:r>
            <a:r>
              <a:rPr lang="en-US" sz="2000" b="1" dirty="0">
                <a:solidFill>
                  <a:schemeClr val="tx2"/>
                </a:solidFill>
              </a:rPr>
              <a:t>)</a:t>
            </a:r>
          </a:p>
          <a:p>
            <a:pPr lvl="2"/>
            <a:r>
              <a:rPr lang="en-US" sz="2000" b="1" dirty="0">
                <a:solidFill>
                  <a:schemeClr val="tx2"/>
                </a:solidFill>
              </a:rPr>
              <a:t>Un-proctored  internet-based tests (UIT) </a:t>
            </a:r>
          </a:p>
          <a:p>
            <a:pPr lvl="3"/>
            <a:r>
              <a:rPr lang="en-US" sz="1800" b="1" dirty="0">
                <a:solidFill>
                  <a:schemeClr val="tx2"/>
                </a:solidFill>
              </a:rPr>
              <a:t>Can they be trusted for:</a:t>
            </a:r>
          </a:p>
          <a:p>
            <a:pPr lvl="4"/>
            <a:r>
              <a:rPr lang="en-US" sz="2000" b="1" dirty="0">
                <a:solidFill>
                  <a:schemeClr val="tx2"/>
                </a:solidFill>
              </a:rPr>
              <a:t>for personality? </a:t>
            </a:r>
          </a:p>
          <a:p>
            <a:pPr lvl="4"/>
            <a:r>
              <a:rPr lang="en-US" sz="2000" b="1" dirty="0">
                <a:solidFill>
                  <a:schemeClr val="tx2"/>
                </a:solidFill>
              </a:rPr>
              <a:t>cognitive ability?</a:t>
            </a:r>
          </a:p>
          <a:p>
            <a:pPr lvl="4"/>
            <a:r>
              <a:rPr lang="en-US" sz="2000" b="1" dirty="0">
                <a:solidFill>
                  <a:schemeClr val="tx2"/>
                </a:solidFill>
              </a:rPr>
              <a:t>See two articles on files directory (</a:t>
            </a:r>
            <a:r>
              <a:rPr lang="en-US" sz="2000" b="1" i="1" dirty="0">
                <a:solidFill>
                  <a:schemeClr val="tx2"/>
                </a:solidFill>
              </a:rPr>
              <a:t>Arthur et al. 2009 &amp; 2010)</a:t>
            </a:r>
          </a:p>
          <a:p>
            <a:pPr lvl="4"/>
            <a:r>
              <a:rPr lang="en-US" sz="2000" b="1" dirty="0">
                <a:solidFill>
                  <a:schemeClr val="tx2"/>
                </a:solidFill>
                <a:hlinkClick r:id="rId2"/>
              </a:rPr>
              <a:t>AOE Science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10 Assessing via Tests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83CF-63CE-4C2E-9EF2-5F012869405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94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Technology and Testing</a:t>
            </a:r>
            <a:br>
              <a:rPr lang="en-US" dirty="0"/>
            </a:br>
            <a:r>
              <a:rPr lang="en-US" sz="3100" dirty="0"/>
              <a:t>Simulations, Games, Gamification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4110963"/>
          </a:xfrm>
        </p:spPr>
        <p:txBody>
          <a:bodyPr/>
          <a:lstStyle/>
          <a:p>
            <a:r>
              <a:rPr lang="en-US" dirty="0"/>
              <a:t>“Gamification”</a:t>
            </a:r>
          </a:p>
          <a:p>
            <a:pPr lvl="1"/>
            <a:r>
              <a:rPr lang="en-US" sz="1800" dirty="0"/>
              <a:t>Game elements introduced into traditional testing</a:t>
            </a:r>
          </a:p>
          <a:p>
            <a:pPr lvl="2"/>
            <a:r>
              <a:rPr lang="en-US" sz="1800" dirty="0"/>
              <a:t>…as SJT</a:t>
            </a:r>
          </a:p>
          <a:p>
            <a:pPr lvl="2"/>
            <a:r>
              <a:rPr lang="en-US" sz="1800" dirty="0"/>
              <a:t>…or cognitive assessments</a:t>
            </a:r>
          </a:p>
          <a:p>
            <a:pPr lvl="2"/>
            <a:r>
              <a:rPr lang="en-US" sz="1800" dirty="0"/>
              <a:t>…personality assessed with facial recognition in online interviews, or in basket exercises</a:t>
            </a:r>
          </a:p>
          <a:p>
            <a:pPr lvl="1"/>
            <a:r>
              <a:rPr lang="en-US" sz="1800" dirty="0"/>
              <a:t>Vary in levels of fidelity</a:t>
            </a:r>
          </a:p>
          <a:p>
            <a:pPr lvl="2"/>
            <a:r>
              <a:rPr lang="en-US" sz="1800" dirty="0"/>
              <a:t>E.g. online interviews with avatars or video interaction with actors </a:t>
            </a:r>
          </a:p>
          <a:p>
            <a:pPr lvl="2"/>
            <a:r>
              <a:rPr lang="en-US" sz="1800" dirty="0"/>
              <a:t>IRT may be implemented here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10 Assessing via Tests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83CF-63CE-4C2E-9EF2-5F012869405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73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Global Testing</a:t>
            </a:r>
            <a:br>
              <a:rPr lang="en-US" dirty="0"/>
            </a:br>
            <a:r>
              <a:rPr lang="en-US" sz="2700" dirty="0"/>
              <a:t>Standardization across Countries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828800"/>
            <a:ext cx="6347714" cy="4212563"/>
          </a:xfrm>
        </p:spPr>
        <p:txBody>
          <a:bodyPr>
            <a:noAutofit/>
          </a:bodyPr>
          <a:lstStyle/>
          <a:p>
            <a:r>
              <a:rPr lang="en-US" sz="2000" dirty="0"/>
              <a:t>Legal Issues…across countries:</a:t>
            </a:r>
          </a:p>
          <a:p>
            <a:pPr lvl="1"/>
            <a:r>
              <a:rPr lang="en-US" sz="2000" dirty="0"/>
              <a:t>Definition of protected (or minority groups) vary  </a:t>
            </a:r>
          </a:p>
          <a:p>
            <a:pPr lvl="2"/>
            <a:r>
              <a:rPr lang="en-US" sz="2000" i="1" dirty="0">
                <a:solidFill>
                  <a:schemeClr val="accent2"/>
                </a:solidFill>
              </a:rPr>
              <a:t>Examples?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Ethical behavior viewed differently  </a:t>
            </a:r>
          </a:p>
          <a:p>
            <a:pPr lvl="2"/>
            <a:r>
              <a:rPr lang="en-US" sz="2000" i="1" dirty="0">
                <a:solidFill>
                  <a:schemeClr val="accent2"/>
                </a:solidFill>
              </a:rPr>
              <a:t>Examples?</a:t>
            </a:r>
          </a:p>
          <a:p>
            <a:pPr lvl="1"/>
            <a:r>
              <a:rPr lang="en-US" sz="2000" dirty="0"/>
              <a:t>“rights of workers” vary </a:t>
            </a:r>
          </a:p>
          <a:p>
            <a:pPr lvl="2"/>
            <a:r>
              <a:rPr lang="en-US" sz="2000" i="1" dirty="0">
                <a:solidFill>
                  <a:schemeClr val="accent2"/>
                </a:solidFill>
              </a:rPr>
              <a:t>Examples?</a:t>
            </a:r>
          </a:p>
          <a:p>
            <a:pPr lvl="1"/>
            <a:r>
              <a:rPr lang="en-US" sz="2000" dirty="0"/>
              <a:t>These issues are amplified in a global environment</a:t>
            </a:r>
          </a:p>
          <a:p>
            <a:pPr marL="914400" lvl="2" indent="0">
              <a:buNone/>
            </a:pPr>
            <a:r>
              <a:rPr lang="en-US" sz="2000" dirty="0"/>
              <a:t>		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10 Assessing via Tests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83CF-63CE-4C2E-9EF2-5F012869405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57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Global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828800"/>
            <a:ext cx="6347714" cy="4212563"/>
          </a:xfrm>
        </p:spPr>
        <p:txBody>
          <a:bodyPr>
            <a:normAutofit/>
          </a:bodyPr>
          <a:lstStyle/>
          <a:p>
            <a:r>
              <a:rPr lang="en-US" dirty="0"/>
              <a:t>Translations and Equivalence Issues</a:t>
            </a:r>
          </a:p>
          <a:p>
            <a:pPr lvl="1"/>
            <a:r>
              <a:rPr lang="en-US" sz="1800" dirty="0"/>
              <a:t>Cross cultural testing a challenge:	</a:t>
            </a:r>
          </a:p>
          <a:p>
            <a:pPr lvl="2"/>
            <a:r>
              <a:rPr lang="en-US" sz="1800" dirty="0"/>
              <a:t>Different approaches to testing</a:t>
            </a:r>
          </a:p>
          <a:p>
            <a:pPr lvl="2"/>
            <a:r>
              <a:rPr lang="en-US" sz="1800" dirty="0"/>
              <a:t>Test administration problems</a:t>
            </a:r>
          </a:p>
          <a:p>
            <a:pPr lvl="2"/>
            <a:r>
              <a:rPr lang="en-US" sz="1800" dirty="0"/>
              <a:t>Score equivalence</a:t>
            </a:r>
          </a:p>
          <a:p>
            <a:pPr lvl="1"/>
            <a:r>
              <a:rPr lang="en-US" sz="1800" dirty="0"/>
              <a:t>Considerations:</a:t>
            </a:r>
          </a:p>
          <a:p>
            <a:pPr lvl="2"/>
            <a:r>
              <a:rPr lang="en-US" sz="1800" dirty="0"/>
              <a:t>Use IRT to establish item equivalence</a:t>
            </a:r>
          </a:p>
          <a:p>
            <a:pPr lvl="2"/>
            <a:r>
              <a:rPr lang="en-US" sz="1800" dirty="0"/>
              <a:t>Develop “global” measures </a:t>
            </a:r>
            <a:r>
              <a:rPr lang="en-US" sz="1800" i="1" dirty="0"/>
              <a:t>(Schmitt, </a:t>
            </a:r>
            <a:r>
              <a:rPr lang="en-US" sz="1800" i="1" dirty="0" err="1"/>
              <a:t>Kihm</a:t>
            </a:r>
            <a:r>
              <a:rPr lang="en-US" sz="1800" i="1" dirty="0"/>
              <a:t> &amp; </a:t>
            </a:r>
            <a:r>
              <a:rPr lang="en-US" sz="1800" i="1" dirty="0" err="1"/>
              <a:t>Robie</a:t>
            </a:r>
            <a:r>
              <a:rPr lang="en-US" sz="1800" i="1" dirty="0"/>
              <a:t>, 2000)</a:t>
            </a:r>
          </a:p>
          <a:p>
            <a:pPr lvl="2"/>
            <a:r>
              <a:rPr lang="en-US" sz="1800" dirty="0"/>
              <a:t>Always use translation to “back translation”</a:t>
            </a:r>
          </a:p>
          <a:p>
            <a:pPr lvl="3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10 Assessing via Tests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83CF-63CE-4C2E-9EF2-5F012869405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9553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Global Testing</a:t>
            </a:r>
            <a:br>
              <a:rPr lang="en-US" dirty="0"/>
            </a:br>
            <a:r>
              <a:rPr lang="en-US" dirty="0"/>
              <a:t>Standardization across Countries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52600"/>
            <a:ext cx="6347714" cy="4288763"/>
          </a:xfrm>
        </p:spPr>
        <p:txBody>
          <a:bodyPr>
            <a:normAutofit/>
          </a:bodyPr>
          <a:lstStyle/>
          <a:p>
            <a:r>
              <a:rPr lang="en-US" sz="1600" dirty="0"/>
              <a:t>Translation and Equivalence</a:t>
            </a:r>
          </a:p>
          <a:p>
            <a:pPr lvl="1"/>
            <a:r>
              <a:rPr lang="en-US" dirty="0"/>
              <a:t>Score equivalence is unattainable with literal translation</a:t>
            </a:r>
          </a:p>
          <a:p>
            <a:pPr lvl="1"/>
            <a:r>
              <a:rPr lang="en-US" dirty="0"/>
              <a:t>Words don’t mean the same thing in different cultures</a:t>
            </a:r>
          </a:p>
          <a:p>
            <a:pPr lvl="1"/>
            <a:r>
              <a:rPr lang="en-US" dirty="0"/>
              <a:t>Some constructs may not exit in some cultures</a:t>
            </a:r>
          </a:p>
          <a:p>
            <a:pPr lvl="2"/>
            <a:r>
              <a:rPr lang="en-US" sz="1600" dirty="0"/>
              <a:t>E.g. Island of Bali direction terms are geocentric </a:t>
            </a:r>
          </a:p>
          <a:p>
            <a:pPr lvl="3"/>
            <a:r>
              <a:rPr lang="en-US" sz="1600" dirty="0"/>
              <a:t>Where the speaker is located relative to an object (volcano, </a:t>
            </a:r>
            <a:r>
              <a:rPr lang="en-US" sz="1600" dirty="0" err="1"/>
              <a:t>e.g</a:t>
            </a:r>
            <a:r>
              <a:rPr lang="en-US" sz="1600" dirty="0"/>
              <a:t>)</a:t>
            </a:r>
          </a:p>
          <a:p>
            <a:pPr lvl="2"/>
            <a:r>
              <a:rPr lang="en-US" sz="1600" dirty="0"/>
              <a:t>In </a:t>
            </a:r>
            <a:r>
              <a:rPr lang="en-US" sz="1600" dirty="0" err="1"/>
              <a:t>Guugu</a:t>
            </a:r>
            <a:r>
              <a:rPr lang="en-US" sz="1600" dirty="0"/>
              <a:t> </a:t>
            </a:r>
            <a:r>
              <a:rPr lang="en-US" sz="1600" dirty="0" err="1"/>
              <a:t>Yimidhirr</a:t>
            </a:r>
            <a:r>
              <a:rPr lang="en-US" sz="1600" dirty="0"/>
              <a:t> language– do not use left-right</a:t>
            </a:r>
          </a:p>
          <a:p>
            <a:pPr lvl="3"/>
            <a:r>
              <a:rPr lang="en-US" sz="1600" dirty="0"/>
              <a:t>Always know where north is so would say:</a:t>
            </a:r>
          </a:p>
          <a:p>
            <a:pPr lvl="3"/>
            <a:r>
              <a:rPr lang="en-US" sz="1600" dirty="0"/>
              <a:t>“a spider is crawling up your southeastern arm”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chapter 10 Assessing via Tests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83CF-63CE-4C2E-9EF2-5F012869405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9789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14400"/>
          </a:xfrm>
        </p:spPr>
        <p:txBody>
          <a:bodyPr>
            <a:normAutofit/>
          </a:bodyPr>
          <a:lstStyle/>
          <a:p>
            <a:r>
              <a:rPr lang="en-US" dirty="0"/>
              <a:t>Tests and Controversy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4000"/>
            <a:ext cx="6347714" cy="4517363"/>
          </a:xfrm>
        </p:spPr>
        <p:txBody>
          <a:bodyPr>
            <a:normAutofit/>
          </a:bodyPr>
          <a:lstStyle/>
          <a:p>
            <a:r>
              <a:rPr lang="en-US" sz="1600" dirty="0"/>
              <a:t>Setting Cut Scores –</a:t>
            </a:r>
            <a:r>
              <a:rPr lang="en-US" sz="1600" i="1" dirty="0"/>
              <a:t>rarely recommended but often necessary:</a:t>
            </a:r>
          </a:p>
          <a:p>
            <a:pPr lvl="2"/>
            <a:r>
              <a:rPr lang="en-US" sz="1600" i="1" dirty="0"/>
              <a:t>Civil service</a:t>
            </a:r>
          </a:p>
          <a:p>
            <a:pPr lvl="2"/>
            <a:r>
              <a:rPr lang="en-US" sz="1600" i="1" dirty="0"/>
              <a:t>Licenses &amp; certification</a:t>
            </a:r>
          </a:p>
          <a:p>
            <a:pPr lvl="2"/>
            <a:r>
              <a:rPr lang="en-US" sz="1600" i="1" dirty="0"/>
              <a:t>Cyclical hiring (needs forecasting estimates, e.g. teachers)</a:t>
            </a:r>
          </a:p>
          <a:p>
            <a:pPr marL="914400" lvl="2" indent="0">
              <a:buNone/>
            </a:pPr>
            <a:endParaRPr lang="en-US" sz="1600" dirty="0"/>
          </a:p>
          <a:p>
            <a:pPr lvl="1"/>
            <a:r>
              <a:rPr lang="en-US" i="1" dirty="0"/>
              <a:t>Predicted Yield Model (Thorndike, ‘49)</a:t>
            </a:r>
          </a:p>
          <a:p>
            <a:pPr lvl="2"/>
            <a:r>
              <a:rPr lang="en-US" sz="1600" i="1" dirty="0"/>
              <a:t>Fluctuation of candidate qualifications varies</a:t>
            </a:r>
          </a:p>
          <a:p>
            <a:pPr lvl="2"/>
            <a:r>
              <a:rPr lang="en-US" sz="1600" i="1" dirty="0"/>
              <a:t>availability of openings varies</a:t>
            </a:r>
          </a:p>
          <a:p>
            <a:pPr lvl="2"/>
            <a:r>
              <a:rPr lang="en-US" sz="1600" i="1" dirty="0"/>
              <a:t>Depends upon accurate forecasting (history and research)</a:t>
            </a:r>
          </a:p>
          <a:p>
            <a:pPr lvl="1"/>
            <a:r>
              <a:rPr lang="en-US" i="1" dirty="0"/>
              <a:t>Regression-Based Methods  </a:t>
            </a:r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10 Assessing via Tests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83CF-63CE-4C2E-9EF2-5F012869405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245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62000"/>
          </a:xfrm>
        </p:spPr>
        <p:txBody>
          <a:bodyPr/>
          <a:lstStyle/>
          <a:p>
            <a:r>
              <a:rPr lang="en-US" dirty="0"/>
              <a:t>Tests and Controversy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47800"/>
            <a:ext cx="6347714" cy="4593563"/>
          </a:xfrm>
        </p:spPr>
        <p:txBody>
          <a:bodyPr/>
          <a:lstStyle/>
          <a:p>
            <a:r>
              <a:rPr lang="en-US" dirty="0"/>
              <a:t> </a:t>
            </a:r>
          </a:p>
          <a:p>
            <a:pPr lvl="1"/>
            <a:r>
              <a:rPr lang="en-US" sz="2400" b="1" i="1" dirty="0">
                <a:solidFill>
                  <a:srgbClr val="00B050"/>
                </a:solidFill>
              </a:rPr>
              <a:t>Do we need licensing tests to establish credentials?</a:t>
            </a:r>
          </a:p>
          <a:p>
            <a:pPr lvl="1"/>
            <a:r>
              <a:rPr lang="en-US" sz="2400" b="1" i="1" dirty="0">
                <a:solidFill>
                  <a:srgbClr val="00B050"/>
                </a:solidFill>
              </a:rPr>
              <a:t>Do we need educational proficiency exams?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We will always assess - either </a:t>
            </a:r>
          </a:p>
          <a:p>
            <a:pPr lvl="2"/>
            <a:r>
              <a:rPr lang="en-US" sz="2400" dirty="0"/>
              <a:t>With tests (more objective)</a:t>
            </a:r>
          </a:p>
          <a:p>
            <a:pPr lvl="2"/>
            <a:r>
              <a:rPr lang="en-US" sz="2400" dirty="0"/>
              <a:t>With subjective judgment 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10 Assessing via Tests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83CF-63CE-4C2E-9EF2-5F012869405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66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295400"/>
            <a:ext cx="6347714" cy="4745963"/>
          </a:xfrm>
        </p:spPr>
        <p:txBody>
          <a:bodyPr>
            <a:noAutofit/>
          </a:bodyPr>
          <a:lstStyle/>
          <a:p>
            <a:r>
              <a:rPr lang="en-US" sz="1600" b="1" dirty="0"/>
              <a:t>Test</a:t>
            </a:r>
          </a:p>
          <a:p>
            <a:pPr lvl="1"/>
            <a:r>
              <a:rPr lang="en-US" i="1" dirty="0"/>
              <a:t>“..objective and standardized procedure for measuring a psychological construct using a sample of behavior</a:t>
            </a:r>
            <a:r>
              <a:rPr lang="en-US" dirty="0"/>
              <a:t>”</a:t>
            </a:r>
          </a:p>
          <a:p>
            <a:pPr lvl="1"/>
            <a:r>
              <a:rPr lang="en-US" b="1" i="1" dirty="0">
                <a:solidFill>
                  <a:srgbClr val="00B050"/>
                </a:solidFill>
              </a:rPr>
              <a:t>What are some examples?</a:t>
            </a:r>
          </a:p>
          <a:p>
            <a:r>
              <a:rPr lang="en-US" sz="1600" b="1" dirty="0"/>
              <a:t>Standardization</a:t>
            </a:r>
          </a:p>
          <a:p>
            <a:pPr lvl="1"/>
            <a:r>
              <a:rPr lang="en-US" b="1" i="1" dirty="0"/>
              <a:t>“..controlling the conditions and procedures of test administration, keeping them constant or </a:t>
            </a:r>
            <a:r>
              <a:rPr lang="en-US" b="1" i="1" dirty="0" err="1"/>
              <a:t>unvaryng</a:t>
            </a:r>
            <a:r>
              <a:rPr lang="en-US" b="1" dirty="0"/>
              <a:t>.”</a:t>
            </a:r>
          </a:p>
          <a:p>
            <a:r>
              <a:rPr lang="en-US" sz="1600" b="1" dirty="0"/>
              <a:t>Construct</a:t>
            </a:r>
          </a:p>
          <a:p>
            <a:pPr lvl="1"/>
            <a:r>
              <a:rPr lang="en-US" dirty="0"/>
              <a:t>“…</a:t>
            </a:r>
            <a:r>
              <a:rPr lang="en-US" i="1" dirty="0"/>
              <a:t>fairly well developed idea of a trait</a:t>
            </a:r>
            <a:r>
              <a:rPr lang="en-US" dirty="0"/>
              <a:t>.”</a:t>
            </a:r>
          </a:p>
          <a:p>
            <a:pPr lvl="1"/>
            <a:r>
              <a:rPr lang="en-US" dirty="0"/>
              <a:t>Most KSAOs</a:t>
            </a:r>
          </a:p>
          <a:p>
            <a:pPr lvl="1"/>
            <a:r>
              <a:rPr lang="en-US" b="1" dirty="0" err="1">
                <a:hlinkClick r:id="rId2"/>
              </a:rPr>
              <a:t>Kerlinger’s</a:t>
            </a:r>
            <a:r>
              <a:rPr lang="en-US" b="1" dirty="0">
                <a:hlinkClick r:id="rId2"/>
              </a:rPr>
              <a:t> definitions</a:t>
            </a:r>
            <a:r>
              <a:rPr lang="en-US" b="1" dirty="0"/>
              <a:t> </a:t>
            </a:r>
          </a:p>
          <a:p>
            <a:pPr lvl="2"/>
            <a:r>
              <a:rPr lang="en-US" sz="1600" b="1" i="1" dirty="0">
                <a:solidFill>
                  <a:srgbClr val="00B050"/>
                </a:solidFill>
              </a:rPr>
              <a:t>Give an example of a construct and operational definition using </a:t>
            </a:r>
            <a:r>
              <a:rPr lang="en-US" sz="1600" b="1" i="1" dirty="0" err="1">
                <a:solidFill>
                  <a:srgbClr val="00B050"/>
                </a:solidFill>
              </a:rPr>
              <a:t>Kerlinger’s</a:t>
            </a:r>
            <a:r>
              <a:rPr lang="en-US" sz="1600" b="1" i="1" dirty="0">
                <a:solidFill>
                  <a:srgbClr val="00B050"/>
                </a:solidFill>
              </a:rPr>
              <a:t> definitions –that’s IO related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10 Assessing via Tests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83CF-63CE-4C2E-9EF2-5F01286940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71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terms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Standardization</a:t>
            </a:r>
          </a:p>
          <a:p>
            <a:pPr lvl="1"/>
            <a:r>
              <a:rPr lang="en-US" dirty="0"/>
              <a:t>“…controlling conditions and procedures so scores among different people are comparable.”</a:t>
            </a:r>
          </a:p>
          <a:p>
            <a:pPr lvl="1"/>
            <a:r>
              <a:rPr lang="en-US" b="1" i="1" dirty="0">
                <a:solidFill>
                  <a:srgbClr val="00B050"/>
                </a:solidFill>
              </a:rPr>
              <a:t>What makes an interview a test rather than just an interview?</a:t>
            </a:r>
          </a:p>
          <a:p>
            <a:pPr marL="457200" lvl="1" indent="0">
              <a:buNone/>
            </a:pP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10 Assessing via Tests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83CF-63CE-4C2E-9EF2-5F01286940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28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NORM-REFERENCED AND DOMAIN-REFERENCED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1800" b="1" i="1" dirty="0">
                <a:solidFill>
                  <a:srgbClr val="00B050"/>
                </a:solidFill>
              </a:rPr>
              <a:t>What’ the difference between the two?</a:t>
            </a:r>
          </a:p>
          <a:p>
            <a:pPr lvl="2"/>
            <a:r>
              <a:rPr lang="en-US" sz="1800" b="1" i="1" dirty="0">
                <a:solidFill>
                  <a:srgbClr val="00B050"/>
                </a:solidFill>
              </a:rPr>
              <a:t>(domain-referenced is also call criterion-referenced)</a:t>
            </a:r>
          </a:p>
          <a:p>
            <a:pPr lvl="1"/>
            <a:r>
              <a:rPr lang="en-US" sz="1800" b="1" i="1" dirty="0">
                <a:solidFill>
                  <a:srgbClr val="00B050"/>
                </a:solidFill>
              </a:rPr>
              <a:t>What are some examples (or situations) where the purpose would require one or the other? (thought question) </a:t>
            </a:r>
          </a:p>
          <a:p>
            <a:pPr lvl="2"/>
            <a:r>
              <a:rPr lang="en-US" sz="1800" b="1" i="1" dirty="0">
                <a:solidFill>
                  <a:srgbClr val="00B050"/>
                </a:solidFill>
              </a:rPr>
              <a:t>Hint: when criticality of performance is important or </a:t>
            </a:r>
          </a:p>
          <a:p>
            <a:pPr lvl="2"/>
            <a:r>
              <a:rPr lang="en-US" sz="1800" b="1" i="1" dirty="0">
                <a:solidFill>
                  <a:srgbClr val="00B050"/>
                </a:solidFill>
              </a:rPr>
              <a:t>where characteristics of the applicant pool may vary geographically or over time.</a:t>
            </a:r>
          </a:p>
          <a:p>
            <a:pPr marL="457200" lvl="1" indent="0">
              <a:buNone/>
            </a:pP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10 Assessing via Tests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83CF-63CE-4C2E-9EF2-5F01286940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18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533400"/>
          </a:xfrm>
        </p:spPr>
        <p:txBody>
          <a:bodyPr>
            <a:normAutofit/>
          </a:bodyPr>
          <a:lstStyle/>
          <a:p>
            <a:r>
              <a:rPr lang="en-US" sz="2800" dirty="0"/>
              <a:t>TRADITIONAL COGNITIVE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71600"/>
            <a:ext cx="6347714" cy="4669763"/>
          </a:xfrm>
        </p:spPr>
        <p:txBody>
          <a:bodyPr>
            <a:normAutofit/>
          </a:bodyPr>
          <a:lstStyle/>
          <a:p>
            <a:pPr lvl="1"/>
            <a:r>
              <a:rPr lang="en-US" sz="1800" dirty="0"/>
              <a:t>Discrimination and generalization</a:t>
            </a:r>
          </a:p>
          <a:p>
            <a:pPr lvl="2"/>
            <a:r>
              <a:rPr lang="en-US" sz="1800" dirty="0"/>
              <a:t>i.e. recognize or discover relationships</a:t>
            </a:r>
          </a:p>
          <a:p>
            <a:pPr lvl="2"/>
            <a:r>
              <a:rPr lang="en-US" sz="1800" dirty="0"/>
              <a:t>Know, perceive, remember, understand, cognitive manipulation</a:t>
            </a:r>
          </a:p>
          <a:p>
            <a:pPr lvl="2"/>
            <a:r>
              <a:rPr lang="en-US" sz="1800" dirty="0"/>
              <a:t>Problem solving, evaluation of ideas </a:t>
            </a:r>
          </a:p>
          <a:p>
            <a:pPr lvl="3"/>
            <a:r>
              <a:rPr lang="en-US" sz="1800" dirty="0"/>
              <a:t>Compare and contrast</a:t>
            </a:r>
          </a:p>
          <a:p>
            <a:pPr lvl="1"/>
            <a:r>
              <a:rPr lang="en-US" sz="1800" dirty="0"/>
              <a:t>IQ, GMA, Cognitive ability</a:t>
            </a:r>
          </a:p>
          <a:p>
            <a:pPr marL="914400" lvl="2" indent="0">
              <a:buNone/>
            </a:pPr>
            <a:r>
              <a:rPr lang="en-US" sz="1800" dirty="0"/>
              <a:t>Also can be considered aptitude and/ or achievement</a:t>
            </a:r>
          </a:p>
          <a:p>
            <a:pPr marL="914400" lvl="2" indent="0">
              <a:buNone/>
            </a:pPr>
            <a:r>
              <a:rPr lang="en-US" sz="1800" dirty="0"/>
              <a:t>e.g. WPT with NFL players </a:t>
            </a:r>
          </a:p>
          <a:p>
            <a:pPr marL="914400" lvl="2" indent="0">
              <a:buNone/>
            </a:pPr>
            <a:r>
              <a:rPr lang="en-US" sz="1800" dirty="0"/>
              <a:t>	(do you think scores are related to performance?)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10 Assessing via Tests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83CF-63CE-4C2E-9EF2-5F01286940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36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Traditional Cognitive Tests</a:t>
            </a:r>
            <a:br>
              <a:rPr lang="en-US" dirty="0"/>
            </a:br>
            <a:r>
              <a:rPr lang="en-US" dirty="0"/>
              <a:t>(Aptitude Tests)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76400"/>
            <a:ext cx="6347714" cy="4495800"/>
          </a:xfrm>
        </p:spPr>
        <p:txBody>
          <a:bodyPr>
            <a:normAutofit lnSpcReduction="10000"/>
          </a:bodyPr>
          <a:lstStyle/>
          <a:p>
            <a:pPr lvl="1"/>
            <a:r>
              <a:rPr lang="en-US" b="1" dirty="0">
                <a:solidFill>
                  <a:srgbClr val="92D050"/>
                </a:solidFill>
              </a:rPr>
              <a:t>What is the difference between an achievement test and an aptitude test?</a:t>
            </a:r>
          </a:p>
          <a:p>
            <a:pPr lvl="2"/>
            <a:r>
              <a:rPr lang="en-US" sz="1600" b="1" i="1" dirty="0">
                <a:solidFill>
                  <a:srgbClr val="92D050"/>
                </a:solidFill>
              </a:rPr>
              <a:t>Should you make one or buy one</a:t>
            </a:r>
            <a:r>
              <a:rPr lang="en-US" b="1" i="1" dirty="0">
                <a:solidFill>
                  <a:srgbClr val="92D050"/>
                </a:solidFill>
              </a:rPr>
              <a:t>?</a:t>
            </a:r>
          </a:p>
          <a:p>
            <a:pPr lvl="1"/>
            <a:r>
              <a:rPr lang="en-US" dirty="0"/>
              <a:t>GATB </a:t>
            </a:r>
            <a:r>
              <a:rPr lang="en-US" sz="1800" b="1" dirty="0">
                <a:hlinkClick r:id="rId2"/>
              </a:rPr>
              <a:t>(General Aptitude Test Battery)  </a:t>
            </a:r>
          </a:p>
          <a:p>
            <a:pPr lvl="2"/>
            <a:r>
              <a:rPr lang="en-US" sz="1600" b="1" dirty="0"/>
              <a:t> GMA</a:t>
            </a:r>
          </a:p>
          <a:p>
            <a:pPr lvl="2"/>
            <a:r>
              <a:rPr lang="en-US" sz="1600" dirty="0"/>
              <a:t>Verbal Aptitude</a:t>
            </a:r>
          </a:p>
          <a:p>
            <a:pPr lvl="2"/>
            <a:r>
              <a:rPr lang="en-US" sz="1600" dirty="0"/>
              <a:t>Numerical</a:t>
            </a:r>
          </a:p>
          <a:p>
            <a:pPr lvl="2"/>
            <a:r>
              <a:rPr lang="en-US" sz="1600" dirty="0"/>
              <a:t>Spatial</a:t>
            </a:r>
          </a:p>
          <a:p>
            <a:pPr lvl="2"/>
            <a:r>
              <a:rPr lang="en-US" sz="1600" dirty="0"/>
              <a:t>Form Perception</a:t>
            </a:r>
          </a:p>
          <a:p>
            <a:pPr lvl="2"/>
            <a:r>
              <a:rPr lang="en-US" sz="1600" dirty="0"/>
              <a:t>Clerical Perception</a:t>
            </a:r>
          </a:p>
          <a:p>
            <a:pPr lvl="2"/>
            <a:r>
              <a:rPr lang="en-US" sz="1600" dirty="0"/>
              <a:t>Motor/Coordination</a:t>
            </a:r>
          </a:p>
          <a:p>
            <a:pPr lvl="2"/>
            <a:r>
              <a:rPr lang="en-US" sz="1600" dirty="0"/>
              <a:t>Finger Dexterity</a:t>
            </a:r>
          </a:p>
          <a:p>
            <a:pPr lvl="2"/>
            <a:r>
              <a:rPr lang="en-US" sz="1600" dirty="0"/>
              <a:t>Manual Dexterit</a:t>
            </a:r>
            <a:r>
              <a:rPr lang="en-US" dirty="0"/>
              <a:t>y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10 Assessing via Tests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83CF-63CE-4C2E-9EF2-5F01286940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38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Cognitive Ability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4000"/>
            <a:ext cx="6347714" cy="4517363"/>
          </a:xfrm>
        </p:spPr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i="1" dirty="0"/>
              <a:t>Off the shelf</a:t>
            </a:r>
          </a:p>
          <a:p>
            <a:pPr lvl="1"/>
            <a:r>
              <a:rPr lang="en-US" sz="2000" b="1" dirty="0">
                <a:solidFill>
                  <a:schemeClr val="tx2"/>
                </a:solidFill>
                <a:hlinkClick r:id="rId2"/>
              </a:rPr>
              <a:t>WPT</a:t>
            </a:r>
            <a:endParaRPr lang="en-US" sz="2000" b="1" dirty="0">
              <a:solidFill>
                <a:schemeClr val="tx2"/>
              </a:solidFill>
            </a:endParaRPr>
          </a:p>
          <a:p>
            <a:pPr lvl="1"/>
            <a:r>
              <a:rPr lang="en-US" sz="2000" b="1" dirty="0">
                <a:solidFill>
                  <a:schemeClr val="tx2"/>
                </a:solidFill>
                <a:hlinkClick r:id="rId3"/>
              </a:rPr>
              <a:t>Watson Glaser Test of Cognitive Ability (WGCTA</a:t>
            </a:r>
            <a:r>
              <a:rPr lang="en-US" sz="2000" b="1" dirty="0">
                <a:solidFill>
                  <a:schemeClr val="tx2"/>
                </a:solidFill>
              </a:rPr>
              <a:t>)</a:t>
            </a:r>
          </a:p>
          <a:p>
            <a:pPr lvl="1"/>
            <a:r>
              <a:rPr lang="en-US" sz="2000" b="1" dirty="0">
                <a:solidFill>
                  <a:schemeClr val="tx2"/>
                </a:solidFill>
                <a:hlinkClick r:id="rId4"/>
              </a:rPr>
              <a:t>DAT (Differential aptitude Test)</a:t>
            </a:r>
            <a:endParaRPr lang="en-US" sz="2000" b="1" dirty="0">
              <a:solidFill>
                <a:schemeClr val="tx2"/>
              </a:solidFill>
            </a:endParaRPr>
          </a:p>
          <a:p>
            <a:pPr lvl="1"/>
            <a:r>
              <a:rPr lang="en-US" sz="2000" b="1" i="1" dirty="0">
                <a:solidFill>
                  <a:srgbClr val="00B050"/>
                </a:solidFill>
              </a:rPr>
              <a:t>What is a job you would use each of them for?</a:t>
            </a:r>
          </a:p>
          <a:p>
            <a:pPr lvl="1"/>
            <a:r>
              <a:rPr lang="en-US" sz="2000" b="1" i="1" dirty="0">
                <a:solidFill>
                  <a:srgbClr val="00B050"/>
                </a:solidFill>
              </a:rPr>
              <a:t>What are the relative advantages and disadvantages for developing homemade tests vs. commercially available ones?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10 Assessing via Tests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83CF-63CE-4C2E-9EF2-5F01286940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97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533400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Work Samples and Performance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143000"/>
            <a:ext cx="6347714" cy="4898363"/>
          </a:xfrm>
        </p:spPr>
        <p:txBody>
          <a:bodyPr>
            <a:normAutofit/>
          </a:bodyPr>
          <a:lstStyle/>
          <a:p>
            <a:pPr lvl="1"/>
            <a:r>
              <a:rPr lang="en-US" b="1" i="1" dirty="0">
                <a:solidFill>
                  <a:srgbClr val="00B050"/>
                </a:solidFill>
              </a:rPr>
              <a:t>How can they be both criteria and / or predictors? Give examples. </a:t>
            </a:r>
          </a:p>
          <a:p>
            <a:r>
              <a:rPr lang="en-US" sz="1600" b="1" dirty="0"/>
              <a:t>Work Samples and Simulations</a:t>
            </a:r>
          </a:p>
          <a:p>
            <a:pPr lvl="1"/>
            <a:r>
              <a:rPr lang="en-US" b="1" i="1" dirty="0"/>
              <a:t>“standardized abstraction of the work”</a:t>
            </a:r>
          </a:p>
          <a:p>
            <a:pPr lvl="1"/>
            <a:r>
              <a:rPr lang="en-US" b="1" i="1" dirty="0">
                <a:solidFill>
                  <a:srgbClr val="00B050"/>
                </a:solidFill>
              </a:rPr>
              <a:t>Give hypothetical examples of a high and low fidelity simulation using an example from </a:t>
            </a:r>
            <a:r>
              <a:rPr lang="en-US" b="1" i="1" dirty="0">
                <a:solidFill>
                  <a:srgbClr val="00B050"/>
                </a:solidFill>
                <a:hlinkClick r:id="rId2"/>
              </a:rPr>
              <a:t>Boeing 737 MAX</a:t>
            </a:r>
            <a:r>
              <a:rPr lang="en-US" b="1" i="1" dirty="0">
                <a:solidFill>
                  <a:srgbClr val="00B050"/>
                </a:solidFill>
              </a:rPr>
              <a:t> MCAS) </a:t>
            </a:r>
          </a:p>
          <a:p>
            <a:pPr lvl="2"/>
            <a:r>
              <a:rPr lang="en-US" sz="1600" b="1" i="1" dirty="0">
                <a:solidFill>
                  <a:srgbClr val="00B050"/>
                </a:solidFill>
              </a:rPr>
              <a:t>–what level of abstraction Would you use?</a:t>
            </a:r>
          </a:p>
          <a:p>
            <a:pPr lvl="1"/>
            <a:r>
              <a:rPr lang="en-US" b="1" i="1" dirty="0"/>
              <a:t>Developing Work Samples to measure “proficiency”</a:t>
            </a:r>
          </a:p>
          <a:p>
            <a:pPr lvl="2"/>
            <a:r>
              <a:rPr lang="en-US" sz="1600" b="1" i="1" dirty="0">
                <a:solidFill>
                  <a:srgbClr val="00B050"/>
                </a:solidFill>
              </a:rPr>
              <a:t>For criterion – which tasks would be measured?</a:t>
            </a:r>
          </a:p>
          <a:p>
            <a:pPr lvl="2"/>
            <a:r>
              <a:rPr lang="en-US" sz="1600" b="1" i="1" dirty="0">
                <a:solidFill>
                  <a:srgbClr val="00B050"/>
                </a:solidFill>
              </a:rPr>
              <a:t>For selection –which ones would be omitted? </a:t>
            </a:r>
            <a:endParaRPr lang="en-US" b="1" i="1" dirty="0">
              <a:solidFill>
                <a:srgbClr val="00B050"/>
              </a:solidFill>
            </a:endParaRPr>
          </a:p>
          <a:p>
            <a:pPr lvl="1"/>
            <a:endParaRPr lang="en-US" b="1" i="1" dirty="0">
              <a:solidFill>
                <a:srgbClr val="00B050"/>
              </a:solidFill>
            </a:endParaRPr>
          </a:p>
          <a:p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10 Assessing via Tests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83CF-63CE-4C2E-9EF2-5F01286940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083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/>
              <a:t>Work Samples and Performance Tests </a:t>
            </a:r>
            <a:r>
              <a:rPr lang="en-US" sz="2800" i="1" dirty="0"/>
              <a:t>(</a:t>
            </a:r>
            <a:r>
              <a:rPr lang="en-US" sz="2800" i="1" dirty="0" err="1"/>
              <a:t>cont</a:t>
            </a:r>
            <a:r>
              <a:rPr lang="en-US" sz="2800" i="1" dirty="0"/>
              <a:t>’)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76400"/>
            <a:ext cx="6347714" cy="4364963"/>
          </a:xfrm>
        </p:spPr>
        <p:txBody>
          <a:bodyPr/>
          <a:lstStyle/>
          <a:p>
            <a:r>
              <a:rPr lang="en-US" dirty="0"/>
              <a:t>Situational Judgments </a:t>
            </a:r>
          </a:p>
          <a:p>
            <a:pPr lvl="1"/>
            <a:r>
              <a:rPr lang="en-US" sz="1800" dirty="0"/>
              <a:t>Can be either multiple choice or video (higher fidelity)</a:t>
            </a:r>
          </a:p>
          <a:p>
            <a:pPr lvl="2"/>
            <a:r>
              <a:rPr lang="en-US" sz="1800" i="1" dirty="0">
                <a:solidFill>
                  <a:schemeClr val="accent2"/>
                </a:solidFill>
              </a:rPr>
              <a:t>“should do?” </a:t>
            </a:r>
            <a:r>
              <a:rPr lang="en-US" sz="1800" i="1" dirty="0">
                <a:solidFill>
                  <a:schemeClr val="tx2"/>
                </a:solidFill>
              </a:rPr>
              <a:t>McDaniel &amp; Nguyen, ‘01) </a:t>
            </a:r>
            <a:r>
              <a:rPr lang="en-US" sz="1800" i="1" dirty="0">
                <a:solidFill>
                  <a:schemeClr val="accent2"/>
                </a:solidFill>
              </a:rPr>
              <a:t> or </a:t>
            </a:r>
          </a:p>
          <a:p>
            <a:pPr lvl="2"/>
            <a:r>
              <a:rPr lang="en-US" sz="1800" i="1" dirty="0">
                <a:solidFill>
                  <a:schemeClr val="accent2"/>
                </a:solidFill>
              </a:rPr>
              <a:t>“would do?” </a:t>
            </a:r>
            <a:r>
              <a:rPr lang="en-US" sz="1800" i="1" dirty="0" err="1">
                <a:solidFill>
                  <a:schemeClr val="tx2"/>
                </a:solidFill>
              </a:rPr>
              <a:t>Ployhart</a:t>
            </a:r>
            <a:r>
              <a:rPr lang="en-US" sz="1800" i="1" dirty="0">
                <a:solidFill>
                  <a:schemeClr val="tx2"/>
                </a:solidFill>
              </a:rPr>
              <a:t> &amp; </a:t>
            </a:r>
            <a:r>
              <a:rPr lang="en-US" sz="1800" i="1" dirty="0" err="1">
                <a:solidFill>
                  <a:schemeClr val="tx2"/>
                </a:solidFill>
              </a:rPr>
              <a:t>Ehrhart</a:t>
            </a:r>
            <a:r>
              <a:rPr lang="en-US" sz="1800" i="1" dirty="0">
                <a:solidFill>
                  <a:schemeClr val="tx2"/>
                </a:solidFill>
              </a:rPr>
              <a:t> , ‘03) </a:t>
            </a:r>
          </a:p>
          <a:p>
            <a:pPr lvl="2"/>
            <a:r>
              <a:rPr lang="en-US" sz="1800" dirty="0"/>
              <a:t>With incremental validity over GMA, Personality, job experience </a:t>
            </a:r>
            <a:r>
              <a:rPr lang="en-US" sz="1800" i="1" dirty="0"/>
              <a:t>(Chan &amp; Schmitt, 02)</a:t>
            </a:r>
          </a:p>
          <a:p>
            <a:pPr lvl="1"/>
            <a:r>
              <a:rPr lang="en-US" sz="1800" dirty="0"/>
              <a:t>If situational judgement is used as a </a:t>
            </a:r>
            <a:r>
              <a:rPr lang="en-US" sz="1800" i="1" dirty="0"/>
              <a:t>construct</a:t>
            </a:r>
            <a:r>
              <a:rPr lang="en-US" sz="1800" dirty="0"/>
              <a:t> for good judgment</a:t>
            </a:r>
          </a:p>
          <a:p>
            <a:pPr lvl="2"/>
            <a:r>
              <a:rPr lang="en-US" sz="1800" dirty="0"/>
              <a:t>Then it “holds much promise” (</a:t>
            </a:r>
            <a:r>
              <a:rPr lang="en-US" sz="1800" i="1" dirty="0"/>
              <a:t>Brooks &amp; Highhouse, 2006</a:t>
            </a:r>
            <a:r>
              <a:rPr lang="en-US" i="1" dirty="0"/>
              <a:t>)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10 Assessing via Tests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83CF-63CE-4C2E-9EF2-5F012869405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3022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4599</TotalTime>
  <Words>1156</Words>
  <Application>Microsoft Office PowerPoint</Application>
  <PresentationFormat>On-screen Show (4:3)</PresentationFormat>
  <Paragraphs>208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Trebuchet MS</vt:lpstr>
      <vt:lpstr>Wingdings 3</vt:lpstr>
      <vt:lpstr>Facet</vt:lpstr>
      <vt:lpstr>Part III Choosing the Right Method Chapter 10 Assessing Via Tests  </vt:lpstr>
      <vt:lpstr>Terminology</vt:lpstr>
      <vt:lpstr>More terms </vt:lpstr>
      <vt:lpstr>NORM-REFERENCED AND DOMAIN-REFERENCED TESTING</vt:lpstr>
      <vt:lpstr>TRADITIONAL COGNITIVE TESTS</vt:lpstr>
      <vt:lpstr>Traditional Cognitive Tests (Aptitude Tests) </vt:lpstr>
      <vt:lpstr>Cognitive Ability </vt:lpstr>
      <vt:lpstr>Work Samples and Performance Tests</vt:lpstr>
      <vt:lpstr>Work Samples and Performance Tests (cont’)</vt:lpstr>
      <vt:lpstr>Non-Cognitive Performance </vt:lpstr>
      <vt:lpstr>Technology and Testing   </vt:lpstr>
      <vt:lpstr>Technology and Testing Proctored v. Un-proctored</vt:lpstr>
      <vt:lpstr>Technology and Testing Proctored v. Un-proctored </vt:lpstr>
      <vt:lpstr>Technology and Testing Simulations, Games, Gamification</vt:lpstr>
      <vt:lpstr>Global Testing Standardization across Countries</vt:lpstr>
      <vt:lpstr>Global Issues</vt:lpstr>
      <vt:lpstr>Global Testing Standardization across Countries</vt:lpstr>
      <vt:lpstr>Tests and Controversy</vt:lpstr>
      <vt:lpstr>Tests and Controversy</vt:lpstr>
    </vt:vector>
  </TitlesOfParts>
  <Company>University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 Choosing the Right Method Chapter 10 Assessing Via Tests p235</dc:title>
  <dc:creator>updater</dc:creator>
  <cp:lastModifiedBy>Thomas Mitchell</cp:lastModifiedBy>
  <cp:revision>79</cp:revision>
  <dcterms:created xsi:type="dcterms:W3CDTF">2014-08-13T18:40:27Z</dcterms:created>
  <dcterms:modified xsi:type="dcterms:W3CDTF">2019-09-10T17:59:07Z</dcterms:modified>
</cp:coreProperties>
</file>