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3092A367-D6C4-4E32-A4FC-7FCE87F2C3AC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B976A30D-96FE-4A06-8887-D828B6F9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1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255B6387-72CD-403B-B30E-07C8DBC86D9E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9EBAA773-30CF-405D-87A5-46A8A8E4D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32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9BF9-DE8A-414F-A091-1E5D8365B398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0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5282-C37A-4D97-B500-E2DD6D0042C8}" type="datetime1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41892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5282-C37A-4D97-B500-E2DD6D0042C8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69126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5282-C37A-4D97-B500-E2DD6D0042C8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2679305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5282-C37A-4D97-B500-E2DD6D0042C8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13302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5282-C37A-4D97-B500-E2DD6D0042C8}" type="datetime1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616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5282-C37A-4D97-B500-E2DD6D0042C8}" type="datetime1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42971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8910-592E-4514-8B64-5F18B0255623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55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20DAB-B343-4449-8264-542CC5096E70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0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B506C-C496-4C9A-9B46-3C3502E15EDE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0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8A34-A718-4852-A8D0-5B7857E00C88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2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5AEB-C208-40B2-8798-7C1298B36705}" type="datetime1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0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06DC-65D3-462A-BD3D-1778F5978D5F}" type="datetime1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2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07C0-4173-4CD3-B741-A8603349FE53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77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9902-8A43-4699-837E-075DAEE3FE3B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08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FA280-F9AA-4347-8863-FAA162F4FF35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46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8D93-CAA5-4CEB-B635-9B2BE0D6E70F}" type="datetime1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2D35282-C37A-4D97-B500-E2DD6D0042C8}" type="datetime1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chapter 2 Analyzing Orgs and Jobs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9BAE1-A31E-438A-B0A8-EBC63A73C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458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pip.ori.org/" TargetMode="External"/><Relationship Id="rId2" Type="http://schemas.openxmlformats.org/officeDocument/2006/relationships/hyperlink" Target="http://www.onetcenter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q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ubalt.edu/tmitch/651/PDF%20articles/Critical%20Incident%20Job%20Analysis%202004.pdf" TargetMode="External"/><Relationship Id="rId2" Type="http://schemas.openxmlformats.org/officeDocument/2006/relationships/hyperlink" Target="http://en.wikipedia.org/wiki/Functional_job_analysi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2 Analyzing Orgs and Jobs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Organizational need analysis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96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 </a:t>
            </a:r>
            <a:r>
              <a:rPr lang="en-US" sz="2800" i="1" dirty="0"/>
              <a:t>(</a:t>
            </a:r>
            <a:r>
              <a:rPr lang="en-US" sz="2800" i="1" dirty="0" err="1"/>
              <a:t>con’t</a:t>
            </a:r>
            <a:r>
              <a:rPr lang="en-US" sz="2800" i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i="1" dirty="0"/>
              <a:t>JA is typically descriptive, not prescriptive</a:t>
            </a:r>
          </a:p>
          <a:p>
            <a:pPr lvl="1"/>
            <a:r>
              <a:rPr lang="en-US" dirty="0"/>
              <a:t>What does this mean? Give examples</a:t>
            </a:r>
          </a:p>
          <a:p>
            <a:pPr lvl="1"/>
            <a:r>
              <a:rPr lang="en-US" dirty="0"/>
              <a:t>How can observing high v. low performers help?</a:t>
            </a:r>
          </a:p>
          <a:p>
            <a:r>
              <a:rPr lang="en-US" dirty="0"/>
              <a:t>6. </a:t>
            </a:r>
            <a:r>
              <a:rPr lang="en-US" i="1" dirty="0"/>
              <a:t>There is no “one best way” (F. Taylor)</a:t>
            </a:r>
          </a:p>
          <a:p>
            <a:pPr lvl="1"/>
            <a:r>
              <a:rPr lang="en-US" dirty="0"/>
              <a:t> find one that is optimal</a:t>
            </a:r>
          </a:p>
          <a:p>
            <a:pPr lvl="1"/>
            <a:r>
              <a:rPr lang="en-US" dirty="0"/>
              <a:t>What are some considerations?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13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Ready to Use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hlinkClick r:id="rId2"/>
              </a:rPr>
              <a:t>Occupational Information Network O*Net</a:t>
            </a:r>
            <a:endParaRPr lang="en-US" i="1" dirty="0"/>
          </a:p>
          <a:p>
            <a:r>
              <a:rPr lang="en-US" i="1" dirty="0"/>
              <a:t>Personality-Based JA </a:t>
            </a:r>
            <a:r>
              <a:rPr lang="en-US" sz="1400" i="1" dirty="0"/>
              <a:t>(Table 2.4 p. 35, 2</a:t>
            </a:r>
            <a:r>
              <a:rPr lang="en-US" sz="1400" i="1" baseline="30000" dirty="0"/>
              <a:t>nd</a:t>
            </a:r>
            <a:r>
              <a:rPr lang="en-US" sz="1400" i="1" dirty="0"/>
              <a:t> Ed.)</a:t>
            </a:r>
          </a:p>
          <a:p>
            <a:pPr lvl="2"/>
            <a:r>
              <a:rPr lang="en-US" i="1" dirty="0" err="1"/>
              <a:t>Raymark</a:t>
            </a:r>
            <a:r>
              <a:rPr lang="en-US" i="1" dirty="0"/>
              <a:t>, Schmitt, &amp; </a:t>
            </a:r>
            <a:r>
              <a:rPr lang="en-US" i="1" dirty="0" err="1"/>
              <a:t>Gion</a:t>
            </a:r>
            <a:r>
              <a:rPr lang="en-US" i="1" dirty="0"/>
              <a:t> ‘77)</a:t>
            </a:r>
          </a:p>
          <a:p>
            <a:pPr lvl="2"/>
            <a:r>
              <a:rPr lang="en-US" i="1" dirty="0"/>
              <a:t>12 dimensions (based on </a:t>
            </a:r>
            <a:r>
              <a:rPr lang="en-US" i="1" dirty="0">
                <a:hlinkClick r:id="rId3"/>
              </a:rPr>
              <a:t>IPIP</a:t>
            </a:r>
            <a:r>
              <a:rPr lang="en-US" i="1" dirty="0"/>
              <a:t> Goldberg)</a:t>
            </a:r>
          </a:p>
          <a:p>
            <a:pPr lvl="1"/>
            <a:r>
              <a:rPr lang="en-US" dirty="0"/>
              <a:t>NEO Profiler (Costa, McRae, Kay, ‘95)</a:t>
            </a:r>
          </a:p>
          <a:p>
            <a:r>
              <a:rPr lang="en-US" b="1" i="1" u="sng" dirty="0">
                <a:hlinkClick r:id="rId4"/>
              </a:rPr>
              <a:t>Position Analysis Questionnaire (PAQ)</a:t>
            </a:r>
            <a:r>
              <a:rPr lang="en-US" dirty="0"/>
              <a:t> </a:t>
            </a:r>
            <a:endParaRPr lang="en-US" i="1" dirty="0"/>
          </a:p>
          <a:p>
            <a:pPr lvl="1"/>
            <a:r>
              <a:rPr lang="en-US" i="1" dirty="0"/>
              <a:t>Direct Identification of Required Attributes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14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Competency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 really? (</a:t>
            </a:r>
            <a:r>
              <a:rPr lang="en-US" i="1" dirty="0" err="1"/>
              <a:t>Sackett</a:t>
            </a:r>
            <a:r>
              <a:rPr lang="en-US" i="1" dirty="0"/>
              <a:t> &amp; </a:t>
            </a:r>
            <a:r>
              <a:rPr lang="en-US" i="1" dirty="0" err="1"/>
              <a:t>Laczo</a:t>
            </a:r>
            <a:r>
              <a:rPr lang="en-US" i="1" dirty="0"/>
              <a:t>, ‘03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Assumes JA focuses only on tasks, not KSAO’S</a:t>
            </a:r>
          </a:p>
          <a:p>
            <a:pPr lvl="1"/>
            <a:r>
              <a:rPr lang="en-US" dirty="0"/>
              <a:t>Are there such things as organizational competencies? </a:t>
            </a:r>
          </a:p>
          <a:p>
            <a:pPr lvl="2"/>
            <a:r>
              <a:rPr lang="en-US" i="1" dirty="0">
                <a:solidFill>
                  <a:srgbClr val="00B050"/>
                </a:solidFill>
              </a:rPr>
              <a:t>Should be required of all employees?</a:t>
            </a:r>
          </a:p>
          <a:p>
            <a:pPr lvl="2"/>
            <a:r>
              <a:rPr lang="en-US" i="1" dirty="0">
                <a:solidFill>
                  <a:srgbClr val="00B050"/>
                </a:solidFill>
              </a:rPr>
              <a:t>What are some?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08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Caveats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 is subjective</a:t>
            </a:r>
          </a:p>
          <a:p>
            <a:r>
              <a:rPr lang="en-US" dirty="0"/>
              <a:t>Not every JA must be comprehensive</a:t>
            </a:r>
          </a:p>
          <a:p>
            <a:r>
              <a:rPr lang="en-US" dirty="0"/>
              <a:t>Be prepared before </a:t>
            </a:r>
            <a:r>
              <a:rPr lang="en-US"/>
              <a:t>conducting 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9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Organizational need analysis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Typically prompted by a problem encountered</a:t>
            </a:r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For example?</a:t>
            </a:r>
          </a:p>
          <a:p>
            <a:r>
              <a:rPr lang="en-US" dirty="0"/>
              <a:t>Problem or opportunity?</a:t>
            </a:r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what is a problem?</a:t>
            </a:r>
          </a:p>
          <a:p>
            <a:pPr lvl="1"/>
            <a:r>
              <a:rPr lang="en-US" i="1" dirty="0">
                <a:solidFill>
                  <a:srgbClr val="00B050"/>
                </a:solidFill>
              </a:rPr>
              <a:t>What is an opportunity?</a:t>
            </a:r>
          </a:p>
          <a:p>
            <a:r>
              <a:rPr lang="en-US" dirty="0"/>
              <a:t>Org level Outcomes</a:t>
            </a:r>
          </a:p>
          <a:p>
            <a:pPr lvl="1"/>
            <a:r>
              <a:rPr lang="en-US" dirty="0"/>
              <a:t>Profit/ loss / stock fluctuation / market share</a:t>
            </a:r>
          </a:p>
          <a:p>
            <a:pPr lvl="1"/>
            <a:r>
              <a:rPr lang="en-US" dirty="0"/>
              <a:t>Why focus on these outcomes?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31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Approaches to Org Need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can IO help with Org problems and Opportunities? </a:t>
            </a:r>
            <a:r>
              <a:rPr lang="en-US" sz="2800" i="1" dirty="0"/>
              <a:t>Examples for people solutions</a:t>
            </a:r>
            <a:r>
              <a:rPr lang="en-US" sz="2800" dirty="0"/>
              <a:t>?</a:t>
            </a:r>
          </a:p>
          <a:p>
            <a:r>
              <a:rPr lang="en-US" sz="2800" dirty="0"/>
              <a:t>Approaches</a:t>
            </a:r>
          </a:p>
          <a:p>
            <a:pPr lvl="1"/>
            <a:r>
              <a:rPr lang="en-US" sz="2400" dirty="0"/>
              <a:t>Conference </a:t>
            </a:r>
          </a:p>
          <a:p>
            <a:pPr lvl="2"/>
            <a:r>
              <a:rPr lang="en-US" sz="2000" dirty="0"/>
              <a:t>Nature of problem or opportunity</a:t>
            </a:r>
          </a:p>
          <a:p>
            <a:pPr lvl="2"/>
            <a:r>
              <a:rPr lang="en-US" sz="2000" dirty="0"/>
              <a:t>What’s its history?</a:t>
            </a:r>
          </a:p>
          <a:p>
            <a:pPr lvl="2"/>
            <a:r>
              <a:rPr lang="en-US" sz="2000" dirty="0"/>
              <a:t>What outcomes or consequences are expected?</a:t>
            </a:r>
          </a:p>
          <a:p>
            <a:pPr lvl="2"/>
            <a:r>
              <a:rPr lang="en-US" sz="2000" dirty="0"/>
              <a:t>System wide or specific to sub unit?</a:t>
            </a:r>
          </a:p>
          <a:p>
            <a:pPr lvl="1"/>
            <a:r>
              <a:rPr lang="en-US" dirty="0"/>
              <a:t>Org assessment surveys</a:t>
            </a:r>
          </a:p>
          <a:p>
            <a:pPr lvl="2"/>
            <a:r>
              <a:rPr lang="en-US" dirty="0"/>
              <a:t>Make them systematic and ongoing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6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Approach to Need Analysis</a:t>
            </a:r>
            <a:br>
              <a:rPr lang="en-US" dirty="0"/>
            </a:br>
            <a:r>
              <a:rPr lang="en-US" sz="2200" i="1" dirty="0"/>
              <a:t>a managerial function to generate 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work outcomes are </a:t>
            </a:r>
            <a:r>
              <a:rPr lang="en-US" i="1" dirty="0"/>
              <a:t>most</a:t>
            </a:r>
            <a:r>
              <a:rPr lang="en-US" dirty="0"/>
              <a:t> in need of fixing?</a:t>
            </a:r>
          </a:p>
          <a:p>
            <a:r>
              <a:rPr lang="en-US" dirty="0"/>
              <a:t>How widespread is the problem?</a:t>
            </a:r>
          </a:p>
          <a:p>
            <a:r>
              <a:rPr lang="en-US" dirty="0"/>
              <a:t>What level of analysis is needed</a:t>
            </a:r>
          </a:p>
          <a:p>
            <a:pPr lvl="1"/>
            <a:r>
              <a:rPr lang="en-US" dirty="0"/>
              <a:t>Individual employee / unit / </a:t>
            </a:r>
            <a:r>
              <a:rPr lang="en-US" dirty="0" err="1"/>
              <a:t>dept</a:t>
            </a:r>
            <a:r>
              <a:rPr lang="en-US" dirty="0"/>
              <a:t> / company?</a:t>
            </a:r>
          </a:p>
          <a:p>
            <a:r>
              <a:rPr lang="en-US" dirty="0"/>
              <a:t>What corrective actions are plausible?</a:t>
            </a:r>
          </a:p>
          <a:p>
            <a:r>
              <a:rPr lang="en-US" dirty="0"/>
              <a:t>How effective have the options been before?</a:t>
            </a:r>
          </a:p>
          <a:p>
            <a:pPr lvl="1"/>
            <a:r>
              <a:rPr lang="en-US" dirty="0"/>
              <a:t>Is selection / performance the answer?</a:t>
            </a:r>
          </a:p>
          <a:p>
            <a:pPr lvl="1"/>
            <a:r>
              <a:rPr lang="en-US" dirty="0"/>
              <a:t>Identify key informants to interview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9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Job Analysis</a:t>
            </a:r>
            <a:br>
              <a:rPr lang="en-US" dirty="0"/>
            </a:br>
            <a:r>
              <a:rPr lang="en-US" sz="3100" dirty="0"/>
              <a:t>Duties and KSAOs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Methods</a:t>
            </a:r>
          </a:p>
          <a:p>
            <a:pPr lvl="1"/>
            <a:r>
              <a:rPr lang="en-US" dirty="0"/>
              <a:t>Observation and Interviews</a:t>
            </a:r>
          </a:p>
          <a:p>
            <a:pPr lvl="2"/>
            <a:r>
              <a:rPr lang="en-US" dirty="0"/>
              <a:t>What if the work behavior is not observable?  </a:t>
            </a:r>
          </a:p>
          <a:p>
            <a:pPr lvl="1"/>
            <a:r>
              <a:rPr lang="en-US" i="1" dirty="0">
                <a:hlinkClick r:id="rId2"/>
              </a:rPr>
              <a:t>Functional Job Analysis (S. Fine)</a:t>
            </a:r>
            <a:endParaRPr lang="en-US" i="1" dirty="0"/>
          </a:p>
          <a:p>
            <a:pPr lvl="2"/>
            <a:r>
              <a:rPr lang="en-US" i="1" dirty="0"/>
              <a:t>Data, People, Things</a:t>
            </a:r>
          </a:p>
          <a:p>
            <a:pPr lvl="2"/>
            <a:r>
              <a:rPr lang="en-US" i="1" dirty="0"/>
              <a:t>Occupation, Job family, Duty, Task, Element</a:t>
            </a:r>
            <a:endParaRPr lang="en-US" dirty="0"/>
          </a:p>
          <a:p>
            <a:pPr lvl="1"/>
            <a:r>
              <a:rPr lang="en-US" i="1" dirty="0">
                <a:hlinkClick r:id="rId3"/>
              </a:rPr>
              <a:t>Critical Incidents (Flanagan 1954)</a:t>
            </a:r>
            <a:endParaRPr lang="en-US" i="1" dirty="0"/>
          </a:p>
          <a:p>
            <a:pPr lvl="2"/>
            <a:r>
              <a:rPr lang="en-US" i="1" dirty="0"/>
              <a:t>What are some jobs that lend themselves to CI JA?</a:t>
            </a:r>
          </a:p>
          <a:p>
            <a:pPr lvl="1"/>
            <a:r>
              <a:rPr lang="en-US" i="1" dirty="0"/>
              <a:t>JA Surveys</a:t>
            </a:r>
          </a:p>
          <a:p>
            <a:pPr marL="1371600" lvl="3" indent="0">
              <a:buNone/>
            </a:pPr>
            <a:r>
              <a:rPr lang="en-US" i="1" dirty="0"/>
              <a:t>			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09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Task Inventory Development</a:t>
            </a:r>
            <a:br>
              <a:rPr lang="en-US" dirty="0"/>
            </a:br>
            <a:r>
              <a:rPr lang="en-US" sz="3100" i="1" dirty="0"/>
              <a:t>(E. McCormick ’59)</a:t>
            </a:r>
            <a:br>
              <a:rPr lang="en-US" sz="3100" i="1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Job oriented </a:t>
            </a:r>
          </a:p>
          <a:p>
            <a:pPr lvl="1"/>
            <a:r>
              <a:rPr lang="en-US" dirty="0"/>
              <a:t>What is done </a:t>
            </a:r>
          </a:p>
          <a:p>
            <a:pPr lvl="2"/>
            <a:r>
              <a:rPr lang="en-US" dirty="0"/>
              <a:t>“bakes bread” and </a:t>
            </a:r>
          </a:p>
          <a:p>
            <a:pPr lvl="1"/>
            <a:r>
              <a:rPr lang="en-US" dirty="0"/>
              <a:t>Accomplishes - results </a:t>
            </a:r>
          </a:p>
          <a:p>
            <a:pPr lvl="2"/>
            <a:r>
              <a:rPr lang="en-US" dirty="0"/>
              <a:t>bread loaf</a:t>
            </a:r>
          </a:p>
          <a:p>
            <a:r>
              <a:rPr lang="en-US" dirty="0"/>
              <a:t>Worker oriented</a:t>
            </a:r>
          </a:p>
          <a:p>
            <a:pPr lvl="1"/>
            <a:r>
              <a:rPr lang="en-US" dirty="0"/>
              <a:t>Describes activity (behaviors)– </a:t>
            </a:r>
          </a:p>
          <a:p>
            <a:pPr lvl="2"/>
            <a:r>
              <a:rPr lang="en-US" dirty="0"/>
              <a:t>“Pours ingredients”</a:t>
            </a:r>
          </a:p>
          <a:p>
            <a:pPr lvl="1"/>
            <a:r>
              <a:rPr lang="en-US" i="1" dirty="0"/>
              <a:t>&gt;?when is a behavior a behavior?</a:t>
            </a:r>
          </a:p>
          <a:p>
            <a:pPr lvl="1"/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73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Inventory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Using job experts (SMEs)</a:t>
            </a:r>
          </a:p>
          <a:p>
            <a:r>
              <a:rPr lang="en-US" i="1" dirty="0"/>
              <a:t>Writing Items </a:t>
            </a:r>
          </a:p>
          <a:p>
            <a:r>
              <a:rPr lang="en-US" i="1" dirty="0"/>
              <a:t>Item categories</a:t>
            </a:r>
          </a:p>
          <a:p>
            <a:r>
              <a:rPr lang="en-US" i="1" dirty="0"/>
              <a:t>Response scales </a:t>
            </a:r>
            <a:r>
              <a:rPr lang="en-US" dirty="0"/>
              <a:t>(usually Likert type)</a:t>
            </a:r>
          </a:p>
          <a:p>
            <a:pPr lvl="1"/>
            <a:r>
              <a:rPr lang="en-US" dirty="0"/>
              <a:t>Frequency / duration  / criticality / importance</a:t>
            </a:r>
          </a:p>
          <a:p>
            <a:r>
              <a:rPr lang="en-US" i="1" dirty="0"/>
              <a:t>Pilot Studies</a:t>
            </a:r>
          </a:p>
          <a:p>
            <a:pPr lvl="1"/>
            <a:r>
              <a:rPr lang="en-US" dirty="0"/>
              <a:t>Use “thinking aloud” to capture</a:t>
            </a:r>
          </a:p>
          <a:p>
            <a:pPr lvl="2"/>
            <a:r>
              <a:rPr lang="en-US" dirty="0"/>
              <a:t>Thoughts, ambiguities, unintended meanings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14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Inventory Research and </a:t>
            </a:r>
            <a:br>
              <a:rPr lang="en-US" dirty="0"/>
            </a:br>
            <a:r>
              <a:rPr lang="en-US" dirty="0"/>
              <a:t>Data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Task Inventory Administration</a:t>
            </a:r>
          </a:p>
          <a:p>
            <a:pPr lvl="1"/>
            <a:r>
              <a:rPr lang="en-US" dirty="0"/>
              <a:t>may need to sample </a:t>
            </a:r>
          </a:p>
          <a:p>
            <a:pPr lvl="2"/>
            <a:r>
              <a:rPr lang="en-US" dirty="0"/>
              <a:t>With large number of incumbents</a:t>
            </a:r>
          </a:p>
          <a:p>
            <a:pPr lvl="2"/>
            <a:r>
              <a:rPr lang="en-US" dirty="0"/>
              <a:t>To endure reliability (and hence validity)</a:t>
            </a:r>
          </a:p>
          <a:p>
            <a:pPr lvl="1"/>
            <a:r>
              <a:rPr lang="en-US" dirty="0"/>
              <a:t>Caution – inflation may occur!</a:t>
            </a:r>
          </a:p>
          <a:p>
            <a:pPr lvl="2"/>
            <a:r>
              <a:rPr lang="en-US" dirty="0"/>
              <a:t>Make sure the ratings are independent</a:t>
            </a:r>
          </a:p>
          <a:p>
            <a:r>
              <a:rPr lang="en-US" i="1" dirty="0"/>
              <a:t>Grouping Task Statements  to:</a:t>
            </a:r>
          </a:p>
          <a:p>
            <a:pPr lvl="1"/>
            <a:r>
              <a:rPr lang="en-US" i="1" dirty="0"/>
              <a:t>ID jobs, define criteria, infer predictors</a:t>
            </a:r>
          </a:p>
          <a:p>
            <a:r>
              <a:rPr lang="en-US" i="1" dirty="0"/>
              <a:t>Linkage KSAOs to Activities </a:t>
            </a:r>
            <a:r>
              <a:rPr lang="en-US" sz="1300" i="1" dirty="0"/>
              <a:t>(fig 2.2 p. 33 2nd ed.)</a:t>
            </a:r>
          </a:p>
          <a:p>
            <a:pPr lvl="1"/>
            <a:r>
              <a:rPr lang="en-US" i="1" dirty="0"/>
              <a:t>How do you distinguish skills from abilities? </a:t>
            </a:r>
          </a:p>
          <a:p>
            <a:pPr lvl="1"/>
            <a:r>
              <a:rPr lang="en-US" i="1" dirty="0"/>
              <a:t>Or “job requirements?”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chapter 2 Analyzing Orgs and Jobs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1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</a:t>
            </a:r>
            <a:r>
              <a:rPr lang="en-US" i="1" dirty="0"/>
              <a:t> Different sources may yield different results</a:t>
            </a:r>
          </a:p>
          <a:p>
            <a:pPr lvl="1"/>
            <a:r>
              <a:rPr lang="en-US" dirty="0"/>
              <a:t>Are they seeing different parts of the job</a:t>
            </a:r>
          </a:p>
          <a:p>
            <a:pPr lvl="2"/>
            <a:r>
              <a:rPr lang="en-US" i="1" dirty="0">
                <a:solidFill>
                  <a:srgbClr val="00B050"/>
                </a:solidFill>
              </a:rPr>
              <a:t>What are some examples where you would expect this?</a:t>
            </a:r>
          </a:p>
          <a:p>
            <a:pPr lvl="2"/>
            <a:r>
              <a:rPr lang="en-US" dirty="0"/>
              <a:t>Must be reconciled</a:t>
            </a:r>
          </a:p>
          <a:p>
            <a:r>
              <a:rPr lang="en-US" dirty="0"/>
              <a:t>2. </a:t>
            </a:r>
            <a:r>
              <a:rPr lang="en-US" i="1" dirty="0"/>
              <a:t>Using all the complex info is not necessary</a:t>
            </a:r>
          </a:p>
          <a:p>
            <a:pPr lvl="1"/>
            <a:r>
              <a:rPr lang="en-US" dirty="0"/>
              <a:t>Two to three predictors are usually sufficient</a:t>
            </a:r>
          </a:p>
          <a:p>
            <a:pPr algn="just"/>
            <a:r>
              <a:rPr lang="en-US" dirty="0"/>
              <a:t>3. </a:t>
            </a:r>
            <a:r>
              <a:rPr lang="en-US" i="1" dirty="0"/>
              <a:t>Job Descriptions usually reflect status quo</a:t>
            </a:r>
          </a:p>
          <a:p>
            <a:pPr algn="just"/>
            <a:r>
              <a:rPr lang="en-US" dirty="0"/>
              <a:t>4. </a:t>
            </a:r>
            <a:r>
              <a:rPr lang="en-US" i="1" dirty="0"/>
              <a:t>Can the job be done with different behaviors?  </a:t>
            </a:r>
          </a:p>
          <a:p>
            <a:pPr lvl="1" algn="just"/>
            <a:r>
              <a:rPr lang="en-US" i="1" dirty="0">
                <a:solidFill>
                  <a:srgbClr val="00B050"/>
                </a:solidFill>
              </a:rPr>
              <a:t>Give examples?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2 Analyzing Orgs and Jobs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BAE1-A31E-438A-B0A8-EBC63A73C4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210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2583</TotalTime>
  <Words>712</Words>
  <Application>Microsoft Office PowerPoint</Application>
  <PresentationFormat>On-screen Show (4:3)</PresentationFormat>
  <Paragraphs>133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</vt:lpstr>
      <vt:lpstr>Chapter 2 Analyzing Orgs and Jobs</vt:lpstr>
      <vt:lpstr>Organizational need analysis </vt:lpstr>
      <vt:lpstr>Approaches to Org Need Analysis</vt:lpstr>
      <vt:lpstr>General Approach to Need Analysis a managerial function to generate hypotheses</vt:lpstr>
      <vt:lpstr>Job Analysis Duties and KSAOs</vt:lpstr>
      <vt:lpstr>Task Inventory Development (E. McCormick ’59) </vt:lpstr>
      <vt:lpstr>Task Inventory Development</vt:lpstr>
      <vt:lpstr>Inventory Research and  Data Analysis</vt:lpstr>
      <vt:lpstr>Caveats!</vt:lpstr>
      <vt:lpstr>Caveats (con’t)</vt:lpstr>
      <vt:lpstr>Ready to Use Methods</vt:lpstr>
      <vt:lpstr>Competency Modeling</vt:lpstr>
      <vt:lpstr>General Caveats</vt:lpstr>
    </vt:vector>
  </TitlesOfParts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Analyzing Orgs and Jobs</dc:title>
  <dc:creator>updater</dc:creator>
  <cp:lastModifiedBy>Thomas Mitchell</cp:lastModifiedBy>
  <cp:revision>36</cp:revision>
  <cp:lastPrinted>2017-08-30T20:08:06Z</cp:lastPrinted>
  <dcterms:created xsi:type="dcterms:W3CDTF">2014-07-26T15:54:58Z</dcterms:created>
  <dcterms:modified xsi:type="dcterms:W3CDTF">2019-08-27T18:39:35Z</dcterms:modified>
</cp:coreProperties>
</file>