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8" r:id="rId2"/>
    <p:sldId id="290" r:id="rId3"/>
    <p:sldId id="291" r:id="rId4"/>
    <p:sldId id="293" r:id="rId5"/>
    <p:sldId id="292" r:id="rId6"/>
    <p:sldId id="280" r:id="rId7"/>
    <p:sldId id="301" r:id="rId8"/>
    <p:sldId id="294" r:id="rId9"/>
    <p:sldId id="263" r:id="rId10"/>
    <p:sldId id="296" r:id="rId11"/>
    <p:sldId id="297" r:id="rId12"/>
    <p:sldId id="300" r:id="rId13"/>
    <p:sldId id="298" r:id="rId14"/>
    <p:sldId id="275" r:id="rId15"/>
    <p:sldId id="303" r:id="rId16"/>
    <p:sldId id="302" r:id="rId17"/>
    <p:sldId id="273" r:id="rId18"/>
    <p:sldId id="270" r:id="rId19"/>
    <p:sldId id="284" r:id="rId20"/>
    <p:sldId id="271" r:id="rId21"/>
    <p:sldId id="304" r:id="rId22"/>
    <p:sldId id="305" r:id="rId23"/>
    <p:sldId id="269" r:id="rId24"/>
    <p:sldId id="261" r:id="rId25"/>
    <p:sldId id="26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p:scale>
          <a:sx n="75" d="100"/>
          <a:sy n="75" d="100"/>
        </p:scale>
        <p:origin x="-366" y="30"/>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4EAD80-8F04-FE41-A914-67D3A6274DA0}" type="datetimeFigureOut">
              <a:rPr lang="en-US" smtClean="0"/>
              <a:pPr/>
              <a:t>8/24/2011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4D3E02-504A-3E44-8E47-9117E4FDF0FF}" type="slidenum">
              <a:rPr lang="en-US" smtClean="0"/>
              <a:pPr/>
              <a:t>‹#›</a:t>
            </a:fld>
            <a:endParaRPr lang="en-US"/>
          </a:p>
        </p:txBody>
      </p:sp>
    </p:spTree>
    <p:extLst>
      <p:ext uri="{BB962C8B-B14F-4D97-AF65-F5344CB8AC3E}">
        <p14:creationId xmlns:p14="http://schemas.microsoft.com/office/powerpoint/2010/main" xmlns="" val="40705375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200" kern="1200" dirty="0" smtClean="0">
                <a:solidFill>
                  <a:schemeClr val="tx1"/>
                </a:solidFill>
                <a:latin typeface="+mn-lt"/>
                <a:ea typeface="+mn-ea"/>
                <a:cs typeface="+mn-cs"/>
              </a:rPr>
              <a:t>Technology plays a critical role in the creation of effective training and assessment approaches that better model performance in real-life contexts.  Computer-based interactive simulations and virtual worlds provide realistic training and experiences that can train and test higher-level thinking and communication skills and the job abilities that are typically needed in the 21st century workplace.   These technologies further drive the need for new assessment technologies for automated written and spoken language assessment.    Such technologies are becoming more widely used for assessing the quality of oral and written expression as well as the degree of domain knowledge and performance skills.  This talk will discuss how technology is being applied and addresses the promise of more efficient testing in more realistic contexts while maintaining high levels of accuracy.  </a:t>
            </a:r>
          </a:p>
          <a:p>
            <a:pPr>
              <a:spcBef>
                <a:spcPct val="0"/>
              </a:spcBef>
            </a:pPr>
            <a:r>
              <a:rPr lang="en-US" sz="1200" kern="1200" dirty="0" smtClean="0">
                <a:solidFill>
                  <a:schemeClr val="tx1"/>
                </a:solidFill>
                <a:latin typeface="+mn-lt"/>
                <a:ea typeface="+mn-ea"/>
                <a:cs typeface="+mn-cs"/>
              </a:rPr>
              <a:t>Goal of the talk will</a:t>
            </a:r>
            <a:r>
              <a:rPr lang="en-US" sz="1200" kern="1200" baseline="0" dirty="0" smtClean="0">
                <a:solidFill>
                  <a:schemeClr val="tx1"/>
                </a:solidFill>
                <a:latin typeface="+mn-lt"/>
                <a:ea typeface="+mn-ea"/>
                <a:cs typeface="+mn-cs"/>
              </a:rPr>
              <a:t> be to discuss some of the directions assessment technology is going and how it is used.  </a:t>
            </a:r>
            <a:endParaRPr lang="en-US" dirty="0">
              <a:latin typeface="Calibri"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5686D6-B352-8B43-87B7-D32EE7093A1A}"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8C803C-35DD-B840-BC14-EF76026DC0AB}" type="slidenum">
              <a:rPr lang="en-US" sz="1200">
                <a:latin typeface="Times" charset="0"/>
              </a:rPr>
              <a:pPr eaLnBrk="1" hangingPunct="1"/>
              <a:t>15</a:t>
            </a:fld>
            <a:endParaRPr lang="en-US" sz="1200">
              <a:latin typeface="Times"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Gaining wider acceptance.   Now widely used in k-12</a:t>
            </a:r>
            <a:r>
              <a:rPr lang="en-US" baseline="0" dirty="0" smtClean="0">
                <a:latin typeface="Calibri" charset="0"/>
              </a:rPr>
              <a:t> educational system.   Some State tests, GMAT, College Board, </a:t>
            </a:r>
            <a:r>
              <a:rPr lang="en-US" baseline="0" dirty="0" err="1" smtClean="0">
                <a:latin typeface="Calibri" charset="0"/>
              </a:rPr>
              <a:t>Accuplacer</a:t>
            </a:r>
            <a:r>
              <a:rPr lang="en-US" baseline="0" dirty="0" smtClean="0">
                <a:latin typeface="Calibri" charset="0"/>
              </a:rPr>
              <a:t>.   Used in some </a:t>
            </a:r>
            <a:endParaRPr lang="en-US" dirty="0" smtClean="0">
              <a:latin typeface="Calibri" charset="0"/>
            </a:endParaRPr>
          </a:p>
          <a:p>
            <a:pPr>
              <a:spcBef>
                <a:spcPct val="0"/>
              </a:spcBef>
            </a:pPr>
            <a:endParaRPr lang="en-US" dirty="0" smtClean="0">
              <a:latin typeface="Calibri" charset="0"/>
            </a:endParaRPr>
          </a:p>
          <a:p>
            <a:pPr>
              <a:spcBef>
                <a:spcPct val="0"/>
              </a:spcBef>
            </a:pPr>
            <a:r>
              <a:rPr lang="en-US" dirty="0" smtClean="0">
                <a:latin typeface="Calibri" charset="0"/>
              </a:rPr>
              <a:t>Can </a:t>
            </a:r>
            <a:r>
              <a:rPr lang="en-US" dirty="0">
                <a:latin typeface="Calibri" charset="0"/>
              </a:rPr>
              <a:t>be used a second scorer or only scorer</a:t>
            </a:r>
          </a:p>
          <a:p>
            <a:pPr>
              <a:spcBef>
                <a:spcPct val="0"/>
              </a:spcBef>
            </a:pPr>
            <a:endParaRPr lang="en-US" dirty="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DEC75C-F8C8-5F47-A9B8-DA587B177077}" type="slidenum">
              <a:rPr lang="en-US" sz="1200"/>
              <a:pPr eaLnBrk="1" hangingPunct="1"/>
              <a:t>17</a:t>
            </a:fld>
            <a:endParaRPr lang="en-US" sz="120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spcBef>
                <a:spcPct val="0"/>
              </a:spcBef>
            </a:pPr>
            <a:r>
              <a:rPr lang="en-US" b="1" u="sng">
                <a:latin typeface="Calibri" charset="0"/>
                <a:cs typeface="Times New Roman" charset="0"/>
              </a:rPr>
              <a:t>GMAT Issue Prompt (College Graduate)</a:t>
            </a:r>
          </a:p>
          <a:p>
            <a:pPr algn="just">
              <a:spcBef>
                <a:spcPct val="0"/>
              </a:spcBef>
            </a:pPr>
            <a:r>
              <a:rPr lang="ja-JP" altLang="en-US">
                <a:latin typeface="Calibri" charset="0"/>
                <a:cs typeface="Times New Roman" charset="0"/>
              </a:rPr>
              <a:t>“</a:t>
            </a:r>
            <a:r>
              <a:rPr lang="en-US">
                <a:latin typeface="Calibri" charset="0"/>
                <a:cs typeface="Times New Roman" charset="0"/>
              </a:rPr>
              <a:t>Everywhere, it seems, there are clear and positive signs that people are becoming more respectful of one another</a:t>
            </a:r>
            <a:r>
              <a:rPr lang="ja-JP" altLang="en-US">
                <a:latin typeface="Calibri" charset="0"/>
                <a:cs typeface="Times New Roman" charset="0"/>
              </a:rPr>
              <a:t>’</a:t>
            </a:r>
            <a:r>
              <a:rPr lang="en-US">
                <a:latin typeface="Calibri" charset="0"/>
                <a:cs typeface="Times New Roman" charset="0"/>
              </a:rPr>
              <a:t>s differences.</a:t>
            </a:r>
            <a:r>
              <a:rPr lang="ja-JP" altLang="en-US">
                <a:latin typeface="Calibri" charset="0"/>
                <a:cs typeface="Times New Roman" charset="0"/>
              </a:rPr>
              <a:t>”</a:t>
            </a:r>
            <a:r>
              <a:rPr lang="en-US">
                <a:latin typeface="Calibri" charset="0"/>
                <a:cs typeface="Times New Roman" charset="0"/>
              </a:rPr>
              <a:t> In your opinion, how accurate is the view expressed above?  Use reasons and/or examples from your own experience, observations, or reading to develop your position.</a:t>
            </a:r>
          </a:p>
          <a:p>
            <a:pPr>
              <a:spcBef>
                <a:spcPct val="0"/>
              </a:spcBef>
            </a:pPr>
            <a:endParaRPr lang="en-US" sz="800">
              <a:latin typeface="Times New Roman" charset="0"/>
              <a:cs typeface="Times New Roman" charset="0"/>
            </a:endParaRPr>
          </a:p>
          <a:p>
            <a:pPr>
              <a:spcBef>
                <a:spcPct val="0"/>
              </a:spcBef>
            </a:pPr>
            <a:r>
              <a:rPr lang="en-US">
                <a:latin typeface="Times New Roman" charset="0"/>
                <a:cs typeface="Times New Roman" charset="0"/>
              </a:rPr>
              <a:t>Training set N:403</a:t>
            </a:r>
          </a:p>
          <a:p>
            <a:pPr>
              <a:spcBef>
                <a:spcPct val="0"/>
              </a:spcBef>
            </a:pPr>
            <a:r>
              <a:rPr lang="en-US">
                <a:latin typeface="Times New Roman" charset="0"/>
                <a:cs typeface="Times New Roman" charset="0"/>
              </a:rPr>
              <a:t>Test set N: 283</a:t>
            </a:r>
          </a:p>
          <a:p>
            <a:pPr>
              <a:spcBef>
                <a:spcPct val="0"/>
              </a:spcBef>
            </a:pPr>
            <a:endParaRPr lang="en-US" sz="800">
              <a:latin typeface="Calibri" charset="0"/>
              <a:cs typeface="Times New Roman" charset="0"/>
            </a:endParaRPr>
          </a:p>
          <a:p>
            <a:pPr>
              <a:spcBef>
                <a:spcPct val="0"/>
              </a:spcBef>
            </a:pPr>
            <a:r>
              <a:rPr lang="en-US">
                <a:latin typeface="Times New Roman" charset="0"/>
                <a:cs typeface="Times New Roman" charset="0"/>
              </a:rPr>
              <a:t>	There was opportunity for a wide variety of different good and bad answers, including different discussions of different examples reaching different conclusions and using fairly disjoint vocabularies, and at least an apparent opportunity for novel and creative answers to have received appropriate scores from the human judges.  Although it was therefore thought that the LSA approach might be of limited value, the method was nevertheless applied.  To our surprise, it worked quite well.  The reliabilities for the IEA matched the reliabilities for the well-trained readers.</a:t>
            </a:r>
            <a:endParaRPr lang="en-US">
              <a:latin typeface="Calibri" charset="0"/>
              <a:cs typeface="Times" charset="0"/>
            </a:endParaRPr>
          </a:p>
          <a:p>
            <a:pPr>
              <a:spcBef>
                <a:spcPct val="0"/>
              </a:spcBef>
            </a:pPr>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Vpro for writing designed to measure the candidate</a:t>
            </a:r>
            <a:r>
              <a:rPr lang="ja-JP" altLang="en-US">
                <a:latin typeface="Calibri" charset="0"/>
              </a:rPr>
              <a:t>’</a:t>
            </a:r>
            <a:r>
              <a:rPr lang="en-US">
                <a:latin typeface="Calibri" charset="0"/>
              </a:rPr>
              <a:t>s ability to understand and use english in workplace contexts.   General to industry and job category.   How well can they processand write english efficiently</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9C0C78-B8AB-0A45-A7E1-92403E4D4DE9}" type="slidenum">
              <a:rPr lang="en-US" sz="1200"/>
              <a:pPr eaLnBrk="1" hangingPunct="1"/>
              <a:t>18</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07E515-2EB1-8F48-BCC9-5B3FC919645D}" type="slidenum">
              <a:rPr lang="en-US" sz="1200"/>
              <a:pPr eaLnBrk="1" hangingPunct="1"/>
              <a:t>20</a:t>
            </a:fld>
            <a:endParaRPr lang="en-US" sz="120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Basic, Proficient, Independent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Karen Cator  Military:  Technology is a force multiplier</a:t>
            </a:r>
          </a:p>
          <a:p>
            <a:pPr eaLnBrk="1" hangingPunct="1"/>
            <a:r>
              <a:rPr lang="en-US">
                <a:latin typeface="Times New Roman" charset="0"/>
                <a:ea typeface="ＭＳ Ｐゴシック" charset="0"/>
                <a:cs typeface="ＭＳ Ｐゴシック" charset="0"/>
              </a:rPr>
              <a:t>Military has embraced new training technology. In a sense, they are the most concerned about 21</a:t>
            </a:r>
            <a:r>
              <a:rPr lang="en-US" baseline="30000">
                <a:latin typeface="Times New Roman" charset="0"/>
                <a:ea typeface="ＭＳ Ｐゴシック" charset="0"/>
                <a:cs typeface="ＭＳ Ｐゴシック" charset="0"/>
              </a:rPr>
              <a:t>st</a:t>
            </a:r>
            <a:r>
              <a:rPr lang="en-US">
                <a:latin typeface="Times New Roman" charset="0"/>
                <a:ea typeface="ＭＳ Ｐゴシック" charset="0"/>
                <a:cs typeface="ＭＳ Ｐゴシック" charset="0"/>
              </a:rPr>
              <a:t> Century skills</a:t>
            </a:r>
          </a:p>
          <a:p>
            <a:pPr eaLnBrk="1" hangingPunct="1"/>
            <a:r>
              <a:rPr lang="ja-JP" altLang="en-US">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Think Like a commander</a:t>
            </a:r>
            <a:r>
              <a:rPr lang="ja-JP" altLang="en-US">
                <a:latin typeface="Times New Roman" charset="0"/>
                <a:ea typeface="ＭＳ Ｐゴシック" charset="0"/>
                <a:cs typeface="ＭＳ Ｐゴシック" charset="0"/>
              </a:rPr>
              <a:t>”</a:t>
            </a:r>
            <a:endParaRPr lang="en-US">
              <a:latin typeface="Times New Roman" charset="0"/>
              <a:ea typeface="ＭＳ Ｐゴシック" charset="0"/>
              <a:cs typeface="ＭＳ Ｐゴシック"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090" eaLnBrk="0" hangingPunct="0">
              <a:defRPr sz="2400" i="1">
                <a:solidFill>
                  <a:schemeClr val="tx1"/>
                </a:solidFill>
                <a:latin typeface="Arial" charset="0"/>
                <a:ea typeface="ＭＳ Ｐゴシック" charset="0"/>
                <a:cs typeface="ＭＳ Ｐゴシック" charset="0"/>
              </a:defRPr>
            </a:lvl1pPr>
            <a:lvl2pPr marL="37222402" indent="-36773751" defTabSz="905090" eaLnBrk="0" hangingPunct="0">
              <a:defRPr sz="2400" i="1">
                <a:solidFill>
                  <a:schemeClr val="tx1"/>
                </a:solidFill>
                <a:latin typeface="Arial" charset="0"/>
                <a:ea typeface="ＭＳ Ｐゴシック" charset="0"/>
              </a:defRPr>
            </a:lvl2pPr>
            <a:lvl3pPr eaLnBrk="0" hangingPunct="0">
              <a:defRPr sz="2400" i="1">
                <a:solidFill>
                  <a:schemeClr val="tx1"/>
                </a:solidFill>
                <a:latin typeface="Arial" charset="0"/>
                <a:ea typeface="ＭＳ Ｐゴシック" charset="0"/>
              </a:defRPr>
            </a:lvl3pPr>
            <a:lvl4pPr eaLnBrk="0" hangingPunct="0">
              <a:defRPr sz="2400" i="1">
                <a:solidFill>
                  <a:schemeClr val="tx1"/>
                </a:solidFill>
                <a:latin typeface="Arial" charset="0"/>
                <a:ea typeface="ＭＳ Ｐゴシック" charset="0"/>
              </a:defRPr>
            </a:lvl4pPr>
            <a:lvl5pPr eaLnBrk="0" hangingPunct="0">
              <a:defRPr sz="2400" i="1">
                <a:solidFill>
                  <a:schemeClr val="tx1"/>
                </a:solidFill>
                <a:latin typeface="Arial" charset="0"/>
                <a:ea typeface="ＭＳ Ｐゴシック" charset="0"/>
              </a:defRPr>
            </a:lvl5pPr>
            <a:lvl6pPr marL="448650" eaLnBrk="0" fontAlgn="base" hangingPunct="0">
              <a:spcBef>
                <a:spcPct val="0"/>
              </a:spcBef>
              <a:spcAft>
                <a:spcPct val="0"/>
              </a:spcAft>
              <a:defRPr sz="2400" i="1">
                <a:solidFill>
                  <a:schemeClr val="tx1"/>
                </a:solidFill>
                <a:latin typeface="Arial" charset="0"/>
                <a:ea typeface="ＭＳ Ｐゴシック" charset="0"/>
              </a:defRPr>
            </a:lvl6pPr>
            <a:lvl7pPr marL="897301" eaLnBrk="0" fontAlgn="base" hangingPunct="0">
              <a:spcBef>
                <a:spcPct val="0"/>
              </a:spcBef>
              <a:spcAft>
                <a:spcPct val="0"/>
              </a:spcAft>
              <a:defRPr sz="2400" i="1">
                <a:solidFill>
                  <a:schemeClr val="tx1"/>
                </a:solidFill>
                <a:latin typeface="Arial" charset="0"/>
                <a:ea typeface="ＭＳ Ｐゴシック" charset="0"/>
              </a:defRPr>
            </a:lvl7pPr>
            <a:lvl8pPr marL="1345951" eaLnBrk="0" fontAlgn="base" hangingPunct="0">
              <a:spcBef>
                <a:spcPct val="0"/>
              </a:spcBef>
              <a:spcAft>
                <a:spcPct val="0"/>
              </a:spcAft>
              <a:defRPr sz="2400" i="1">
                <a:solidFill>
                  <a:schemeClr val="tx1"/>
                </a:solidFill>
                <a:latin typeface="Arial" charset="0"/>
                <a:ea typeface="ＭＳ Ｐゴシック" charset="0"/>
              </a:defRPr>
            </a:lvl8pPr>
            <a:lvl9pPr marL="1794601"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fld id="{F96AE8FB-6D7F-FD48-8460-5D4BF08E9297}" type="slidenum">
              <a:rPr lang="en-US" sz="1200" i="0"/>
              <a:pPr eaLnBrk="1" hangingPunct="1"/>
              <a:t>21</a:t>
            </a:fld>
            <a:endParaRPr lang="en-US" sz="1200" i="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Doctors in training conduct interviews of actors playing patients and then write a patient notes</a:t>
            </a:r>
          </a:p>
          <a:p>
            <a:r>
              <a:rPr lang="en-US">
                <a:ea typeface="ＭＳ Ｐゴシック" charset="0"/>
                <a:cs typeface="ＭＳ Ｐゴシック" charset="0"/>
              </a:rPr>
              <a:t>Clinical skills include taking a medical history, performing an appropriate physical examination, communicating effectively with the patient, </a:t>
            </a:r>
            <a:r>
              <a:rPr lang="en-US" b="1" u="sng">
                <a:ea typeface="ＭＳ Ｐゴシック" charset="0"/>
                <a:cs typeface="ＭＳ Ｐゴシック" charset="0"/>
              </a:rPr>
              <a:t>clearly and accurately documenting</a:t>
            </a:r>
            <a:r>
              <a:rPr lang="en-US">
                <a:ea typeface="ＭＳ Ｐゴシック" charset="0"/>
                <a:cs typeface="ＭＳ Ｐゴシック" charset="0"/>
              </a:rPr>
              <a:t> the findings and diagnostic hypotheses from the clinical encounter, and ordering appropriate diagnostic studies. </a:t>
            </a:r>
          </a:p>
          <a:p>
            <a:r>
              <a:rPr lang="en-US">
                <a:ea typeface="ＭＳ Ｐゴシック" charset="0"/>
                <a:cs typeface="ＭＳ Ｐゴシック" charset="0"/>
              </a:rPr>
              <a:t>A test of trainee</a:t>
            </a:r>
            <a:r>
              <a:rPr lang="ja-JP" altLang="en-US">
                <a:ea typeface="ＭＳ Ｐゴシック" charset="0"/>
                <a:cs typeface="ＭＳ Ｐゴシック" charset="0"/>
              </a:rPr>
              <a:t>’</a:t>
            </a:r>
            <a:r>
              <a:rPr lang="en-US">
                <a:ea typeface="ＭＳ Ｐゴシック" charset="0"/>
                <a:cs typeface="ＭＳ Ｐゴシック" charset="0"/>
              </a:rPr>
              <a:t>s relevant skills in realistic situations</a:t>
            </a:r>
          </a:p>
          <a:p>
            <a:endParaRPr lang="en-US">
              <a:latin typeface="Times New Roman" charset="0"/>
              <a:ea typeface="ＭＳ Ｐゴシック" charset="0"/>
              <a:cs typeface="ＭＳ Ｐゴシック"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090" eaLnBrk="0" hangingPunct="0">
              <a:defRPr sz="2400" i="1">
                <a:solidFill>
                  <a:schemeClr val="tx1"/>
                </a:solidFill>
                <a:latin typeface="Arial" charset="0"/>
                <a:ea typeface="ＭＳ Ｐゴシック" charset="0"/>
                <a:cs typeface="ＭＳ Ｐゴシック" charset="0"/>
              </a:defRPr>
            </a:lvl1pPr>
            <a:lvl2pPr marL="37222402" indent="-36773751" defTabSz="905090" eaLnBrk="0" hangingPunct="0">
              <a:defRPr sz="2400" i="1">
                <a:solidFill>
                  <a:schemeClr val="tx1"/>
                </a:solidFill>
                <a:latin typeface="Arial" charset="0"/>
                <a:ea typeface="ＭＳ Ｐゴシック" charset="0"/>
              </a:defRPr>
            </a:lvl2pPr>
            <a:lvl3pPr eaLnBrk="0" hangingPunct="0">
              <a:defRPr sz="2400" i="1">
                <a:solidFill>
                  <a:schemeClr val="tx1"/>
                </a:solidFill>
                <a:latin typeface="Arial" charset="0"/>
                <a:ea typeface="ＭＳ Ｐゴシック" charset="0"/>
              </a:defRPr>
            </a:lvl3pPr>
            <a:lvl4pPr eaLnBrk="0" hangingPunct="0">
              <a:defRPr sz="2400" i="1">
                <a:solidFill>
                  <a:schemeClr val="tx1"/>
                </a:solidFill>
                <a:latin typeface="Arial" charset="0"/>
                <a:ea typeface="ＭＳ Ｐゴシック" charset="0"/>
              </a:defRPr>
            </a:lvl4pPr>
            <a:lvl5pPr eaLnBrk="0" hangingPunct="0">
              <a:defRPr sz="2400" i="1">
                <a:solidFill>
                  <a:schemeClr val="tx1"/>
                </a:solidFill>
                <a:latin typeface="Arial" charset="0"/>
                <a:ea typeface="ＭＳ Ｐゴシック" charset="0"/>
              </a:defRPr>
            </a:lvl5pPr>
            <a:lvl6pPr marL="448650" eaLnBrk="0" fontAlgn="base" hangingPunct="0">
              <a:spcBef>
                <a:spcPct val="0"/>
              </a:spcBef>
              <a:spcAft>
                <a:spcPct val="0"/>
              </a:spcAft>
              <a:defRPr sz="2400" i="1">
                <a:solidFill>
                  <a:schemeClr val="tx1"/>
                </a:solidFill>
                <a:latin typeface="Arial" charset="0"/>
                <a:ea typeface="ＭＳ Ｐゴシック" charset="0"/>
              </a:defRPr>
            </a:lvl6pPr>
            <a:lvl7pPr marL="897301" eaLnBrk="0" fontAlgn="base" hangingPunct="0">
              <a:spcBef>
                <a:spcPct val="0"/>
              </a:spcBef>
              <a:spcAft>
                <a:spcPct val="0"/>
              </a:spcAft>
              <a:defRPr sz="2400" i="1">
                <a:solidFill>
                  <a:schemeClr val="tx1"/>
                </a:solidFill>
                <a:latin typeface="Arial" charset="0"/>
                <a:ea typeface="ＭＳ Ｐゴシック" charset="0"/>
              </a:defRPr>
            </a:lvl7pPr>
            <a:lvl8pPr marL="1345951" eaLnBrk="0" fontAlgn="base" hangingPunct="0">
              <a:spcBef>
                <a:spcPct val="0"/>
              </a:spcBef>
              <a:spcAft>
                <a:spcPct val="0"/>
              </a:spcAft>
              <a:defRPr sz="2400" i="1">
                <a:solidFill>
                  <a:schemeClr val="tx1"/>
                </a:solidFill>
                <a:latin typeface="Arial" charset="0"/>
                <a:ea typeface="ＭＳ Ｐゴシック" charset="0"/>
              </a:defRPr>
            </a:lvl8pPr>
            <a:lvl9pPr marL="1794601"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fld id="{9DB9BD22-9B43-0942-AC01-45B6B0B9087B}" type="slidenum">
              <a:rPr lang="en-US" sz="1200" i="0"/>
              <a:pPr eaLnBrk="1" hangingPunct="1"/>
              <a:t>22</a:t>
            </a:fld>
            <a:endParaRPr lang="en-US" sz="1200" i="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458B16-BBDC-304E-B5C1-D65460A9B6E4}" type="slidenum">
              <a:rPr lang="en-US" sz="1200"/>
              <a:pPr eaLnBrk="1" hangingPunct="1"/>
              <a:t>23</a:t>
            </a:fld>
            <a:endParaRPr lang="en-US" sz="120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Doesn</a:t>
            </a:r>
            <a:r>
              <a:rPr lang="ja-JP" altLang="en-US">
                <a:latin typeface="Calibri" charset="0"/>
              </a:rPr>
              <a:t>’</a:t>
            </a:r>
            <a:r>
              <a:rPr lang="en-US">
                <a:latin typeface="Calibri" charset="0"/>
              </a:rPr>
              <a:t>t get tired, board, lazy, cranky, distracted and applies the rubric the same way every time.  </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DA9972-50DD-0745-9497-62D847CB7DB9}" type="slidenum">
              <a:rPr lang="en-US" sz="1200"/>
              <a:pPr eaLnBrk="1" hangingPunct="1"/>
              <a:t>24</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Perhaps the most ubiquitous T&amp;E data collection method is the application blank. Application blanks are used to collect specific information about an applicant’s work history and educational background. Résumés can be substituted for an application blank and may describe the major duties associated with each position in the work history, specific coursework, special skills and credentials, and other </a:t>
            </a:r>
            <a:r>
              <a:rPr lang="en-US" sz="1200" kern="1200" dirty="0" err="1" smtClean="0">
                <a:solidFill>
                  <a:schemeClr val="tx1"/>
                </a:solidFill>
                <a:latin typeface="+mn-lt"/>
                <a:ea typeface="+mn-ea"/>
                <a:cs typeface="+mn-cs"/>
              </a:rPr>
              <a:t>qualifications.</a:t>
            </a:r>
            <a:r>
              <a:rPr lang="en-US" sz="1200" kern="1200" dirty="0" err="1" smtClean="0">
                <a:solidFill>
                  <a:schemeClr val="tx1"/>
                </a:solidFill>
                <a:effectLst/>
                <a:latin typeface="+mn-lt"/>
                <a:ea typeface="+mn-ea"/>
                <a:cs typeface="+mn-cs"/>
              </a:rPr>
              <a:t>What</a:t>
            </a:r>
            <a:r>
              <a:rPr lang="en-US" sz="1200" kern="1200" dirty="0" smtClean="0">
                <a:solidFill>
                  <a:schemeClr val="tx1"/>
                </a:solidFill>
                <a:effectLst/>
                <a:latin typeface="+mn-lt"/>
                <a:ea typeface="+mn-ea"/>
                <a:cs typeface="+mn-cs"/>
              </a:rPr>
              <a:t> aspects in T&amp;Es are amenable to automated analysis to improve accuracy and/or efficiency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A4D3E02-504A-3E44-8E47-9117E4FDF0FF}" type="slidenum">
              <a:rPr lang="en-US" smtClean="0"/>
              <a:pPr/>
              <a:t>3</a:t>
            </a:fld>
            <a:endParaRPr lang="en-US"/>
          </a:p>
        </p:txBody>
      </p:sp>
    </p:spTree>
    <p:extLst>
      <p:ext uri="{BB962C8B-B14F-4D97-AF65-F5344CB8AC3E}">
        <p14:creationId xmlns:p14="http://schemas.microsoft.com/office/powerpoint/2010/main" xmlns="" val="227067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You can</a:t>
            </a:r>
            <a:r>
              <a:rPr lang="ja-JP" altLang="en-US">
                <a:latin typeface="Calibri" charset="0"/>
              </a:rPr>
              <a:t>’</a:t>
            </a:r>
            <a:r>
              <a:rPr lang="en-US">
                <a:latin typeface="Calibri" charset="0"/>
              </a:rPr>
              <a:t>t write or speak about what you don</a:t>
            </a:r>
            <a:r>
              <a:rPr lang="ja-JP" altLang="en-US">
                <a:latin typeface="Calibri" charset="0"/>
              </a:rPr>
              <a:t>’</a:t>
            </a:r>
            <a:r>
              <a:rPr lang="en-US">
                <a:latin typeface="Calibri" charset="0"/>
              </a:rPr>
              <a:t>t know. if you don</a:t>
            </a:r>
            <a:r>
              <a:rPr lang="ja-JP" altLang="en-US">
                <a:latin typeface="Calibri" charset="0"/>
              </a:rPr>
              <a:t>’</a:t>
            </a:r>
            <a:r>
              <a:rPr lang="en-US">
                <a:latin typeface="Calibri" charset="0"/>
              </a:rPr>
              <a:t>t know the language well You can</a:t>
            </a:r>
            <a:r>
              <a:rPr lang="ja-JP" altLang="en-US">
                <a:latin typeface="Calibri" charset="0"/>
              </a:rPr>
              <a:t>’</a:t>
            </a:r>
            <a:r>
              <a:rPr lang="en-US">
                <a:latin typeface="Calibri" charset="0"/>
              </a:rPr>
              <a:t>t comprehend or generate in a facile way,.</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B9A7C4-1C20-C64E-A8FB-F0FD622BB7D8}" type="slidenum">
              <a:rPr lang="en-US" sz="1200"/>
              <a:pPr eaLnBrk="1" hangingPunct="1"/>
              <a:t>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400">
                <a:latin typeface="Calibri" charset="0"/>
              </a:rPr>
              <a:t>What are complex cognitive skills:   Comprehending, using within appropriate context, shnthesizing, problem solving, and creating effective communication.</a:t>
            </a:r>
          </a:p>
          <a:p>
            <a:pPr>
              <a:spcBef>
                <a:spcPct val="0"/>
              </a:spcBef>
            </a:pPr>
            <a:r>
              <a:rPr lang="en-US" sz="1400">
                <a:latin typeface="Calibri" charset="0"/>
              </a:rPr>
              <a:t>that being ICT literate is much more than just having good technology skills. It is learning core subjects with application of these learning skills and communication tools.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4F6D1E-1FB1-C44D-8297-8DE991E9CF9A}" type="slidenum">
              <a:rPr lang="en-US" sz="1200"/>
              <a:pPr eaLnBrk="1" hangingPunct="1"/>
              <a:t>6</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1DAA71-0DFC-3142-8E93-C96E69B44457}" type="slidenum">
              <a:rPr lang="en-US" sz="1200"/>
              <a:pPr eaLnBrk="1" hangingPunct="1"/>
              <a:t>8</a:t>
            </a:fld>
            <a:endParaRPr lang="en-US" sz="1200"/>
          </a:p>
        </p:txBody>
      </p:sp>
      <p:sp>
        <p:nvSpPr>
          <p:cNvPr id="33795" name="Rectangle 2"/>
          <p:cNvSpPr>
            <a:spLocks noGrp="1" noRot="1" noChangeAspect="1" noChangeArrowheads="1"/>
          </p:cNvSpPr>
          <p:nvPr>
            <p:ph type="sldImg"/>
          </p:nvPr>
        </p:nvSpPr>
        <p:spPr bwMode="auto">
          <a:xfrm>
            <a:off x="1130300" y="676275"/>
            <a:ext cx="4610100" cy="3459163"/>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3796" name="Rectangle 3"/>
          <p:cNvSpPr>
            <a:spLocks noGrp="1" noChangeArrowheads="1"/>
          </p:cNvSpPr>
          <p:nvPr>
            <p:ph type="body" idx="1"/>
          </p:nvPr>
        </p:nvSpPr>
        <p:spPr bwMode="auto">
          <a:xfrm>
            <a:off x="895350" y="4357688"/>
            <a:ext cx="5078413" cy="4135437"/>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CA5AC5-A9FF-8E43-A934-A6A91135EBDE}" type="slidenum">
              <a:rPr lang="en-US" sz="1200"/>
              <a:pPr eaLnBrk="1" hangingPunct="1"/>
              <a:t>10</a:t>
            </a:fld>
            <a:endParaRPr lang="en-US" sz="120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Times" charset="0"/>
              </a:rPr>
              <a:t>Underlying technology is used in search engines, spam detection, tutoring systems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69675B-998B-E048-8BC2-4794DC8E6D8B}" type="slidenum">
              <a:rPr lang="en-US" sz="1200">
                <a:latin typeface="Times" charset="0"/>
              </a:rPr>
              <a:pPr eaLnBrk="1" hangingPunct="1"/>
              <a:t>11</a:t>
            </a:fld>
            <a:endParaRPr lang="en-US" sz="1200">
              <a:latin typeface="Times"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Times New Roman" charset="0"/>
              </a:rPr>
              <a:t>IEA can score almost any trait that is scored on the basis of a textual answer. </a:t>
            </a:r>
          </a:p>
          <a:p>
            <a:pPr>
              <a:spcBef>
                <a:spcPct val="0"/>
              </a:spcBef>
            </a:pPr>
            <a:r>
              <a:rPr lang="en-US">
                <a:latin typeface="Times New Roman" charset="0"/>
              </a:rPr>
              <a:t>The biggest constraint is that human raters must score the trait reliably in order to train IEA. </a:t>
            </a:r>
          </a:p>
          <a:p>
            <a:pPr>
              <a:spcBef>
                <a:spcPct val="0"/>
              </a:spcBef>
            </a:pPr>
            <a:r>
              <a:rPr lang="en-US">
                <a:latin typeface="Times New Roman" charset="0"/>
              </a:rPr>
              <a:t>Unfortunately human trait scores tend to be less reliably scored than holistic, and strongly correlated with each other and with holistic scores.</a:t>
            </a:r>
          </a:p>
          <a:p>
            <a:pPr>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 job analysis data should specify job dimensions or competencies. Once the job analysis is com-</a:t>
            </a:r>
            <a:r>
              <a:rPr lang="en-US" sz="1200" kern="1200" dirty="0" err="1" smtClean="0">
                <a:solidFill>
                  <a:schemeClr val="tx1"/>
                </a:solidFill>
                <a:latin typeface="+mn-lt"/>
                <a:ea typeface="+mn-ea"/>
                <a:cs typeface="+mn-cs"/>
              </a:rPr>
              <a:t>plete</a:t>
            </a:r>
            <a:r>
              <a:rPr lang="en-US" sz="1200" kern="1200" dirty="0" smtClean="0">
                <a:solidFill>
                  <a:schemeClr val="tx1"/>
                </a:solidFill>
                <a:latin typeface="+mn-lt"/>
                <a:ea typeface="+mn-ea"/>
                <a:cs typeface="+mn-cs"/>
              </a:rPr>
              <a:t>, the AR inventory can be developed (Step 2). An AR inventory provides targeted performance dimension definitions and typically requests specific information for each competency or job dimension listed, including: a general statement of the accomplishment, a precise description of exactly what was done,</a:t>
            </a:r>
            <a:endParaRPr lang="en-US" dirty="0"/>
          </a:p>
        </p:txBody>
      </p:sp>
      <p:sp>
        <p:nvSpPr>
          <p:cNvPr id="4" name="Slide Number Placeholder 3"/>
          <p:cNvSpPr>
            <a:spLocks noGrp="1"/>
          </p:cNvSpPr>
          <p:nvPr>
            <p:ph type="sldNum" sz="quarter" idx="10"/>
          </p:nvPr>
        </p:nvSpPr>
        <p:spPr/>
        <p:txBody>
          <a:bodyPr/>
          <a:lstStyle/>
          <a:p>
            <a:fld id="{FA4D3E02-504A-3E44-8E47-9117E4FDF0FF}" type="slidenum">
              <a:rPr lang="en-US" smtClean="0"/>
              <a:pPr/>
              <a:t>12</a:t>
            </a:fld>
            <a:endParaRPr lang="en-US"/>
          </a:p>
        </p:txBody>
      </p:sp>
    </p:spTree>
    <p:extLst>
      <p:ext uri="{BB962C8B-B14F-4D97-AF65-F5344CB8AC3E}">
        <p14:creationId xmlns:p14="http://schemas.microsoft.com/office/powerpoint/2010/main" xmlns="" val="1122417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Won’t be able to go into the details about how it works, will give just a bit on how well it works, but like to show where technology is going for automated </a:t>
            </a:r>
            <a:r>
              <a:rPr lang="en-US" dirty="0" err="1" smtClean="0"/>
              <a:t>assessents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A4D3E02-504A-3E44-8E47-9117E4FDF0FF}" type="slidenum">
              <a:rPr lang="en-US" smtClean="0"/>
              <a:pPr/>
              <a:t>14</a:t>
            </a:fld>
            <a:endParaRPr lang="en-US"/>
          </a:p>
        </p:txBody>
      </p:sp>
    </p:spTree>
    <p:extLst>
      <p:ext uri="{BB962C8B-B14F-4D97-AF65-F5344CB8AC3E}">
        <p14:creationId xmlns:p14="http://schemas.microsoft.com/office/powerpoint/2010/main" xmlns="" val="302881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744AB5-B048-CB4B-BBD9-C15DA890BFE7}" type="datetimeFigureOut">
              <a:rPr lang="en-US" smtClean="0"/>
              <a:pPr/>
              <a:t>8/24/2011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6DFC8-BFC0-8E44-AB4E-1FCA5141DCC1}" type="slidenum">
              <a:rPr lang="en-US" smtClean="0"/>
              <a:pPr/>
              <a:t>‹#›</a:t>
            </a:fld>
            <a:endParaRPr lang="en-US"/>
          </a:p>
        </p:txBody>
      </p:sp>
    </p:spTree>
    <p:extLst>
      <p:ext uri="{BB962C8B-B14F-4D97-AF65-F5344CB8AC3E}">
        <p14:creationId xmlns:p14="http://schemas.microsoft.com/office/powerpoint/2010/main" xmlns="" val="374283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44AB5-B048-CB4B-BBD9-C15DA890BFE7}" type="datetimeFigureOut">
              <a:rPr lang="en-US" smtClean="0"/>
              <a:pPr/>
              <a:t>8/24/2011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6DFC8-BFC0-8E44-AB4E-1FCA5141DCC1}" type="slidenum">
              <a:rPr lang="en-US" smtClean="0"/>
              <a:pPr/>
              <a:t>‹#›</a:t>
            </a:fld>
            <a:endParaRPr lang="en-US"/>
          </a:p>
        </p:txBody>
      </p:sp>
    </p:spTree>
    <p:extLst>
      <p:ext uri="{BB962C8B-B14F-4D97-AF65-F5344CB8AC3E}">
        <p14:creationId xmlns:p14="http://schemas.microsoft.com/office/powerpoint/2010/main" xmlns="" val="329920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44AB5-B048-CB4B-BBD9-C15DA890BFE7}" type="datetimeFigureOut">
              <a:rPr lang="en-US" smtClean="0"/>
              <a:pPr/>
              <a:t>8/24/2011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6DFC8-BFC0-8E44-AB4E-1FCA5141DCC1}" type="slidenum">
              <a:rPr lang="en-US" smtClean="0"/>
              <a:pPr/>
              <a:t>‹#›</a:t>
            </a:fld>
            <a:endParaRPr lang="en-US"/>
          </a:p>
        </p:txBody>
      </p:sp>
    </p:spTree>
    <p:extLst>
      <p:ext uri="{BB962C8B-B14F-4D97-AF65-F5344CB8AC3E}">
        <p14:creationId xmlns:p14="http://schemas.microsoft.com/office/powerpoint/2010/main" xmlns="" val="46433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44AB5-B048-CB4B-BBD9-C15DA890BFE7}" type="datetimeFigureOut">
              <a:rPr lang="en-US" smtClean="0"/>
              <a:pPr/>
              <a:t>8/24/2011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6DFC8-BFC0-8E44-AB4E-1FCA5141DCC1}" type="slidenum">
              <a:rPr lang="en-US" smtClean="0"/>
              <a:pPr/>
              <a:t>‹#›</a:t>
            </a:fld>
            <a:endParaRPr lang="en-US"/>
          </a:p>
        </p:txBody>
      </p:sp>
    </p:spTree>
    <p:extLst>
      <p:ext uri="{BB962C8B-B14F-4D97-AF65-F5344CB8AC3E}">
        <p14:creationId xmlns:p14="http://schemas.microsoft.com/office/powerpoint/2010/main" xmlns="" val="67966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744AB5-B048-CB4B-BBD9-C15DA890BFE7}" type="datetimeFigureOut">
              <a:rPr lang="en-US" smtClean="0"/>
              <a:pPr/>
              <a:t>8/24/2011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6DFC8-BFC0-8E44-AB4E-1FCA5141DCC1}" type="slidenum">
              <a:rPr lang="en-US" smtClean="0"/>
              <a:pPr/>
              <a:t>‹#›</a:t>
            </a:fld>
            <a:endParaRPr lang="en-US"/>
          </a:p>
        </p:txBody>
      </p:sp>
    </p:spTree>
    <p:extLst>
      <p:ext uri="{BB962C8B-B14F-4D97-AF65-F5344CB8AC3E}">
        <p14:creationId xmlns:p14="http://schemas.microsoft.com/office/powerpoint/2010/main" xmlns="" val="61826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744AB5-B048-CB4B-BBD9-C15DA890BFE7}" type="datetimeFigureOut">
              <a:rPr lang="en-US" smtClean="0"/>
              <a:pPr/>
              <a:t>8/24/2011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6DFC8-BFC0-8E44-AB4E-1FCA5141DCC1}" type="slidenum">
              <a:rPr lang="en-US" smtClean="0"/>
              <a:pPr/>
              <a:t>‹#›</a:t>
            </a:fld>
            <a:endParaRPr lang="en-US"/>
          </a:p>
        </p:txBody>
      </p:sp>
    </p:spTree>
    <p:extLst>
      <p:ext uri="{BB962C8B-B14F-4D97-AF65-F5344CB8AC3E}">
        <p14:creationId xmlns:p14="http://schemas.microsoft.com/office/powerpoint/2010/main" xmlns="" val="216807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744AB5-B048-CB4B-BBD9-C15DA890BFE7}" type="datetimeFigureOut">
              <a:rPr lang="en-US" smtClean="0"/>
              <a:pPr/>
              <a:t>8/24/2011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16DFC8-BFC0-8E44-AB4E-1FCA5141DCC1}" type="slidenum">
              <a:rPr lang="en-US" smtClean="0"/>
              <a:pPr/>
              <a:t>‹#›</a:t>
            </a:fld>
            <a:endParaRPr lang="en-US"/>
          </a:p>
        </p:txBody>
      </p:sp>
    </p:spTree>
    <p:extLst>
      <p:ext uri="{BB962C8B-B14F-4D97-AF65-F5344CB8AC3E}">
        <p14:creationId xmlns:p14="http://schemas.microsoft.com/office/powerpoint/2010/main" xmlns="" val="132375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744AB5-B048-CB4B-BBD9-C15DA890BFE7}" type="datetimeFigureOut">
              <a:rPr lang="en-US" smtClean="0"/>
              <a:pPr/>
              <a:t>8/24/2011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16DFC8-BFC0-8E44-AB4E-1FCA5141DCC1}" type="slidenum">
              <a:rPr lang="en-US" smtClean="0"/>
              <a:pPr/>
              <a:t>‹#›</a:t>
            </a:fld>
            <a:endParaRPr lang="en-US"/>
          </a:p>
        </p:txBody>
      </p:sp>
    </p:spTree>
    <p:extLst>
      <p:ext uri="{BB962C8B-B14F-4D97-AF65-F5344CB8AC3E}">
        <p14:creationId xmlns:p14="http://schemas.microsoft.com/office/powerpoint/2010/main" xmlns="" val="261528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44AB5-B048-CB4B-BBD9-C15DA890BFE7}" type="datetimeFigureOut">
              <a:rPr lang="en-US" smtClean="0"/>
              <a:pPr/>
              <a:t>8/24/2011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16DFC8-BFC0-8E44-AB4E-1FCA5141DCC1}" type="slidenum">
              <a:rPr lang="en-US" smtClean="0"/>
              <a:pPr/>
              <a:t>‹#›</a:t>
            </a:fld>
            <a:endParaRPr lang="en-US"/>
          </a:p>
        </p:txBody>
      </p:sp>
    </p:spTree>
    <p:extLst>
      <p:ext uri="{BB962C8B-B14F-4D97-AF65-F5344CB8AC3E}">
        <p14:creationId xmlns:p14="http://schemas.microsoft.com/office/powerpoint/2010/main" xmlns="" val="378911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44AB5-B048-CB4B-BBD9-C15DA890BFE7}" type="datetimeFigureOut">
              <a:rPr lang="en-US" smtClean="0"/>
              <a:pPr/>
              <a:t>8/24/2011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6DFC8-BFC0-8E44-AB4E-1FCA5141DCC1}" type="slidenum">
              <a:rPr lang="en-US" smtClean="0"/>
              <a:pPr/>
              <a:t>‹#›</a:t>
            </a:fld>
            <a:endParaRPr lang="en-US"/>
          </a:p>
        </p:txBody>
      </p:sp>
    </p:spTree>
    <p:extLst>
      <p:ext uri="{BB962C8B-B14F-4D97-AF65-F5344CB8AC3E}">
        <p14:creationId xmlns:p14="http://schemas.microsoft.com/office/powerpoint/2010/main" xmlns="" val="213130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44AB5-B048-CB4B-BBD9-C15DA890BFE7}" type="datetimeFigureOut">
              <a:rPr lang="en-US" smtClean="0"/>
              <a:pPr/>
              <a:t>8/24/2011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6DFC8-BFC0-8E44-AB4E-1FCA5141DCC1}" type="slidenum">
              <a:rPr lang="en-US" smtClean="0"/>
              <a:pPr/>
              <a:t>‹#›</a:t>
            </a:fld>
            <a:endParaRPr lang="en-US"/>
          </a:p>
        </p:txBody>
      </p:sp>
    </p:spTree>
    <p:extLst>
      <p:ext uri="{BB962C8B-B14F-4D97-AF65-F5344CB8AC3E}">
        <p14:creationId xmlns:p14="http://schemas.microsoft.com/office/powerpoint/2010/main" xmlns="" val="8890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44AB5-B048-CB4B-BBD9-C15DA890BFE7}" type="datetimeFigureOut">
              <a:rPr lang="en-US" smtClean="0"/>
              <a:pPr/>
              <a:t>8/24/2011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6DFC8-BFC0-8E44-AB4E-1FCA5141DCC1}" type="slidenum">
              <a:rPr lang="en-US" smtClean="0"/>
              <a:pPr/>
              <a:t>‹#›</a:t>
            </a:fld>
            <a:endParaRPr lang="en-US"/>
          </a:p>
        </p:txBody>
      </p:sp>
    </p:spTree>
    <p:extLst>
      <p:ext uri="{BB962C8B-B14F-4D97-AF65-F5344CB8AC3E}">
        <p14:creationId xmlns:p14="http://schemas.microsoft.com/office/powerpoint/2010/main" xmlns="" val="219143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foltz@pearsonk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17513" y="1066800"/>
            <a:ext cx="8040687" cy="1819275"/>
          </a:xfrm>
        </p:spPr>
        <p:txBody>
          <a:bodyPr>
            <a:normAutofit fontScale="90000"/>
          </a:bodyPr>
          <a:lstStyle/>
          <a:p>
            <a:pPr eaLnBrk="1" hangingPunct="1"/>
            <a:r>
              <a:rPr lang="en-US" dirty="0" smtClean="0">
                <a:latin typeface="Calibri" charset="0"/>
                <a:ea typeface="ＭＳ Ｐゴシック" charset="0"/>
                <a:cs typeface="ＭＳ Ｐゴシック" charset="0"/>
              </a:rPr>
              <a:t>Assessment of Training and Experience: Technology  for Assessment</a:t>
            </a:r>
            <a:endParaRPr lang="en-US" dirty="0">
              <a:latin typeface="Calibri" charset="0"/>
              <a:ea typeface="ＭＳ Ｐゴシック" charset="0"/>
              <a:cs typeface="ＭＳ Ｐゴシック" charset="0"/>
            </a:endParaRPr>
          </a:p>
        </p:txBody>
      </p:sp>
      <p:sp>
        <p:nvSpPr>
          <p:cNvPr id="16387" name="Subtitle 2"/>
          <p:cNvSpPr>
            <a:spLocks noGrp="1"/>
          </p:cNvSpPr>
          <p:nvPr>
            <p:ph type="subTitle" idx="1"/>
          </p:nvPr>
        </p:nvSpPr>
        <p:spPr>
          <a:xfrm>
            <a:off x="1371600" y="3377141"/>
            <a:ext cx="6400800" cy="1752600"/>
          </a:xfrm>
        </p:spPr>
        <p:txBody>
          <a:bodyPr>
            <a:normAutofit fontScale="55000" lnSpcReduction="20000"/>
          </a:bodyPr>
          <a:lstStyle/>
          <a:p>
            <a:pPr eaLnBrk="1" hangingPunct="1"/>
            <a:r>
              <a:rPr lang="en-US" sz="4400" dirty="0">
                <a:solidFill>
                  <a:srgbClr val="000000"/>
                </a:solidFill>
                <a:latin typeface="Calibri" charset="0"/>
                <a:ea typeface="ＭＳ Ｐゴシック" charset="0"/>
                <a:cs typeface="ＭＳ Ｐゴシック" charset="0"/>
              </a:rPr>
              <a:t>Peter W. </a:t>
            </a:r>
            <a:r>
              <a:rPr lang="en-US" sz="4400" dirty="0" smtClean="0">
                <a:solidFill>
                  <a:srgbClr val="000000"/>
                </a:solidFill>
                <a:latin typeface="Calibri" charset="0"/>
                <a:ea typeface="ＭＳ Ｐゴシック" charset="0"/>
                <a:cs typeface="ＭＳ Ｐゴシック" charset="0"/>
              </a:rPr>
              <a:t>Foltz</a:t>
            </a:r>
          </a:p>
          <a:p>
            <a:pPr eaLnBrk="1" hangingPunct="1"/>
            <a:endParaRPr lang="en-US" sz="4400" dirty="0">
              <a:solidFill>
                <a:srgbClr val="000000"/>
              </a:solidFill>
              <a:latin typeface="Calibri" charset="0"/>
              <a:ea typeface="ＭＳ Ｐゴシック" charset="0"/>
              <a:cs typeface="ＭＳ Ｐゴシック" charset="0"/>
            </a:endParaRPr>
          </a:p>
          <a:p>
            <a:pPr eaLnBrk="1" hangingPunct="1"/>
            <a:r>
              <a:rPr lang="en-US" sz="4400" dirty="0" smtClean="0">
                <a:solidFill>
                  <a:srgbClr val="000000"/>
                </a:solidFill>
                <a:latin typeface="Calibri" charset="0"/>
                <a:ea typeface="ＭＳ Ｐゴシック" charset="0"/>
                <a:cs typeface="ＭＳ Ｐゴシック" charset="0"/>
              </a:rPr>
              <a:t>Pearson</a:t>
            </a:r>
            <a:endParaRPr lang="en-US" sz="4400" dirty="0">
              <a:solidFill>
                <a:srgbClr val="000000"/>
              </a:solidFill>
              <a:latin typeface="Calibri" charset="0"/>
              <a:ea typeface="ＭＳ Ｐゴシック" charset="0"/>
              <a:cs typeface="ＭＳ Ｐゴシック" charset="0"/>
            </a:endParaRPr>
          </a:p>
          <a:p>
            <a:pPr eaLnBrk="1" hangingPunct="1"/>
            <a:r>
              <a:rPr lang="en-US" sz="3300" dirty="0" smtClean="0">
                <a:solidFill>
                  <a:srgbClr val="000000"/>
                </a:solidFill>
                <a:latin typeface="Calibri" charset="0"/>
                <a:ea typeface="ＭＳ Ｐゴシック" charset="0"/>
                <a:cs typeface="ＭＳ Ｐゴシック" charset="0"/>
                <a:hlinkClick r:id="rId3"/>
              </a:rPr>
              <a:t>pfoltz</a:t>
            </a:r>
            <a:r>
              <a:rPr lang="en-US" sz="3300" dirty="0">
                <a:solidFill>
                  <a:srgbClr val="000000"/>
                </a:solidFill>
                <a:latin typeface="Calibri" charset="0"/>
                <a:ea typeface="ＭＳ Ｐゴシック" charset="0"/>
                <a:cs typeface="ＭＳ Ｐゴシック" charset="0"/>
                <a:hlinkClick r:id="rId3"/>
              </a:rPr>
              <a:t>@</a:t>
            </a:r>
            <a:r>
              <a:rPr lang="en-US" sz="3300" dirty="0" smtClean="0">
                <a:solidFill>
                  <a:srgbClr val="000000"/>
                </a:solidFill>
                <a:latin typeface="Calibri" charset="0"/>
                <a:ea typeface="ＭＳ Ｐゴシック" charset="0"/>
                <a:cs typeface="ＭＳ Ｐゴシック" charset="0"/>
                <a:hlinkClick r:id="rId3"/>
              </a:rPr>
              <a:t>pearsonkt.com</a:t>
            </a:r>
            <a:endParaRPr lang="en-US" sz="3300" dirty="0" smtClean="0">
              <a:solidFill>
                <a:srgbClr val="000000"/>
              </a:solidFill>
              <a:latin typeface="Calibri" charset="0"/>
              <a:ea typeface="ＭＳ Ｐゴシック" charset="0"/>
              <a:cs typeface="ＭＳ Ｐゴシック" charset="0"/>
            </a:endParaRPr>
          </a:p>
          <a:p>
            <a:pPr eaLnBrk="1" hangingPunct="1"/>
            <a:r>
              <a:rPr lang="en-US" sz="3600" dirty="0" err="1" smtClean="0">
                <a:solidFill>
                  <a:srgbClr val="000000"/>
                </a:solidFill>
                <a:latin typeface="Calibri" charset="0"/>
                <a:ea typeface="ＭＳ Ｐゴシック" charset="0"/>
                <a:cs typeface="ＭＳ Ｐゴシック" charset="0"/>
              </a:rPr>
              <a:t>www.pearsonkt.com</a:t>
            </a:r>
            <a:endParaRPr lang="en-US" sz="3600" dirty="0">
              <a:solidFill>
                <a:srgbClr val="000000"/>
              </a:solidFill>
              <a:latin typeface="Calibri" charset="0"/>
              <a:ea typeface="ＭＳ Ｐゴシック" charset="0"/>
              <a:cs typeface="ＭＳ Ｐゴシック" charset="0"/>
            </a:endParaRPr>
          </a:p>
          <a:p>
            <a:pPr eaLnBrk="1" hangingPunct="1"/>
            <a:endParaRPr lang="en-US" dirty="0">
              <a:solidFill>
                <a:srgbClr val="000000"/>
              </a:solidFill>
              <a:latin typeface="Calibri" charset="0"/>
              <a:ea typeface="ＭＳ Ｐゴシック" charset="0"/>
              <a:cs typeface="ＭＳ Ｐゴシック" charset="0"/>
            </a:endParaRPr>
          </a:p>
          <a:p>
            <a:pPr eaLnBrk="1" hangingPunct="1"/>
            <a:endParaRPr lang="en-US" dirty="0">
              <a:solidFill>
                <a:srgbClr val="000000"/>
              </a:solidFill>
              <a:latin typeface="Calibri" charset="0"/>
              <a:ea typeface="ＭＳ Ｐゴシック" charset="0"/>
              <a:cs typeface="ＭＳ Ｐゴシック" charset="0"/>
            </a:endParaRPr>
          </a:p>
        </p:txBody>
      </p:sp>
      <p:sp>
        <p:nvSpPr>
          <p:cNvPr id="4" name="Rectangle 12"/>
          <p:cNvSpPr>
            <a:spLocks noChangeArrowheads="1"/>
          </p:cNvSpPr>
          <p:nvPr/>
        </p:nvSpPr>
        <p:spPr bwMode="gray">
          <a:xfrm>
            <a:off x="0" y="6397625"/>
            <a:ext cx="9144000" cy="45720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endParaRPr lang="en-US"/>
          </a:p>
        </p:txBody>
      </p:sp>
      <p:pic>
        <p:nvPicPr>
          <p:cNvPr id="5" name="Picture 19" descr="Pearson_Bound_Whit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88238" y="6356350"/>
            <a:ext cx="1655762" cy="4937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5980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520825" y="495300"/>
            <a:ext cx="72802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spcAft>
                <a:spcPct val="45000"/>
              </a:spcAft>
            </a:pPr>
            <a:endParaRPr lang="en-US" sz="2400" b="1">
              <a:solidFill>
                <a:srgbClr val="C41200"/>
              </a:solidFill>
            </a:endParaRPr>
          </a:p>
        </p:txBody>
      </p:sp>
      <p:sp>
        <p:nvSpPr>
          <p:cNvPr id="36867" name="Title 4"/>
          <p:cNvSpPr>
            <a:spLocks noGrp="1"/>
          </p:cNvSpPr>
          <p:nvPr>
            <p:ph type="title"/>
          </p:nvPr>
        </p:nvSpPr>
        <p:spPr>
          <a:xfrm>
            <a:off x="823913" y="176213"/>
            <a:ext cx="7234237" cy="714375"/>
          </a:xfrm>
        </p:spPr>
        <p:txBody>
          <a:bodyPr>
            <a:normAutofit fontScale="90000"/>
          </a:bodyPr>
          <a:lstStyle/>
          <a:p>
            <a:pPr eaLnBrk="1" hangingPunct="1"/>
            <a:r>
              <a:rPr lang="en-US" sz="3600" b="1" dirty="0" smtClean="0">
                <a:latin typeface="Calibri" charset="0"/>
                <a:ea typeface="ＭＳ Ｐゴシック" charset="0"/>
                <a:cs typeface="ＭＳ Ｐゴシック" charset="0"/>
              </a:rPr>
              <a:t>How it works: Content</a:t>
            </a:r>
            <a:r>
              <a:rPr lang="en-US" sz="3600" b="1" dirty="0">
                <a:latin typeface="Calibri" charset="0"/>
                <a:ea typeface="ＭＳ Ｐゴシック" charset="0"/>
                <a:cs typeface="ＭＳ Ｐゴシック" charset="0"/>
              </a:rPr>
              <a:t>-based scoring</a:t>
            </a:r>
            <a:r>
              <a:rPr lang="en-US" sz="2400" b="1" dirty="0">
                <a:latin typeface="Calibri" charset="0"/>
                <a:ea typeface="ＭＳ Ｐゴシック" charset="0"/>
                <a:cs typeface="ＭＳ Ｐゴシック" charset="0"/>
              </a:rPr>
              <a:t/>
            </a:r>
            <a:br>
              <a:rPr lang="en-US" sz="2400" b="1" dirty="0">
                <a:latin typeface="Calibri" charset="0"/>
                <a:ea typeface="ＭＳ Ｐゴシック" charset="0"/>
                <a:cs typeface="ＭＳ Ｐゴシック" charset="0"/>
              </a:rPr>
            </a:br>
            <a:endParaRPr lang="en-US" sz="2400" dirty="0">
              <a:latin typeface="Calibri" charset="0"/>
              <a:ea typeface="ＭＳ Ｐゴシック" charset="0"/>
              <a:cs typeface="ＭＳ Ｐゴシック" charset="0"/>
            </a:endParaRPr>
          </a:p>
        </p:txBody>
      </p:sp>
      <p:sp>
        <p:nvSpPr>
          <p:cNvPr id="36868" name="Content Placeholder 5"/>
          <p:cNvSpPr>
            <a:spLocks noGrp="1"/>
          </p:cNvSpPr>
          <p:nvPr>
            <p:ph idx="1"/>
          </p:nvPr>
        </p:nvSpPr>
        <p:spPr>
          <a:xfrm>
            <a:off x="312738" y="912813"/>
            <a:ext cx="8477250" cy="5537200"/>
          </a:xfrm>
        </p:spPr>
        <p:txBody>
          <a:bodyPr/>
          <a:lstStyle/>
          <a:p>
            <a:pPr eaLnBrk="1" hangingPunct="1">
              <a:lnSpc>
                <a:spcPct val="80000"/>
              </a:lnSpc>
              <a:buClr>
                <a:srgbClr val="C41200"/>
              </a:buClr>
              <a:buFontTx/>
              <a:buNone/>
            </a:pPr>
            <a:r>
              <a:rPr lang="en-US" sz="2400">
                <a:solidFill>
                  <a:srgbClr val="000000"/>
                </a:solidFill>
                <a:latin typeface="Arial" charset="0"/>
                <a:ea typeface="ＭＳ Ｐゴシック" charset="0"/>
                <a:cs typeface="Arial" charset="0"/>
              </a:rPr>
              <a:t>Content scored using Latent Semantic Analysis (LSA)</a:t>
            </a:r>
          </a:p>
          <a:p>
            <a:pPr lvl="1" eaLnBrk="1" hangingPunct="1">
              <a:lnSpc>
                <a:spcPct val="90000"/>
              </a:lnSpc>
            </a:pPr>
            <a:r>
              <a:rPr lang="en-US" sz="2000">
                <a:solidFill>
                  <a:srgbClr val="000000"/>
                </a:solidFill>
                <a:latin typeface="Arial" charset="0"/>
                <a:ea typeface="ＭＳ Ｐゴシック" charset="0"/>
                <a:cs typeface="Times New Roman" charset="0"/>
              </a:rPr>
              <a:t>Machine-learning technique using</a:t>
            </a:r>
            <a:endParaRPr lang="en-US" sz="2000">
              <a:solidFill>
                <a:srgbClr val="000000"/>
              </a:solidFill>
              <a:latin typeface="Arial" charset="0"/>
              <a:ea typeface="ＭＳ Ｐゴシック" charset="0"/>
              <a:cs typeface="Arial" charset="0"/>
            </a:endParaRPr>
          </a:p>
          <a:p>
            <a:pPr lvl="1" eaLnBrk="1" hangingPunct="1">
              <a:lnSpc>
                <a:spcPct val="90000"/>
              </a:lnSpc>
            </a:pPr>
            <a:r>
              <a:rPr lang="en-US" sz="2000">
                <a:solidFill>
                  <a:srgbClr val="000000"/>
                </a:solidFill>
                <a:latin typeface="Arial" charset="0"/>
                <a:ea typeface="ＭＳ Ｐゴシック" charset="0"/>
                <a:cs typeface="Times New Roman" charset="0"/>
              </a:rPr>
              <a:t>sophisticated linear algebra</a:t>
            </a:r>
            <a:endParaRPr lang="en-US" sz="2000">
              <a:solidFill>
                <a:srgbClr val="000000"/>
              </a:solidFill>
              <a:latin typeface="Arial" charset="0"/>
              <a:ea typeface="ＭＳ Ｐゴシック" charset="0"/>
              <a:cs typeface="Arial" charset="0"/>
            </a:endParaRPr>
          </a:p>
          <a:p>
            <a:pPr lvl="1" eaLnBrk="1" hangingPunct="1">
              <a:lnSpc>
                <a:spcPct val="90000"/>
              </a:lnSpc>
            </a:pPr>
            <a:r>
              <a:rPr lang="en-US" sz="2000">
                <a:solidFill>
                  <a:srgbClr val="000000"/>
                </a:solidFill>
                <a:latin typeface="Arial" charset="0"/>
                <a:ea typeface="ＭＳ Ｐゴシック" charset="0"/>
                <a:cs typeface="Times New Roman" charset="0"/>
              </a:rPr>
              <a:t>Enormous computing power</a:t>
            </a:r>
            <a:endParaRPr lang="en-US" sz="2000">
              <a:solidFill>
                <a:srgbClr val="000000"/>
              </a:solidFill>
              <a:latin typeface="Arial" charset="0"/>
              <a:ea typeface="ＭＳ Ｐゴシック" charset="0"/>
              <a:cs typeface="Arial" charset="0"/>
            </a:endParaRPr>
          </a:p>
          <a:p>
            <a:pPr eaLnBrk="1" hangingPunct="1">
              <a:lnSpc>
                <a:spcPct val="90000"/>
              </a:lnSpc>
              <a:buFontTx/>
              <a:buNone/>
            </a:pPr>
            <a:r>
              <a:rPr lang="en-US" sz="2400">
                <a:solidFill>
                  <a:srgbClr val="000000"/>
                </a:solidFill>
                <a:latin typeface="Arial" charset="0"/>
                <a:ea typeface="ＭＳ Ｐゴシック" charset="0"/>
                <a:cs typeface="Times New Roman" charset="0"/>
              </a:rPr>
              <a:t>to capture the </a:t>
            </a:r>
            <a:r>
              <a:rPr lang="ja-JP" altLang="en-US" sz="2400">
                <a:solidFill>
                  <a:srgbClr val="000000"/>
                </a:solidFill>
                <a:latin typeface="Arial" charset="0"/>
                <a:ea typeface="ＭＳ Ｐゴシック" charset="0"/>
                <a:cs typeface="Times New Roman" charset="0"/>
              </a:rPr>
              <a:t>“</a:t>
            </a:r>
            <a:r>
              <a:rPr lang="en-US" sz="2400">
                <a:solidFill>
                  <a:srgbClr val="000000"/>
                </a:solidFill>
                <a:latin typeface="Arial" charset="0"/>
                <a:ea typeface="ＭＳ Ｐゴシック" charset="0"/>
                <a:cs typeface="Times New Roman" charset="0"/>
              </a:rPr>
              <a:t>meaning</a:t>
            </a:r>
            <a:r>
              <a:rPr lang="ja-JP" altLang="en-US" sz="2400">
                <a:solidFill>
                  <a:srgbClr val="000000"/>
                </a:solidFill>
                <a:latin typeface="Arial" charset="0"/>
                <a:ea typeface="ＭＳ Ｐゴシック" charset="0"/>
                <a:cs typeface="Times New Roman" charset="0"/>
              </a:rPr>
              <a:t>”</a:t>
            </a:r>
            <a:r>
              <a:rPr lang="en-US" sz="2400">
                <a:solidFill>
                  <a:srgbClr val="000000"/>
                </a:solidFill>
                <a:latin typeface="Arial" charset="0"/>
                <a:ea typeface="ＭＳ Ｐゴシック" charset="0"/>
                <a:cs typeface="Times New Roman" charset="0"/>
              </a:rPr>
              <a:t> of written English:</a:t>
            </a:r>
            <a:endParaRPr lang="en-US" sz="2400">
              <a:solidFill>
                <a:srgbClr val="000000"/>
              </a:solidFill>
              <a:latin typeface="Arial" charset="0"/>
              <a:ea typeface="ＭＳ Ｐゴシック" charset="0"/>
              <a:cs typeface="Arial" charset="0"/>
            </a:endParaRPr>
          </a:p>
          <a:p>
            <a:pPr eaLnBrk="1" hangingPunct="1">
              <a:lnSpc>
                <a:spcPct val="80000"/>
              </a:lnSpc>
              <a:buClr>
                <a:srgbClr val="C41200"/>
              </a:buClr>
              <a:buFontTx/>
              <a:buNone/>
            </a:pPr>
            <a:r>
              <a:rPr lang="en-US" sz="2000">
                <a:solidFill>
                  <a:srgbClr val="000000"/>
                </a:solidFill>
                <a:latin typeface="Arial" charset="0"/>
                <a:ea typeface="ＭＳ Ｐゴシック" charset="0"/>
                <a:cs typeface="Arial" charset="0"/>
              </a:rPr>
              <a:t>	Knows that</a:t>
            </a:r>
          </a:p>
          <a:p>
            <a:pPr lvl="1" eaLnBrk="1" hangingPunct="1"/>
            <a:r>
              <a:rPr lang="en-US" sz="1800" i="1">
                <a:solidFill>
                  <a:srgbClr val="000000"/>
                </a:solidFill>
                <a:latin typeface="Arial" charset="0"/>
                <a:ea typeface="ＭＳ Ｐゴシック" charset="0"/>
                <a:cs typeface="Arial" charset="0"/>
              </a:rPr>
              <a:t>Surgery is often performed by a team of doctors.</a:t>
            </a:r>
          </a:p>
          <a:p>
            <a:pPr lvl="1" eaLnBrk="1" hangingPunct="1"/>
            <a:r>
              <a:rPr lang="en-US" sz="1800" i="1">
                <a:solidFill>
                  <a:srgbClr val="000000"/>
                </a:solidFill>
                <a:latin typeface="Arial" charset="0"/>
                <a:ea typeface="ＭＳ Ｐゴシック" charset="0"/>
                <a:cs typeface="Arial" charset="0"/>
              </a:rPr>
              <a:t>On many occasions, several physicians are involved in an operation.</a:t>
            </a:r>
          </a:p>
          <a:p>
            <a:pPr eaLnBrk="1" hangingPunct="1">
              <a:lnSpc>
                <a:spcPct val="80000"/>
              </a:lnSpc>
              <a:buClr>
                <a:srgbClr val="C41200"/>
              </a:buClr>
              <a:buFontTx/>
              <a:buNone/>
            </a:pPr>
            <a:r>
              <a:rPr lang="en-US" sz="2000">
                <a:solidFill>
                  <a:srgbClr val="000000"/>
                </a:solidFill>
                <a:latin typeface="Arial" charset="0"/>
                <a:ea typeface="ＭＳ Ｐゴシック" charset="0"/>
                <a:cs typeface="Arial" charset="0"/>
              </a:rPr>
              <a:t>    mean almost the same thing even though they share no words.</a:t>
            </a:r>
          </a:p>
          <a:p>
            <a:pPr eaLnBrk="1" hangingPunct="1">
              <a:lnSpc>
                <a:spcPct val="80000"/>
              </a:lnSpc>
              <a:buClr>
                <a:srgbClr val="C41200"/>
              </a:buClr>
              <a:buFontTx/>
              <a:buNone/>
            </a:pPr>
            <a:endParaRPr lang="en-US" sz="2000">
              <a:solidFill>
                <a:srgbClr val="000000"/>
              </a:solidFill>
              <a:latin typeface="Arial" charset="0"/>
              <a:ea typeface="ＭＳ Ｐゴシック" charset="0"/>
              <a:cs typeface="Arial" charset="0"/>
            </a:endParaRPr>
          </a:p>
          <a:p>
            <a:pPr eaLnBrk="1" hangingPunct="1">
              <a:lnSpc>
                <a:spcPct val="80000"/>
              </a:lnSpc>
              <a:buClr>
                <a:schemeClr val="tx1"/>
              </a:buClr>
            </a:pPr>
            <a:r>
              <a:rPr lang="en-US" sz="2400">
                <a:solidFill>
                  <a:srgbClr val="000000"/>
                </a:solidFill>
                <a:latin typeface="Arial" charset="0"/>
                <a:ea typeface="ＭＳ Ｐゴシック" charset="0"/>
                <a:cs typeface="Arial" charset="0"/>
              </a:rPr>
              <a:t>Enables scoring the content of what is written rather than just matching keywords</a:t>
            </a:r>
          </a:p>
          <a:p>
            <a:pPr eaLnBrk="1" hangingPunct="1">
              <a:lnSpc>
                <a:spcPct val="80000"/>
              </a:lnSpc>
              <a:buClr>
                <a:schemeClr val="tx1"/>
              </a:buClr>
            </a:pPr>
            <a:r>
              <a:rPr lang="en-US" sz="2400">
                <a:solidFill>
                  <a:srgbClr val="000000"/>
                </a:solidFill>
                <a:latin typeface="Arial" charset="0"/>
                <a:ea typeface="ＭＳ Ｐゴシック" charset="0"/>
                <a:cs typeface="Arial" charset="0"/>
              </a:rPr>
              <a:t>Used as a psychological model for studying acquisition of language</a:t>
            </a:r>
          </a:p>
          <a:p>
            <a:pPr eaLnBrk="1" hangingPunct="1">
              <a:buClr>
                <a:schemeClr val="tx1"/>
              </a:buClr>
            </a:pPr>
            <a:r>
              <a:rPr lang="en-US" sz="2400">
                <a:solidFill>
                  <a:srgbClr val="000000"/>
                </a:solidFill>
                <a:latin typeface="Arial" charset="0"/>
                <a:ea typeface="ＭＳ Ｐゴシック" charset="0"/>
                <a:cs typeface="Arial" charset="0"/>
              </a:rPr>
              <a:t>Technology is also widely used for search engines, spam detection, tutoring systems….</a:t>
            </a:r>
          </a:p>
        </p:txBody>
      </p:sp>
    </p:spTree>
    <p:extLst>
      <p:ext uri="{BB962C8B-B14F-4D97-AF65-F5344CB8AC3E}">
        <p14:creationId xmlns:p14="http://schemas.microsoft.com/office/powerpoint/2010/main" xmlns="" val="2131763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62063" y="160338"/>
            <a:ext cx="6481762" cy="579437"/>
          </a:xfrm>
        </p:spPr>
        <p:txBody>
          <a:bodyPr>
            <a:normAutofit fontScale="90000"/>
          </a:bodyPr>
          <a:lstStyle/>
          <a:p>
            <a:pPr eaLnBrk="1" hangingPunct="1"/>
            <a:r>
              <a:rPr lang="en-US" dirty="0" smtClean="0">
                <a:latin typeface="Calibri" charset="0"/>
                <a:ea typeface="ＭＳ Ｐゴシック" charset="0"/>
                <a:cs typeface="ＭＳ Ｐゴシック" charset="0"/>
              </a:rPr>
              <a:t>Scoring </a:t>
            </a:r>
            <a:r>
              <a:rPr lang="en-US" dirty="0">
                <a:latin typeface="Calibri" charset="0"/>
                <a:ea typeface="ＭＳ Ｐゴシック" charset="0"/>
                <a:cs typeface="ＭＳ Ｐゴシック" charset="0"/>
              </a:rPr>
              <a:t>Approach</a:t>
            </a:r>
          </a:p>
        </p:txBody>
      </p:sp>
      <p:sp>
        <p:nvSpPr>
          <p:cNvPr id="38915" name="Rectangle 3"/>
          <p:cNvSpPr>
            <a:spLocks noGrp="1" noChangeArrowheads="1"/>
          </p:cNvSpPr>
          <p:nvPr>
            <p:ph type="body" idx="1"/>
          </p:nvPr>
        </p:nvSpPr>
        <p:spPr>
          <a:xfrm>
            <a:off x="200025" y="715963"/>
            <a:ext cx="8589963" cy="5227637"/>
          </a:xfrm>
        </p:spPr>
        <p:txBody>
          <a:bodyPr/>
          <a:lstStyle/>
          <a:p>
            <a:pPr marL="0" indent="0" eaLnBrk="1" hangingPunct="1">
              <a:buFontTx/>
              <a:buNone/>
            </a:pPr>
            <a:r>
              <a:rPr lang="en-US" sz="2400" dirty="0">
                <a:solidFill>
                  <a:srgbClr val="000000"/>
                </a:solidFill>
                <a:latin typeface="Calibri" charset="0"/>
                <a:ea typeface="ＭＳ Ｐゴシック" charset="0"/>
                <a:cs typeface="ＭＳ Ｐゴシック" charset="0"/>
              </a:rPr>
              <a:t>Can score holistically, for content, and for individual writing traits</a:t>
            </a:r>
          </a:p>
          <a:p>
            <a:pPr marL="0" indent="0" eaLnBrk="1" hangingPunct="1">
              <a:buFontTx/>
              <a:buNone/>
            </a:pPr>
            <a:endParaRPr lang="en-US" sz="2400" dirty="0">
              <a:solidFill>
                <a:srgbClr val="000000"/>
              </a:solidFill>
              <a:latin typeface="Calibri" charset="0"/>
              <a:ea typeface="ＭＳ Ｐゴシック" charset="0"/>
              <a:cs typeface="ＭＳ Ｐゴシック" charset="0"/>
            </a:endParaRPr>
          </a:p>
          <a:p>
            <a:pPr marL="0" indent="0" eaLnBrk="1" hangingPunct="1">
              <a:buFontTx/>
              <a:buNone/>
            </a:pPr>
            <a:endParaRPr lang="en-US" sz="2400" dirty="0">
              <a:solidFill>
                <a:srgbClr val="000000"/>
              </a:solidFill>
              <a:latin typeface="Calibri" charset="0"/>
              <a:ea typeface="ＭＳ Ｐゴシック" charset="0"/>
              <a:cs typeface="ＭＳ Ｐゴシック" charset="0"/>
            </a:endParaRPr>
          </a:p>
          <a:p>
            <a:pPr marL="0" indent="0" eaLnBrk="1" hangingPunct="1">
              <a:buFontTx/>
              <a:buNone/>
            </a:pPr>
            <a:endParaRPr lang="en-US" sz="2400" dirty="0">
              <a:solidFill>
                <a:srgbClr val="000000"/>
              </a:solidFill>
              <a:latin typeface="Calibri" charset="0"/>
              <a:ea typeface="ＭＳ Ｐゴシック" charset="0"/>
              <a:cs typeface="ＭＳ Ｐゴシック" charset="0"/>
            </a:endParaRPr>
          </a:p>
          <a:p>
            <a:pPr marL="0" indent="0" eaLnBrk="1" hangingPunct="1">
              <a:buFontTx/>
              <a:buNone/>
            </a:pPr>
            <a:endParaRPr lang="en-US" sz="2400" dirty="0">
              <a:solidFill>
                <a:srgbClr val="000000"/>
              </a:solidFill>
              <a:latin typeface="Calibri" charset="0"/>
              <a:ea typeface="ＭＳ Ｐゴシック" charset="0"/>
              <a:cs typeface="ＭＳ Ｐゴシック" charset="0"/>
            </a:endParaRPr>
          </a:p>
          <a:p>
            <a:pPr marL="0" indent="0" eaLnBrk="1" hangingPunct="1">
              <a:buFontTx/>
              <a:buNone/>
            </a:pPr>
            <a:endParaRPr lang="en-US" sz="2400" dirty="0">
              <a:solidFill>
                <a:srgbClr val="000000"/>
              </a:solidFill>
              <a:latin typeface="Calibri" charset="0"/>
              <a:ea typeface="ＭＳ Ｐゴシック" charset="0"/>
              <a:cs typeface="ＭＳ Ｐゴシック" charset="0"/>
            </a:endParaRPr>
          </a:p>
          <a:p>
            <a:pPr marL="0" indent="0" eaLnBrk="1" hangingPunct="1">
              <a:buFontTx/>
              <a:buNone/>
            </a:pPr>
            <a:endParaRPr lang="en-US" sz="2400" dirty="0">
              <a:solidFill>
                <a:srgbClr val="000000"/>
              </a:solidFill>
              <a:latin typeface="Calibri" charset="0"/>
              <a:ea typeface="ＭＳ Ｐゴシック" charset="0"/>
              <a:cs typeface="ＭＳ Ｐゴシック" charset="0"/>
            </a:endParaRPr>
          </a:p>
          <a:p>
            <a:pPr marL="0" indent="0" eaLnBrk="1" hangingPunct="1">
              <a:buFontTx/>
              <a:buNone/>
            </a:pPr>
            <a:endParaRPr lang="en-US" sz="2400" dirty="0">
              <a:solidFill>
                <a:srgbClr val="000000"/>
              </a:solidFill>
              <a:latin typeface="Calibri" charset="0"/>
              <a:ea typeface="ＭＳ Ｐゴシック" charset="0"/>
              <a:cs typeface="ＭＳ Ｐゴシック" charset="0"/>
            </a:endParaRPr>
          </a:p>
          <a:p>
            <a:pPr marL="0" indent="0" eaLnBrk="1" hangingPunct="1">
              <a:buFontTx/>
              <a:buNone/>
            </a:pPr>
            <a:endParaRPr lang="en-US" sz="1800" dirty="0">
              <a:solidFill>
                <a:srgbClr val="000000"/>
              </a:solidFill>
              <a:latin typeface="Calibri" charset="0"/>
              <a:ea typeface="ＭＳ Ｐゴシック" charset="0"/>
              <a:cs typeface="ＭＳ Ｐゴシック" charset="0"/>
            </a:endParaRPr>
          </a:p>
          <a:p>
            <a:pPr marL="0" indent="0" eaLnBrk="1" hangingPunct="1">
              <a:buFontTx/>
              <a:buNone/>
            </a:pPr>
            <a:endParaRPr lang="en-US" sz="1600" dirty="0">
              <a:solidFill>
                <a:srgbClr val="000000"/>
              </a:solidFill>
              <a:latin typeface="Calibri" charset="0"/>
              <a:ea typeface="ＭＳ Ｐゴシック" charset="0"/>
              <a:cs typeface="ＭＳ Ｐゴシック" charset="0"/>
            </a:endParaRPr>
          </a:p>
          <a:p>
            <a:pPr marL="0" indent="0" eaLnBrk="1" hangingPunct="1">
              <a:buFontTx/>
              <a:buNone/>
            </a:pPr>
            <a:endParaRPr lang="en-US" sz="2000" dirty="0">
              <a:solidFill>
                <a:srgbClr val="000000"/>
              </a:solidFill>
              <a:latin typeface="Calibri" charset="0"/>
              <a:ea typeface="ＭＳ Ｐゴシック" charset="0"/>
              <a:cs typeface="ＭＳ Ｐゴシック" charset="0"/>
            </a:endParaRPr>
          </a:p>
        </p:txBody>
      </p:sp>
      <p:sp>
        <p:nvSpPr>
          <p:cNvPr id="38916" name="Rectangle 3"/>
          <p:cNvSpPr txBox="1">
            <a:spLocks noChangeArrowheads="1"/>
          </p:cNvSpPr>
          <p:nvPr/>
        </p:nvSpPr>
        <p:spPr bwMode="auto">
          <a:xfrm>
            <a:off x="523875" y="1754188"/>
            <a:ext cx="3565525" cy="34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spcBef>
                <a:spcPct val="20000"/>
              </a:spcBef>
            </a:pPr>
            <a:r>
              <a:rPr lang="en-US" sz="1800" i="1" dirty="0">
                <a:solidFill>
                  <a:srgbClr val="000000"/>
                </a:solidFill>
                <a:latin typeface="Monaco" charset="0"/>
              </a:rPr>
              <a:t>Content</a:t>
            </a:r>
          </a:p>
          <a:p>
            <a:pPr eaLnBrk="1" hangingPunct="1">
              <a:lnSpc>
                <a:spcPct val="80000"/>
              </a:lnSpc>
              <a:spcBef>
                <a:spcPct val="20000"/>
              </a:spcBef>
            </a:pPr>
            <a:r>
              <a:rPr lang="en-US" sz="1800" i="1" dirty="0">
                <a:solidFill>
                  <a:srgbClr val="000000"/>
                </a:solidFill>
                <a:latin typeface="Monaco" charset="0"/>
              </a:rPr>
              <a:t>Development</a:t>
            </a:r>
          </a:p>
          <a:p>
            <a:pPr eaLnBrk="1" hangingPunct="1">
              <a:lnSpc>
                <a:spcPct val="80000"/>
              </a:lnSpc>
              <a:spcBef>
                <a:spcPct val="20000"/>
              </a:spcBef>
            </a:pPr>
            <a:r>
              <a:rPr lang="en-US" sz="1800" i="1" dirty="0">
                <a:solidFill>
                  <a:srgbClr val="000000"/>
                </a:solidFill>
                <a:latin typeface="Monaco" charset="0"/>
              </a:rPr>
              <a:t>Response to the prompt</a:t>
            </a:r>
          </a:p>
          <a:p>
            <a:pPr eaLnBrk="1" hangingPunct="1">
              <a:lnSpc>
                <a:spcPct val="80000"/>
              </a:lnSpc>
              <a:spcBef>
                <a:spcPct val="20000"/>
              </a:spcBef>
            </a:pPr>
            <a:r>
              <a:rPr lang="en-US" sz="1800" i="1" dirty="0">
                <a:solidFill>
                  <a:srgbClr val="000000"/>
                </a:solidFill>
                <a:latin typeface="Monaco" charset="0"/>
              </a:rPr>
              <a:t>Effective Sentences</a:t>
            </a:r>
          </a:p>
          <a:p>
            <a:pPr eaLnBrk="1" hangingPunct="1">
              <a:lnSpc>
                <a:spcPct val="80000"/>
              </a:lnSpc>
              <a:spcBef>
                <a:spcPct val="20000"/>
              </a:spcBef>
            </a:pPr>
            <a:r>
              <a:rPr lang="en-US" sz="1800" i="1" dirty="0">
                <a:solidFill>
                  <a:srgbClr val="000000"/>
                </a:solidFill>
                <a:latin typeface="Monaco" charset="0"/>
              </a:rPr>
              <a:t>Focus &amp; Organization</a:t>
            </a:r>
          </a:p>
          <a:p>
            <a:pPr eaLnBrk="1" hangingPunct="1">
              <a:lnSpc>
                <a:spcPct val="80000"/>
              </a:lnSpc>
              <a:spcBef>
                <a:spcPct val="20000"/>
              </a:spcBef>
            </a:pPr>
            <a:r>
              <a:rPr lang="en-US" sz="1800" i="1" dirty="0">
                <a:solidFill>
                  <a:srgbClr val="000000"/>
                </a:solidFill>
                <a:latin typeface="Monaco" charset="0"/>
              </a:rPr>
              <a:t>Grammar, Usage, &amp; Mechanics</a:t>
            </a:r>
          </a:p>
          <a:p>
            <a:pPr eaLnBrk="1" hangingPunct="1">
              <a:lnSpc>
                <a:spcPct val="80000"/>
              </a:lnSpc>
              <a:spcBef>
                <a:spcPct val="20000"/>
              </a:spcBef>
            </a:pPr>
            <a:r>
              <a:rPr lang="en-US" sz="1800" i="1" dirty="0">
                <a:solidFill>
                  <a:srgbClr val="000000"/>
                </a:solidFill>
                <a:latin typeface="Monaco" charset="0"/>
              </a:rPr>
              <a:t>Word Choice</a:t>
            </a:r>
          </a:p>
          <a:p>
            <a:pPr eaLnBrk="1" hangingPunct="1">
              <a:lnSpc>
                <a:spcPct val="80000"/>
              </a:lnSpc>
              <a:spcBef>
                <a:spcPct val="20000"/>
              </a:spcBef>
            </a:pPr>
            <a:r>
              <a:rPr lang="en-US" sz="1800" i="1" dirty="0">
                <a:solidFill>
                  <a:srgbClr val="000000"/>
                </a:solidFill>
                <a:latin typeface="Monaco" charset="0"/>
              </a:rPr>
              <a:t>Development &amp; Details</a:t>
            </a:r>
          </a:p>
          <a:p>
            <a:pPr eaLnBrk="1" hangingPunct="1">
              <a:lnSpc>
                <a:spcPct val="80000"/>
              </a:lnSpc>
              <a:spcBef>
                <a:spcPct val="20000"/>
              </a:spcBef>
            </a:pPr>
            <a:r>
              <a:rPr lang="en-US" sz="1800" i="1" dirty="0">
                <a:solidFill>
                  <a:srgbClr val="000000"/>
                </a:solidFill>
                <a:latin typeface="Monaco" charset="0"/>
              </a:rPr>
              <a:t>Conventions</a:t>
            </a:r>
          </a:p>
          <a:p>
            <a:pPr eaLnBrk="1" hangingPunct="1">
              <a:lnSpc>
                <a:spcPct val="80000"/>
              </a:lnSpc>
              <a:spcBef>
                <a:spcPct val="20000"/>
              </a:spcBef>
            </a:pPr>
            <a:r>
              <a:rPr lang="en-US" sz="1800" i="1" dirty="0">
                <a:solidFill>
                  <a:srgbClr val="000000"/>
                </a:solidFill>
                <a:latin typeface="Monaco" charset="0"/>
              </a:rPr>
              <a:t>Focus</a:t>
            </a:r>
          </a:p>
          <a:p>
            <a:pPr eaLnBrk="1" hangingPunct="1">
              <a:lnSpc>
                <a:spcPct val="80000"/>
              </a:lnSpc>
              <a:spcBef>
                <a:spcPct val="20000"/>
              </a:spcBef>
            </a:pPr>
            <a:r>
              <a:rPr lang="en-US" sz="1800" i="1" dirty="0" smtClean="0">
                <a:solidFill>
                  <a:srgbClr val="000000"/>
                </a:solidFill>
                <a:latin typeface="Monaco" charset="0"/>
              </a:rPr>
              <a:t>Coherence</a:t>
            </a:r>
          </a:p>
          <a:p>
            <a:pPr eaLnBrk="1" hangingPunct="1">
              <a:lnSpc>
                <a:spcPct val="80000"/>
              </a:lnSpc>
              <a:spcBef>
                <a:spcPct val="20000"/>
              </a:spcBef>
            </a:pPr>
            <a:r>
              <a:rPr lang="en-US" sz="1800" i="1" dirty="0" smtClean="0">
                <a:solidFill>
                  <a:srgbClr val="000000"/>
                </a:solidFill>
                <a:latin typeface="Monaco" charset="0"/>
              </a:rPr>
              <a:t>Messaging</a:t>
            </a:r>
            <a:endParaRPr lang="en-US" sz="1800" i="1" dirty="0">
              <a:solidFill>
                <a:srgbClr val="000000"/>
              </a:solidFill>
              <a:latin typeface="Monaco" charset="0"/>
            </a:endParaRPr>
          </a:p>
        </p:txBody>
      </p:sp>
      <p:sp>
        <p:nvSpPr>
          <p:cNvPr id="38917" name="Rectangle 4"/>
          <p:cNvSpPr txBox="1">
            <a:spLocks noChangeArrowheads="1"/>
          </p:cNvSpPr>
          <p:nvPr/>
        </p:nvSpPr>
        <p:spPr bwMode="auto">
          <a:xfrm>
            <a:off x="4568825" y="1693863"/>
            <a:ext cx="3865563" cy="343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spcBef>
                <a:spcPct val="20000"/>
              </a:spcBef>
            </a:pPr>
            <a:r>
              <a:rPr lang="en-US" sz="1800" i="1">
                <a:solidFill>
                  <a:srgbClr val="000000"/>
                </a:solidFill>
                <a:latin typeface="Monaco" charset="0"/>
              </a:rPr>
              <a:t>Reading Comprehension</a:t>
            </a:r>
          </a:p>
          <a:p>
            <a:pPr eaLnBrk="1" hangingPunct="1">
              <a:lnSpc>
                <a:spcPct val="80000"/>
              </a:lnSpc>
              <a:spcBef>
                <a:spcPct val="20000"/>
              </a:spcBef>
            </a:pPr>
            <a:r>
              <a:rPr lang="en-US" sz="1800" i="1">
                <a:solidFill>
                  <a:srgbClr val="000000"/>
                </a:solidFill>
                <a:latin typeface="Monaco" charset="0"/>
              </a:rPr>
              <a:t>Progression of ideas</a:t>
            </a:r>
          </a:p>
          <a:p>
            <a:pPr eaLnBrk="1" hangingPunct="1">
              <a:lnSpc>
                <a:spcPct val="80000"/>
              </a:lnSpc>
              <a:spcBef>
                <a:spcPct val="20000"/>
              </a:spcBef>
            </a:pPr>
            <a:r>
              <a:rPr lang="en-US" sz="1800" i="1">
                <a:solidFill>
                  <a:srgbClr val="000000"/>
                </a:solidFill>
                <a:latin typeface="Monaco" charset="0"/>
              </a:rPr>
              <a:t>Style</a:t>
            </a:r>
          </a:p>
          <a:p>
            <a:pPr eaLnBrk="1" hangingPunct="1">
              <a:lnSpc>
                <a:spcPct val="80000"/>
              </a:lnSpc>
              <a:spcBef>
                <a:spcPct val="20000"/>
              </a:spcBef>
            </a:pPr>
            <a:r>
              <a:rPr lang="en-US" sz="1800" i="1">
                <a:solidFill>
                  <a:srgbClr val="000000"/>
                </a:solidFill>
                <a:latin typeface="Monaco" charset="0"/>
              </a:rPr>
              <a:t>Point of view </a:t>
            </a:r>
          </a:p>
          <a:p>
            <a:pPr eaLnBrk="1" hangingPunct="1">
              <a:lnSpc>
                <a:spcPct val="80000"/>
              </a:lnSpc>
              <a:spcBef>
                <a:spcPct val="20000"/>
              </a:spcBef>
            </a:pPr>
            <a:r>
              <a:rPr lang="en-US" sz="1800" i="1">
                <a:solidFill>
                  <a:srgbClr val="000000"/>
                </a:solidFill>
                <a:latin typeface="Monaco" charset="0"/>
              </a:rPr>
              <a:t>Critical thinking</a:t>
            </a:r>
          </a:p>
          <a:p>
            <a:pPr eaLnBrk="1" hangingPunct="1">
              <a:lnSpc>
                <a:spcPct val="80000"/>
              </a:lnSpc>
              <a:spcBef>
                <a:spcPct val="20000"/>
              </a:spcBef>
            </a:pPr>
            <a:r>
              <a:rPr lang="en-US" sz="1800" i="1">
                <a:solidFill>
                  <a:srgbClr val="000000"/>
                </a:solidFill>
                <a:latin typeface="Monaco" charset="0"/>
              </a:rPr>
              <a:t>Appropriate examples, reasons and other evidence to support a position.</a:t>
            </a:r>
          </a:p>
          <a:p>
            <a:pPr eaLnBrk="1" hangingPunct="1">
              <a:lnSpc>
                <a:spcPct val="80000"/>
              </a:lnSpc>
              <a:spcBef>
                <a:spcPct val="20000"/>
              </a:spcBef>
            </a:pPr>
            <a:r>
              <a:rPr lang="en-US" sz="1800" i="1">
                <a:solidFill>
                  <a:srgbClr val="000000"/>
                </a:solidFill>
                <a:latin typeface="Monaco" charset="0"/>
              </a:rPr>
              <a:t>Sentence Structure</a:t>
            </a:r>
          </a:p>
          <a:p>
            <a:pPr eaLnBrk="1" hangingPunct="1">
              <a:lnSpc>
                <a:spcPct val="80000"/>
              </a:lnSpc>
              <a:spcBef>
                <a:spcPct val="20000"/>
              </a:spcBef>
            </a:pPr>
            <a:r>
              <a:rPr lang="en-US" sz="1800" i="1">
                <a:solidFill>
                  <a:srgbClr val="000000"/>
                </a:solidFill>
                <a:latin typeface="Monaco" charset="0"/>
              </a:rPr>
              <a:t>Skill use of language and accurate and apt vocabulary</a:t>
            </a:r>
            <a:endParaRPr lang="en-US" sz="700" i="1">
              <a:solidFill>
                <a:srgbClr val="000000"/>
              </a:solidFill>
              <a:latin typeface="Monaco" charset="0"/>
            </a:endParaRPr>
          </a:p>
          <a:p>
            <a:pPr eaLnBrk="1" hangingPunct="1">
              <a:lnSpc>
                <a:spcPct val="80000"/>
              </a:lnSpc>
              <a:spcBef>
                <a:spcPct val="20000"/>
              </a:spcBef>
            </a:pPr>
            <a:endParaRPr lang="en-US" sz="2800">
              <a:solidFill>
                <a:srgbClr val="4D4D4D"/>
              </a:solidFill>
              <a:latin typeface="Trebuchet MS" charset="0"/>
            </a:endParaRPr>
          </a:p>
        </p:txBody>
      </p:sp>
      <p:sp>
        <p:nvSpPr>
          <p:cNvPr id="2" name="TextBox 1"/>
          <p:cNvSpPr txBox="1"/>
          <p:nvPr/>
        </p:nvSpPr>
        <p:spPr>
          <a:xfrm>
            <a:off x="302367" y="5964999"/>
            <a:ext cx="8841633" cy="461665"/>
          </a:xfrm>
          <a:prstGeom prst="rect">
            <a:avLst/>
          </a:prstGeom>
          <a:noFill/>
        </p:spPr>
        <p:txBody>
          <a:bodyPr wrap="none" rtlCol="0">
            <a:spAutoFit/>
          </a:bodyPr>
          <a:lstStyle/>
          <a:p>
            <a:r>
              <a:rPr lang="en-US" sz="2400" smtClean="0"/>
              <a:t>Detects off-topic and unusal essays and flags them for human scoring</a:t>
            </a:r>
            <a:endParaRPr lang="en-US" sz="2400" dirty="0"/>
          </a:p>
        </p:txBody>
      </p:sp>
    </p:spTree>
    <p:extLst>
      <p:ext uri="{BB962C8B-B14F-4D97-AF65-F5344CB8AC3E}">
        <p14:creationId xmlns:p14="http://schemas.microsoft.com/office/powerpoint/2010/main" xmlns="" val="1991806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2800" cy="1143000"/>
          </a:xfrm>
        </p:spPr>
        <p:txBody>
          <a:bodyPr>
            <a:normAutofit fontScale="90000"/>
          </a:bodyPr>
          <a:lstStyle/>
          <a:p>
            <a:r>
              <a:rPr lang="en-US" dirty="0" smtClean="0"/>
              <a:t>Automated accomplishment record scoring</a:t>
            </a:r>
            <a:endParaRPr lang="en-US" dirty="0"/>
          </a:p>
        </p:txBody>
      </p:sp>
      <p:sp>
        <p:nvSpPr>
          <p:cNvPr id="3" name="Content Placeholder 2"/>
          <p:cNvSpPr>
            <a:spLocks noGrp="1"/>
          </p:cNvSpPr>
          <p:nvPr>
            <p:ph idx="1"/>
          </p:nvPr>
        </p:nvSpPr>
        <p:spPr>
          <a:xfrm>
            <a:off x="118533" y="1417638"/>
            <a:ext cx="9025467" cy="5321829"/>
          </a:xfrm>
        </p:spPr>
        <p:txBody>
          <a:bodyPr>
            <a:normAutofit fontScale="92500" lnSpcReduction="10000"/>
          </a:bodyPr>
          <a:lstStyle/>
          <a:p>
            <a:pPr marL="0" indent="0">
              <a:buNone/>
            </a:pPr>
            <a:r>
              <a:rPr lang="en-US" dirty="0" smtClean="0"/>
              <a:t>1) Initial steps </a:t>
            </a:r>
            <a:r>
              <a:rPr lang="en-US" dirty="0"/>
              <a:t>same </a:t>
            </a:r>
            <a:r>
              <a:rPr lang="en-US" dirty="0" smtClean="0"/>
              <a:t>as human-based assessment</a:t>
            </a:r>
          </a:p>
          <a:p>
            <a:pPr lvl="1"/>
            <a:r>
              <a:rPr lang="en-US" dirty="0" smtClean="0"/>
              <a:t>Job Analysis</a:t>
            </a:r>
          </a:p>
          <a:p>
            <a:pPr lvl="1"/>
            <a:r>
              <a:rPr lang="en-US" dirty="0" smtClean="0"/>
              <a:t>Develop inventory</a:t>
            </a:r>
          </a:p>
          <a:p>
            <a:pPr lvl="1"/>
            <a:r>
              <a:rPr lang="en-US" dirty="0" smtClean="0"/>
              <a:t>Administer to collect sample ARs  (100-200+)</a:t>
            </a:r>
          </a:p>
          <a:p>
            <a:pPr lvl="1"/>
            <a:r>
              <a:rPr lang="en-US" dirty="0" smtClean="0"/>
              <a:t>Develop AR rating scales and score by experts</a:t>
            </a:r>
          </a:p>
          <a:p>
            <a:pPr marL="57150" indent="0">
              <a:buNone/>
            </a:pPr>
            <a:r>
              <a:rPr lang="en-US" dirty="0" smtClean="0"/>
              <a:t>2) Develop automated scoring system</a:t>
            </a:r>
          </a:p>
          <a:p>
            <a:pPr lvl="1"/>
            <a:r>
              <a:rPr lang="en-US" dirty="0" smtClean="0"/>
              <a:t>Train system on samples with expert scores</a:t>
            </a:r>
          </a:p>
          <a:p>
            <a:pPr lvl="1"/>
            <a:r>
              <a:rPr lang="en-US" dirty="0" smtClean="0"/>
              <a:t>Test generalization on held-out set of data for reliability</a:t>
            </a:r>
          </a:p>
          <a:p>
            <a:pPr lvl="2"/>
            <a:r>
              <a:rPr lang="en-US" dirty="0" smtClean="0"/>
              <a:t>Reliability of expert scorers to automated scoring</a:t>
            </a:r>
          </a:p>
          <a:p>
            <a:pPr lvl="1"/>
            <a:r>
              <a:rPr lang="en-US" dirty="0" smtClean="0"/>
              <a:t>Deploy</a:t>
            </a:r>
          </a:p>
          <a:p>
            <a:pPr marL="0" indent="0">
              <a:buNone/>
            </a:pPr>
            <a:r>
              <a:rPr lang="en-US" dirty="0" smtClean="0"/>
              <a:t>Potential for this approach for Application Blanks</a:t>
            </a:r>
          </a:p>
        </p:txBody>
      </p:sp>
    </p:spTree>
    <p:extLst>
      <p:ext uri="{BB962C8B-B14F-4D97-AF65-F5344CB8AC3E}">
        <p14:creationId xmlns:p14="http://schemas.microsoft.com/office/powerpoint/2010/main" xmlns="" val="176519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for scoring ARs for T&amp;Es</a:t>
            </a:r>
            <a:endParaRPr lang="en-US" dirty="0"/>
          </a:p>
        </p:txBody>
      </p:sp>
      <p:sp>
        <p:nvSpPr>
          <p:cNvPr id="3" name="Content Placeholder 2"/>
          <p:cNvSpPr>
            <a:spLocks noGrp="1"/>
          </p:cNvSpPr>
          <p:nvPr>
            <p:ph idx="1"/>
          </p:nvPr>
        </p:nvSpPr>
        <p:spPr/>
        <p:txBody>
          <a:bodyPr>
            <a:normAutofit lnSpcReduction="10000"/>
          </a:bodyPr>
          <a:lstStyle/>
          <a:p>
            <a:r>
              <a:rPr lang="en-US" dirty="0" smtClean="0"/>
              <a:t>Performance of scoring ARs</a:t>
            </a:r>
          </a:p>
          <a:p>
            <a:pPr lvl="1"/>
            <a:r>
              <a:rPr lang="en-US" dirty="0" smtClean="0"/>
              <a:t>Scores on multiple traits</a:t>
            </a:r>
          </a:p>
          <a:p>
            <a:pPr lvl="2"/>
            <a:r>
              <a:rPr lang="en-US" dirty="0" smtClean="0"/>
              <a:t>Presentation (Organization and Structure)</a:t>
            </a:r>
          </a:p>
          <a:p>
            <a:pPr lvl="2"/>
            <a:r>
              <a:rPr lang="en-US" dirty="0" smtClean="0"/>
              <a:t>Grammar, Usage, Mechanics </a:t>
            </a:r>
          </a:p>
          <a:p>
            <a:pPr lvl="2"/>
            <a:r>
              <a:rPr lang="en-US" dirty="0" smtClean="0"/>
              <a:t>Message (Content)</a:t>
            </a:r>
          </a:p>
          <a:p>
            <a:pPr lvl="2"/>
            <a:r>
              <a:rPr lang="en-US" dirty="0" smtClean="0"/>
              <a:t>Overall</a:t>
            </a:r>
          </a:p>
          <a:p>
            <a:pPr lvl="2"/>
            <a:r>
              <a:rPr lang="en-US" dirty="0" smtClean="0"/>
              <a:t>Others….</a:t>
            </a:r>
          </a:p>
          <a:p>
            <a:pPr marL="514350" indent="-457200"/>
            <a:r>
              <a:rPr lang="en-US" dirty="0" smtClean="0"/>
              <a:t>Actual test results</a:t>
            </a:r>
          </a:p>
          <a:p>
            <a:pPr lvl="1"/>
            <a:r>
              <a:rPr lang="en-US" dirty="0" smtClean="0"/>
              <a:t>Agrees with human raters at same rate as human raters (correlation, exact agreement)</a:t>
            </a:r>
          </a:p>
          <a:p>
            <a:pPr lvl="1"/>
            <a:endParaRPr lang="en-US" dirty="0" smtClean="0"/>
          </a:p>
          <a:p>
            <a:pPr marL="457200" lvl="1" indent="0">
              <a:buNone/>
            </a:pPr>
            <a:endParaRPr lang="en-US" dirty="0"/>
          </a:p>
        </p:txBody>
      </p:sp>
    </p:spTree>
    <p:extLst>
      <p:ext uri="{BB962C8B-B14F-4D97-AF65-F5344CB8AC3E}">
        <p14:creationId xmlns:p14="http://schemas.microsoft.com/office/powerpoint/2010/main" xmlns="" val="255369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Generalization of approach  to other automated assessments writing</a:t>
            </a:r>
            <a:endParaRPr lang="en-US" dirty="0"/>
          </a:p>
        </p:txBody>
      </p:sp>
      <p:sp>
        <p:nvSpPr>
          <p:cNvPr id="3" name="Content Placeholder 2"/>
          <p:cNvSpPr>
            <a:spLocks noGrp="1"/>
          </p:cNvSpPr>
          <p:nvPr>
            <p:ph idx="1"/>
          </p:nvPr>
        </p:nvSpPr>
        <p:spPr/>
        <p:txBody>
          <a:bodyPr>
            <a:normAutofit/>
          </a:bodyPr>
          <a:lstStyle/>
          <a:p>
            <a:pPr>
              <a:defRPr/>
            </a:pPr>
            <a:r>
              <a:rPr lang="en-US" dirty="0" smtClean="0"/>
              <a:t>Can be used to assess general competencies and domain knowledge/skills</a:t>
            </a:r>
            <a:endParaRPr lang="en-US" dirty="0"/>
          </a:p>
          <a:p>
            <a:pPr lvl="1">
              <a:defRPr/>
            </a:pPr>
            <a:r>
              <a:rPr lang="en-US" dirty="0" smtClean="0"/>
              <a:t>Writing ability</a:t>
            </a:r>
          </a:p>
          <a:p>
            <a:pPr lvl="1">
              <a:defRPr/>
            </a:pPr>
            <a:r>
              <a:rPr lang="en-US" dirty="0" smtClean="0"/>
              <a:t>Language skills</a:t>
            </a:r>
          </a:p>
          <a:p>
            <a:pPr lvl="1">
              <a:defRPr/>
            </a:pPr>
            <a:r>
              <a:rPr lang="en-US" dirty="0" smtClean="0"/>
              <a:t>Cognitive </a:t>
            </a:r>
            <a:r>
              <a:rPr lang="en-US" dirty="0"/>
              <a:t>ability</a:t>
            </a:r>
          </a:p>
          <a:p>
            <a:pPr lvl="1">
              <a:defRPr/>
            </a:pPr>
            <a:r>
              <a:rPr lang="en-US" dirty="0"/>
              <a:t>Job/Technical Knowledge</a:t>
            </a:r>
          </a:p>
          <a:p>
            <a:pPr lvl="1">
              <a:defRPr/>
            </a:pPr>
            <a:r>
              <a:rPr lang="en-US" dirty="0"/>
              <a:t>Problem solving skill</a:t>
            </a:r>
          </a:p>
          <a:p>
            <a:pPr lvl="1">
              <a:defRPr/>
            </a:pPr>
            <a:r>
              <a:rPr lang="en-US" dirty="0" smtClean="0"/>
              <a:t>Leadership</a:t>
            </a:r>
            <a:endParaRPr lang="en-US" dirty="0"/>
          </a:p>
        </p:txBody>
      </p:sp>
    </p:spTree>
    <p:extLst>
      <p:ext uri="{BB962C8B-B14F-4D97-AF65-F5344CB8AC3E}">
        <p14:creationId xmlns:p14="http://schemas.microsoft.com/office/powerpoint/2010/main" xmlns="" val="337844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1"/>
          </p:nvPr>
        </p:nvSpPr>
        <p:spPr>
          <a:xfrm>
            <a:off x="0" y="6381750"/>
            <a:ext cx="2133600" cy="476250"/>
          </a:xfrm>
        </p:spPr>
        <p:txBody>
          <a:bodyPr/>
          <a:lstStyle/>
          <a:p>
            <a:pPr algn="l">
              <a:defRPr/>
            </a:pPr>
            <a:endParaRPr lang="en-US" smtClean="0"/>
          </a:p>
        </p:txBody>
      </p:sp>
      <p:sp>
        <p:nvSpPr>
          <p:cNvPr id="69635" name="Rectangle 2"/>
          <p:cNvSpPr>
            <a:spLocks noGrp="1" noChangeArrowheads="1"/>
          </p:cNvSpPr>
          <p:nvPr>
            <p:ph type="title"/>
          </p:nvPr>
        </p:nvSpPr>
        <p:spPr>
          <a:xfrm>
            <a:off x="233363" y="0"/>
            <a:ext cx="7777162" cy="901700"/>
          </a:xfrm>
        </p:spPr>
        <p:txBody>
          <a:bodyPr/>
          <a:lstStyle/>
          <a:p>
            <a:pPr eaLnBrk="1" hangingPunct="1"/>
            <a:r>
              <a:rPr lang="en-US" dirty="0" smtClean="0">
                <a:latin typeface="Calibri" charset="0"/>
                <a:ea typeface="ＭＳ Ｐゴシック" charset="0"/>
                <a:cs typeface="ＭＳ Ｐゴシック" charset="0"/>
              </a:rPr>
              <a:t>Writing scoring in operation</a:t>
            </a:r>
            <a:endParaRPr lang="en-US" dirty="0">
              <a:latin typeface="Calibri" charset="0"/>
              <a:ea typeface="ＭＳ Ｐゴシック" charset="0"/>
              <a:cs typeface="Times New Roman" charset="0"/>
            </a:endParaRPr>
          </a:p>
        </p:txBody>
      </p:sp>
      <p:sp>
        <p:nvSpPr>
          <p:cNvPr id="69636" name="Rectangle 3"/>
          <p:cNvSpPr>
            <a:spLocks noGrp="1" noChangeArrowheads="1"/>
          </p:cNvSpPr>
          <p:nvPr>
            <p:ph type="body" idx="1"/>
          </p:nvPr>
        </p:nvSpPr>
        <p:spPr>
          <a:xfrm>
            <a:off x="233363" y="901700"/>
            <a:ext cx="8656637" cy="5721350"/>
          </a:xfrm>
        </p:spPr>
        <p:txBody>
          <a:bodyPr>
            <a:normAutofit/>
          </a:bodyPr>
          <a:lstStyle/>
          <a:p>
            <a:pPr>
              <a:buNone/>
            </a:pPr>
            <a:r>
              <a:rPr lang="en-US" sz="2800" dirty="0">
                <a:solidFill>
                  <a:srgbClr val="000000"/>
                </a:solidFill>
                <a:latin typeface="Calibri" charset="0"/>
                <a:ea typeface="ＭＳ Ｐゴシック" charset="0"/>
                <a:cs typeface="ＭＳ Ｐゴシック" charset="0"/>
              </a:rPr>
              <a:t>National/International Assessments and placement</a:t>
            </a:r>
          </a:p>
          <a:p>
            <a:pPr lvl="1">
              <a:buNone/>
            </a:pPr>
            <a:r>
              <a:rPr lang="en-US" sz="2400" dirty="0">
                <a:solidFill>
                  <a:srgbClr val="000000"/>
                </a:solidFill>
                <a:latin typeface="Calibri" charset="0"/>
                <a:ea typeface="ＭＳ Ｐゴシック" charset="0"/>
              </a:rPr>
              <a:t>College Board </a:t>
            </a:r>
            <a:r>
              <a:rPr lang="en-US" sz="2400" dirty="0" err="1">
                <a:solidFill>
                  <a:srgbClr val="000000"/>
                </a:solidFill>
                <a:latin typeface="Calibri" charset="0"/>
                <a:ea typeface="ＭＳ Ｐゴシック" charset="0"/>
              </a:rPr>
              <a:t>Accuplacer</a:t>
            </a:r>
            <a:r>
              <a:rPr lang="en-US" sz="2400" dirty="0">
                <a:solidFill>
                  <a:srgbClr val="000000"/>
                </a:solidFill>
                <a:latin typeface="Calibri" charset="0"/>
                <a:ea typeface="ＭＳ Ｐゴシック" charset="0"/>
              </a:rPr>
              <a:t>® test</a:t>
            </a:r>
          </a:p>
          <a:p>
            <a:pPr lvl="1">
              <a:buNone/>
            </a:pPr>
            <a:r>
              <a:rPr lang="en-US" sz="2400" dirty="0">
                <a:solidFill>
                  <a:srgbClr val="000000"/>
                </a:solidFill>
                <a:latin typeface="Calibri" charset="0"/>
                <a:ea typeface="ＭＳ Ｐゴシック" charset="0"/>
              </a:rPr>
              <a:t>Pearson </a:t>
            </a:r>
            <a:r>
              <a:rPr lang="en-US" sz="2400" dirty="0" smtClean="0">
                <a:solidFill>
                  <a:srgbClr val="000000"/>
                </a:solidFill>
                <a:latin typeface="Calibri" charset="0"/>
                <a:ea typeface="ＭＳ Ｐゴシック" charset="0"/>
              </a:rPr>
              <a:t>Test of Academic English</a:t>
            </a:r>
            <a:endParaRPr lang="en-US" sz="2400" dirty="0">
              <a:solidFill>
                <a:srgbClr val="000000"/>
              </a:solidFill>
              <a:latin typeface="Calibri" charset="0"/>
              <a:ea typeface="ＭＳ Ｐゴシック" charset="0"/>
            </a:endParaRPr>
          </a:p>
          <a:p>
            <a:pPr lvl="1">
              <a:buNone/>
            </a:pPr>
            <a:r>
              <a:rPr lang="en-US" sz="2400" dirty="0" smtClean="0">
                <a:solidFill>
                  <a:srgbClr val="000000"/>
                </a:solidFill>
                <a:latin typeface="Calibri" charset="0"/>
                <a:ea typeface="ＭＳ Ｐゴシック" charset="0"/>
              </a:rPr>
              <a:t>Corporate </a:t>
            </a:r>
            <a:r>
              <a:rPr lang="en-US" sz="2400" dirty="0">
                <a:solidFill>
                  <a:srgbClr val="000000"/>
                </a:solidFill>
                <a:latin typeface="Calibri" charset="0"/>
                <a:ea typeface="ＭＳ Ｐゴシック" charset="0"/>
              </a:rPr>
              <a:t>and Government placement and </a:t>
            </a:r>
            <a:r>
              <a:rPr lang="en-US" sz="2400" dirty="0" smtClean="0">
                <a:solidFill>
                  <a:srgbClr val="000000"/>
                </a:solidFill>
                <a:latin typeface="Calibri" charset="0"/>
                <a:ea typeface="ＭＳ Ｐゴシック" charset="0"/>
              </a:rPr>
              <a:t>screening</a:t>
            </a:r>
          </a:p>
          <a:p>
            <a:pPr lvl="1">
              <a:buNone/>
            </a:pPr>
            <a:r>
              <a:rPr lang="en-US" sz="2400" dirty="0">
                <a:solidFill>
                  <a:srgbClr val="000000"/>
                </a:solidFill>
                <a:latin typeface="Calibri" charset="0"/>
                <a:ea typeface="ＭＳ Ｐゴシック" charset="0"/>
              </a:rPr>
              <a:t>	</a:t>
            </a:r>
            <a:r>
              <a:rPr lang="en-US" sz="2400" dirty="0" smtClean="0">
                <a:solidFill>
                  <a:srgbClr val="000000"/>
                </a:solidFill>
                <a:latin typeface="Calibri" charset="0"/>
                <a:ea typeface="ＭＳ Ｐゴシック" charset="0"/>
              </a:rPr>
              <a:t> </a:t>
            </a:r>
            <a:r>
              <a:rPr lang="en-US" sz="2400" dirty="0">
                <a:solidFill>
                  <a:srgbClr val="000000"/>
                </a:solidFill>
                <a:latin typeface="Calibri" charset="0"/>
                <a:ea typeface="ＭＳ Ｐゴシック" charset="0"/>
              </a:rPr>
              <a:t>Versant </a:t>
            </a:r>
            <a:r>
              <a:rPr lang="en-US" sz="2400" dirty="0" smtClean="0">
                <a:solidFill>
                  <a:srgbClr val="000000"/>
                </a:solidFill>
                <a:latin typeface="Calibri" charset="0"/>
                <a:ea typeface="ＭＳ Ｐゴシック" charset="0"/>
              </a:rPr>
              <a:t>Professional</a:t>
            </a:r>
            <a:endParaRPr lang="en-US" sz="2000" dirty="0">
              <a:latin typeface="Calibri" charset="0"/>
              <a:ea typeface="ＭＳ Ｐゴシック" charset="0"/>
            </a:endParaRPr>
          </a:p>
          <a:p>
            <a:pPr>
              <a:buNone/>
            </a:pPr>
            <a:r>
              <a:rPr lang="en-US" sz="2800" dirty="0">
                <a:solidFill>
                  <a:srgbClr val="000000"/>
                </a:solidFill>
                <a:latin typeface="Calibri" charset="0"/>
                <a:ea typeface="ＭＳ Ｐゴシック" charset="0"/>
                <a:cs typeface="ＭＳ Ｐゴシック" charset="0"/>
              </a:rPr>
              <a:t>State Assessments</a:t>
            </a:r>
          </a:p>
          <a:p>
            <a:pPr lvl="1"/>
            <a:r>
              <a:rPr lang="en-US" sz="2400" dirty="0">
                <a:solidFill>
                  <a:srgbClr val="000000"/>
                </a:solidFill>
                <a:latin typeface="Calibri" charset="0"/>
                <a:ea typeface="ＭＳ Ｐゴシック" charset="0"/>
              </a:rPr>
              <a:t>South Dakota, Maryland</a:t>
            </a:r>
          </a:p>
          <a:p>
            <a:pPr eaLnBrk="1" hangingPunct="1">
              <a:buFontTx/>
              <a:buNone/>
            </a:pPr>
            <a:r>
              <a:rPr lang="en-US" sz="2800" dirty="0" smtClean="0">
                <a:solidFill>
                  <a:srgbClr val="000000"/>
                </a:solidFill>
                <a:latin typeface="Calibri" charset="0"/>
                <a:ea typeface="ＭＳ Ｐゴシック" charset="0"/>
                <a:cs typeface="ＭＳ Ｐゴシック" charset="0"/>
              </a:rPr>
              <a:t>Writing </a:t>
            </a:r>
            <a:r>
              <a:rPr lang="en-US" sz="2800" dirty="0">
                <a:solidFill>
                  <a:srgbClr val="000000"/>
                </a:solidFill>
                <a:latin typeface="Calibri" charset="0"/>
                <a:ea typeface="ＭＳ Ｐゴシック" charset="0"/>
                <a:cs typeface="ＭＳ Ｐゴシック" charset="0"/>
              </a:rPr>
              <a:t>Practice</a:t>
            </a:r>
          </a:p>
          <a:p>
            <a:pPr lvl="1" eaLnBrk="1" hangingPunct="1"/>
            <a:r>
              <a:rPr lang="en-US" sz="2400" dirty="0">
                <a:solidFill>
                  <a:srgbClr val="000000"/>
                </a:solidFill>
                <a:latin typeface="Calibri" charset="0"/>
                <a:ea typeface="ＭＳ Ｐゴシック" charset="0"/>
              </a:rPr>
              <a:t>Prentice Hall; Holt, Rinehart, and Winston Language Arts</a:t>
            </a:r>
          </a:p>
          <a:p>
            <a:pPr lvl="1" eaLnBrk="1" hangingPunct="1"/>
            <a:r>
              <a:rPr lang="en-US" sz="2400" dirty="0">
                <a:solidFill>
                  <a:srgbClr val="000000"/>
                </a:solidFill>
                <a:latin typeface="Calibri" charset="0"/>
                <a:ea typeface="ＭＳ Ｐゴシック" charset="0"/>
              </a:rPr>
              <a:t>Kaplan SAT practice</a:t>
            </a:r>
          </a:p>
          <a:p>
            <a:pPr lvl="1" eaLnBrk="1" hangingPunct="1"/>
            <a:r>
              <a:rPr lang="en-US" sz="2400" dirty="0">
                <a:solidFill>
                  <a:srgbClr val="000000"/>
                </a:solidFill>
                <a:latin typeface="Calibri" charset="0"/>
                <a:ea typeface="ＭＳ Ｐゴシック" charset="0"/>
              </a:rPr>
              <a:t>GED practice essays</a:t>
            </a:r>
          </a:p>
          <a:p>
            <a:pPr lvl="1" eaLnBrk="1" hangingPunct="1"/>
            <a:r>
              <a:rPr lang="en-US" sz="2400" dirty="0" err="1">
                <a:solidFill>
                  <a:srgbClr val="000000"/>
                </a:solidFill>
                <a:latin typeface="Calibri" charset="0"/>
                <a:ea typeface="ＭＳ Ｐゴシック" charset="0"/>
              </a:rPr>
              <a:t>WriteToLearn</a:t>
            </a:r>
            <a:r>
              <a:rPr lang="en-US" sz="2400" dirty="0" smtClean="0">
                <a:solidFill>
                  <a:srgbClr val="000000"/>
                </a:solidFill>
                <a:latin typeface="Calibri" charset="0"/>
                <a:ea typeface="ＭＳ Ｐゴシック" charset="0"/>
              </a:rPr>
              <a:t>®</a:t>
            </a:r>
            <a:endParaRPr lang="en-US" sz="2400" dirty="0">
              <a:solidFill>
                <a:srgbClr val="000000"/>
              </a:solidFill>
              <a:latin typeface="Calibri" charset="0"/>
              <a:ea typeface="ＭＳ Ｐゴシック" charset="0"/>
            </a:endParaRPr>
          </a:p>
        </p:txBody>
      </p:sp>
    </p:spTree>
    <p:extLst>
      <p:ext uri="{BB962C8B-B14F-4D97-AF65-F5344CB8AC3E}">
        <p14:creationId xmlns:p14="http://schemas.microsoft.com/office/powerpoint/2010/main" xmlns="" val="2660275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pPr eaLnBrk="1" hangingPunct="1"/>
            <a:r>
              <a:rPr lang="en-US" sz="3600" b="1" dirty="0">
                <a:latin typeface="Calibri" charset="0"/>
                <a:ea typeface="ＭＳ Ｐゴシック" charset="0"/>
                <a:cs typeface="ＭＳ Ｐゴシック" charset="0"/>
              </a:rPr>
              <a:t>Some examples of its use </a:t>
            </a:r>
            <a:r>
              <a:rPr lang="en-US" sz="3600" b="1" dirty="0" smtClean="0">
                <a:latin typeface="Calibri" charset="0"/>
                <a:ea typeface="ＭＳ Ｐゴシック" charset="0"/>
                <a:cs typeface="ＭＳ Ｐゴシック" charset="0"/>
              </a:rPr>
              <a:t>relevant to job performance assessment</a:t>
            </a:r>
            <a:endParaRPr lang="en-US" sz="3600" b="1" dirty="0">
              <a:latin typeface="Calibri" charset="0"/>
              <a:ea typeface="ＭＳ Ｐゴシック" charset="0"/>
              <a:cs typeface="ＭＳ Ｐゴシック" charset="0"/>
            </a:endParaRPr>
          </a:p>
        </p:txBody>
      </p:sp>
      <p:sp>
        <p:nvSpPr>
          <p:cNvPr id="44035" name="Content Placeholder 2"/>
          <p:cNvSpPr>
            <a:spLocks noGrp="1"/>
          </p:cNvSpPr>
          <p:nvPr>
            <p:ph idx="1"/>
          </p:nvPr>
        </p:nvSpPr>
        <p:spPr/>
        <p:txBody>
          <a:bodyPr/>
          <a:lstStyle/>
          <a:p>
            <a:pPr eaLnBrk="1" hangingPunct="1"/>
            <a:r>
              <a:rPr lang="en-US" dirty="0">
                <a:latin typeface="Calibri" charset="0"/>
                <a:ea typeface="ＭＳ Ｐゴシック" charset="0"/>
                <a:cs typeface="ＭＳ Ｐゴシック" charset="0"/>
              </a:rPr>
              <a:t>Classroom and Standardized testing essays</a:t>
            </a:r>
          </a:p>
          <a:p>
            <a:pPr eaLnBrk="1" hangingPunct="1"/>
            <a:r>
              <a:rPr lang="en-US" dirty="0">
                <a:latin typeface="Calibri" charset="0"/>
                <a:ea typeface="ＭＳ Ｐゴシック" charset="0"/>
                <a:cs typeface="ＭＳ Ｐゴシック" charset="0"/>
              </a:rPr>
              <a:t>Situational </a:t>
            </a:r>
            <a:r>
              <a:rPr lang="en-US" dirty="0" smtClean="0">
                <a:latin typeface="Calibri" charset="0"/>
                <a:ea typeface="ＭＳ Ｐゴシック" charset="0"/>
                <a:cs typeface="ＭＳ Ｐゴシック" charset="0"/>
              </a:rPr>
              <a:t>assessments and </a:t>
            </a:r>
            <a:r>
              <a:rPr lang="en-US" dirty="0">
                <a:latin typeface="Calibri" charset="0"/>
                <a:ea typeface="ＭＳ Ｐゴシック" charset="0"/>
                <a:cs typeface="ＭＳ Ｐゴシック" charset="0"/>
              </a:rPr>
              <a:t>memo writing for DOD</a:t>
            </a:r>
          </a:p>
          <a:p>
            <a:pPr eaLnBrk="1" hangingPunct="1"/>
            <a:r>
              <a:rPr lang="en-US" dirty="0">
                <a:latin typeface="Calibri" charset="0"/>
                <a:ea typeface="ＭＳ Ｐゴシック" charset="0"/>
                <a:cs typeface="ＭＳ Ｐゴシック" charset="0"/>
              </a:rPr>
              <a:t>Scoring Physician patient notes</a:t>
            </a:r>
          </a:p>
          <a:p>
            <a:pPr eaLnBrk="1" hangingPunct="1"/>
            <a:r>
              <a:rPr lang="en-US" dirty="0">
                <a:latin typeface="Calibri" charset="0"/>
                <a:ea typeface="ＭＳ Ｐゴシック" charset="0"/>
                <a:cs typeface="ＭＳ Ｐゴシック" charset="0"/>
              </a:rPr>
              <a:t>Language testing and translations</a:t>
            </a:r>
          </a:p>
          <a:p>
            <a:pPr lvl="1" eaLnBrk="1" hangingPunct="1"/>
            <a:r>
              <a:rPr lang="en-US" dirty="0">
                <a:latin typeface="Calibri" charset="0"/>
                <a:ea typeface="ＭＳ Ｐゴシック" charset="0"/>
              </a:rPr>
              <a:t>Email writing</a:t>
            </a:r>
          </a:p>
          <a:p>
            <a:pPr lvl="1" eaLnBrk="1" hangingPunct="1"/>
            <a:r>
              <a:rPr lang="en-US" dirty="0">
                <a:latin typeface="Calibri" charset="0"/>
                <a:ea typeface="ＭＳ Ｐゴシック" charset="0"/>
              </a:rPr>
              <a:t>Translation </a:t>
            </a:r>
            <a:r>
              <a:rPr lang="en-US" dirty="0" smtClean="0">
                <a:latin typeface="Calibri" charset="0"/>
                <a:ea typeface="ＭＳ Ｐゴシック" charset="0"/>
              </a:rPr>
              <a:t>quality</a:t>
            </a:r>
            <a:endParaRPr lang="en-US" dirty="0">
              <a:latin typeface="Calibri" charset="0"/>
              <a:ea typeface="ＭＳ Ｐゴシック" charset="0"/>
            </a:endParaRPr>
          </a:p>
        </p:txBody>
      </p:sp>
    </p:spTree>
    <p:extLst>
      <p:ext uri="{BB962C8B-B14F-4D97-AF65-F5344CB8AC3E}">
        <p14:creationId xmlns:p14="http://schemas.microsoft.com/office/powerpoint/2010/main" xmlns="" val="1959762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idx="4294967295"/>
          </p:nvPr>
        </p:nvSpPr>
        <p:spPr>
          <a:xfrm>
            <a:off x="0" y="0"/>
            <a:ext cx="9144000" cy="838200"/>
          </a:xfrm>
          <a:extLst>
            <a:ext uri="{91240B29-F687-4f45-9708-019B960494DF}">
              <a14:hiddenLine xmlns:a14="http://schemas.microsoft.com/office/drawing/2010/main" xmlns="" w="25400">
                <a:solidFill>
                  <a:srgbClr val="000000"/>
                </a:solidFill>
                <a:miter lim="800000"/>
                <a:headEnd/>
                <a:tailEnd/>
              </a14:hiddenLine>
            </a:ext>
          </a:extLst>
        </p:spPr>
        <p:txBody>
          <a:bodyPr/>
          <a:lstStyle/>
          <a:p>
            <a:pPr eaLnBrk="1" hangingPunct="1"/>
            <a:r>
              <a:rPr lang="en-US" sz="3600" b="1" dirty="0" smtClean="0">
                <a:latin typeface="Times New Roman" charset="0"/>
                <a:ea typeface="ＭＳ Ｐゴシック" charset="0"/>
                <a:cs typeface="ＭＳ Ｐゴシック" charset="0"/>
              </a:rPr>
              <a:t>Reliability for GMAT Test </a:t>
            </a:r>
            <a:r>
              <a:rPr lang="en-US" sz="3600" b="1" dirty="0">
                <a:latin typeface="Times New Roman" charset="0"/>
                <a:ea typeface="ＭＳ Ｐゴシック" charset="0"/>
                <a:cs typeface="ＭＳ Ｐゴシック" charset="0"/>
              </a:rPr>
              <a:t>Set</a:t>
            </a:r>
          </a:p>
        </p:txBody>
      </p:sp>
      <p:sp>
        <p:nvSpPr>
          <p:cNvPr id="47107" name="Rectangle 1028"/>
          <p:cNvSpPr>
            <a:spLocks noChangeArrowheads="1"/>
          </p:cNvSpPr>
          <p:nvPr/>
        </p:nvSpPr>
        <p:spPr bwMode="auto">
          <a:xfrm>
            <a:off x="1943100" y="11191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pic>
        <p:nvPicPr>
          <p:cNvPr id="47108" name="Picture 102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400" y="765175"/>
            <a:ext cx="6934200" cy="609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9" name="Line 1029"/>
          <p:cNvSpPr>
            <a:spLocks noChangeShapeType="1"/>
          </p:cNvSpPr>
          <p:nvPr/>
        </p:nvSpPr>
        <p:spPr bwMode="auto">
          <a:xfrm flipH="1">
            <a:off x="2514600" y="990600"/>
            <a:ext cx="4419600" cy="403860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10" name="Line 1030"/>
          <p:cNvSpPr>
            <a:spLocks noChangeShapeType="1"/>
          </p:cNvSpPr>
          <p:nvPr/>
        </p:nvSpPr>
        <p:spPr bwMode="auto">
          <a:xfrm flipH="1">
            <a:off x="3200400" y="1676400"/>
            <a:ext cx="4419600" cy="4038600"/>
          </a:xfrm>
          <a:prstGeom prst="line">
            <a:avLst/>
          </a:prstGeom>
          <a:noFill/>
          <a:ln w="38100">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3464085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Email writing in Versant Professinal</a:t>
            </a:r>
          </a:p>
        </p:txBody>
      </p:sp>
      <p:sp>
        <p:nvSpPr>
          <p:cNvPr id="64515" name="Content Placeholder 2"/>
          <p:cNvSpPr>
            <a:spLocks noGrp="1"/>
          </p:cNvSpPr>
          <p:nvPr>
            <p:ph idx="1"/>
          </p:nvPr>
        </p:nvSpPr>
        <p:spPr/>
        <p:txBody>
          <a:bodyPr/>
          <a:lstStyle/>
          <a:p>
            <a:pPr eaLnBrk="1" hangingPunct="1"/>
            <a:endParaRPr lang="en-US">
              <a:latin typeface="Calibri" charset="0"/>
              <a:ea typeface="ＭＳ Ｐゴシック" charset="0"/>
              <a:cs typeface="ＭＳ Ｐゴシック" charset="0"/>
            </a:endParaRPr>
          </a:p>
        </p:txBody>
      </p:sp>
      <p:pic>
        <p:nvPicPr>
          <p:cNvPr id="64516"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5563" y="0"/>
            <a:ext cx="95710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9546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rcRect l="-15673" r="-15673"/>
          <a:stretch>
            <a:fillRect/>
          </a:stretch>
        </p:blipFill>
        <p:spPr>
          <a:xfrm>
            <a:off x="-541867" y="482600"/>
            <a:ext cx="10576377" cy="5816600"/>
          </a:xfrm>
        </p:spPr>
      </p:pic>
    </p:spTree>
    <p:extLst>
      <p:ext uri="{BB962C8B-B14F-4D97-AF65-F5344CB8AC3E}">
        <p14:creationId xmlns:p14="http://schemas.microsoft.com/office/powerpoint/2010/main" xmlns="" val="334274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a:t>
            </a:r>
            <a:r>
              <a:rPr lang="en-US" dirty="0"/>
              <a:t>aspects in T&amp;Es are amenable to automated analysis to improve accuracy </a:t>
            </a:r>
            <a:r>
              <a:rPr lang="en-US" dirty="0" smtClean="0"/>
              <a:t>and/or efficiency?</a:t>
            </a:r>
          </a:p>
          <a:p>
            <a:r>
              <a:rPr lang="en-US" dirty="0" smtClean="0"/>
              <a:t>Natural language processing approaches applied to open-ended responses</a:t>
            </a:r>
          </a:p>
          <a:p>
            <a:r>
              <a:rPr lang="en-US" dirty="0" smtClean="0"/>
              <a:t>Some examples related to T&amp;Es and scoring open-ended responses to writing and situation assessment</a:t>
            </a:r>
          </a:p>
          <a:p>
            <a:r>
              <a:rPr lang="en-US" dirty="0" smtClean="0"/>
              <a:t>Implications for applying automated assessment methods for (and beyond) T&amp;Es</a:t>
            </a:r>
          </a:p>
          <a:p>
            <a:endParaRPr lang="en-US" dirty="0"/>
          </a:p>
        </p:txBody>
      </p:sp>
    </p:spTree>
    <p:extLst>
      <p:ext uri="{BB962C8B-B14F-4D97-AF65-F5344CB8AC3E}">
        <p14:creationId xmlns:p14="http://schemas.microsoft.com/office/powerpoint/2010/main" xmlns="" val="1854976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669D87-6AE3-6C47-B899-88CA8CCFBB0E}" type="slidenum">
              <a:rPr lang="en-US" sz="1200">
                <a:solidFill>
                  <a:srgbClr val="898989"/>
                </a:solidFill>
                <a:latin typeface="Calibri" charset="0"/>
              </a:rPr>
              <a:pPr eaLnBrk="1" hangingPunct="1"/>
              <a:t>20</a:t>
            </a:fld>
            <a:endParaRPr lang="en-US" sz="1200">
              <a:solidFill>
                <a:srgbClr val="898989"/>
              </a:solidFill>
              <a:latin typeface="Calibri" charset="0"/>
            </a:endParaRPr>
          </a:p>
        </p:txBody>
      </p:sp>
      <p:sp>
        <p:nvSpPr>
          <p:cNvPr id="66563" name="Rectangle 2"/>
          <p:cNvSpPr>
            <a:spLocks noGrp="1" noChangeArrowheads="1"/>
          </p:cNvSpPr>
          <p:nvPr>
            <p:ph type="title"/>
          </p:nvPr>
        </p:nvSpPr>
        <p:spPr/>
        <p:txBody>
          <a:bodyPr/>
          <a:lstStyle/>
          <a:p>
            <a:pPr eaLnBrk="1" hangingPunct="1"/>
            <a:r>
              <a:rPr lang="en-US" sz="3200">
                <a:latin typeface="Calibri" charset="0"/>
                <a:ea typeface="ＭＳ Ｐゴシック" charset="0"/>
                <a:cs typeface="ＭＳ Ｐゴシック" charset="0"/>
              </a:rPr>
              <a:t>Versant Pro Writing scores compared to the Common European Framework for Writing</a:t>
            </a:r>
          </a:p>
        </p:txBody>
      </p:sp>
      <p:pic>
        <p:nvPicPr>
          <p:cNvPr id="6656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86400" y="2362200"/>
            <a:ext cx="3152775"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56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6250" y="1628775"/>
            <a:ext cx="4933950" cy="406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97150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US" dirty="0" smtClean="0">
                <a:ea typeface="ＭＳ Ｐゴシック" pitchFamily="-109" charset="-128"/>
                <a:cs typeface="ＭＳ Ｐゴシック" pitchFamily="-109" charset="-128"/>
              </a:rPr>
              <a:t>Assessment of </a:t>
            </a:r>
            <a:r>
              <a:rPr lang="en-US" dirty="0" smtClean="0">
                <a:ea typeface="ＭＳ Ｐゴシック" pitchFamily="-109" charset="-128"/>
                <a:cs typeface="+mj-cs"/>
              </a:rPr>
              <a:t>critical thinking and problem solving through writing</a:t>
            </a:r>
            <a:endParaRPr lang="en-US" dirty="0" smtClean="0">
              <a:ea typeface="ＭＳ Ｐゴシック" pitchFamily="-109" charset="-128"/>
              <a:cs typeface="ＭＳ Ｐゴシック" pitchFamily="-109" charset="-128"/>
            </a:endParaRPr>
          </a:p>
        </p:txBody>
      </p:sp>
      <p:sp>
        <p:nvSpPr>
          <p:cNvPr id="29699" name="Rectangle 3"/>
          <p:cNvSpPr>
            <a:spLocks noGrp="1" noChangeArrowheads="1"/>
          </p:cNvSpPr>
          <p:nvPr>
            <p:ph type="body" idx="1"/>
          </p:nvPr>
        </p:nvSpPr>
        <p:spPr>
          <a:xfrm>
            <a:off x="514350" y="1219200"/>
            <a:ext cx="8229600" cy="5029200"/>
          </a:xfrm>
        </p:spPr>
        <p:txBody>
          <a:bodyPr/>
          <a:lstStyle/>
          <a:p>
            <a:pPr>
              <a:buFontTx/>
              <a:buNone/>
            </a:pPr>
            <a:r>
              <a:rPr lang="en-US" sz="2400">
                <a:latin typeface="Trebuchet MS" charset="0"/>
                <a:ea typeface="ＭＳ Ｐゴシック" charset="0"/>
                <a:cs typeface="ＭＳ Ｐゴシック" charset="0"/>
              </a:rPr>
              <a:t>Assess trainee decision-making through having officers write responses to realistic scenarios</a:t>
            </a:r>
          </a:p>
          <a:p>
            <a:pPr marL="714375" lvl="1" indent="-266700" eaLnBrk="1" hangingPunct="1">
              <a:buFontTx/>
              <a:buNone/>
            </a:pPr>
            <a:endParaRPr lang="en-US">
              <a:latin typeface="Trebuchet MS" charset="0"/>
              <a:ea typeface="ＭＳ Ｐゴシック" charset="0"/>
            </a:endParaRPr>
          </a:p>
        </p:txBody>
      </p:sp>
      <p:sp>
        <p:nvSpPr>
          <p:cNvPr id="25604" name="Rectangle 5"/>
          <p:cNvSpPr>
            <a:spLocks noChangeArrowheads="1"/>
          </p:cNvSpPr>
          <p:nvPr/>
        </p:nvSpPr>
        <p:spPr bwMode="auto">
          <a:xfrm>
            <a:off x="228600" y="2438400"/>
            <a:ext cx="6251575" cy="461963"/>
          </a:xfrm>
          <a:prstGeom prst="rect">
            <a:avLst/>
          </a:prstGeom>
          <a:noFill/>
          <a:ln w="9525">
            <a:noFill/>
            <a:miter lim="800000"/>
            <a:headEnd/>
            <a:tailEnd/>
          </a:ln>
        </p:spPr>
        <p:txBody>
          <a:bodyPr>
            <a:spAutoFit/>
          </a:bodyPr>
          <a:lstStyle/>
          <a:p>
            <a:pPr fontAlgn="auto">
              <a:spcBef>
                <a:spcPts val="0"/>
              </a:spcBef>
              <a:spcAft>
                <a:spcPts val="0"/>
              </a:spcAft>
              <a:defRPr/>
            </a:pPr>
            <a:r>
              <a:rPr lang="en-US" sz="2400" dirty="0">
                <a:solidFill>
                  <a:schemeClr val="accent1">
                    <a:lumMod val="75000"/>
                  </a:schemeClr>
                </a:solidFill>
                <a:ea typeface="+mn-ea"/>
                <a:cs typeface="+mn-cs"/>
              </a:rPr>
              <a:t>Tacit Leadership Knowledge Scenarios</a:t>
            </a:r>
          </a:p>
        </p:txBody>
      </p:sp>
      <p:sp>
        <p:nvSpPr>
          <p:cNvPr id="29701" name="Rectangle 6"/>
          <p:cNvSpPr>
            <a:spLocks noChangeArrowheads="1"/>
          </p:cNvSpPr>
          <p:nvPr/>
        </p:nvSpPr>
        <p:spPr bwMode="auto">
          <a:xfrm>
            <a:off x="1524000" y="3886200"/>
            <a:ext cx="6518275"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a:latin typeface="Calibri" charset="0"/>
              </a:rPr>
              <a:t>You are a new platoon leader who takes charge of your platoon when it returns from a lengthy combat deployment.  All members of the platoon are war veterans, but you did not serve in the conflict.   In addition, you failed to graduate from Ranger School.  You are concerned about building credibility with your soldiers.  What should you do?</a:t>
            </a:r>
          </a:p>
        </p:txBody>
      </p:sp>
      <p:pic>
        <p:nvPicPr>
          <p:cNvPr id="29702"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200400"/>
            <a:ext cx="1779588"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3"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i="1">
                <a:solidFill>
                  <a:schemeClr val="tx1"/>
                </a:solidFill>
                <a:latin typeface="Arial" charset="0"/>
                <a:ea typeface="ＭＳ Ｐゴシック" charset="0"/>
                <a:cs typeface="ＭＳ Ｐゴシック" charset="0"/>
              </a:defRPr>
            </a:lvl1pPr>
            <a:lvl2pPr marL="37931725" indent="-37474525" eaLnBrk="0" hangingPunct="0">
              <a:defRPr sz="2400" i="1">
                <a:solidFill>
                  <a:schemeClr val="tx1"/>
                </a:solidFill>
                <a:latin typeface="Arial" charset="0"/>
                <a:ea typeface="ＭＳ Ｐゴシック" charset="0"/>
              </a:defRPr>
            </a:lvl2pPr>
            <a:lvl3pPr eaLnBrk="0" hangingPunct="0">
              <a:defRPr sz="2400" i="1">
                <a:solidFill>
                  <a:schemeClr val="tx1"/>
                </a:solidFill>
                <a:latin typeface="Arial" charset="0"/>
                <a:ea typeface="ＭＳ Ｐゴシック" charset="0"/>
              </a:defRPr>
            </a:lvl3pPr>
            <a:lvl4pPr eaLnBrk="0" hangingPunct="0">
              <a:defRPr sz="2400" i="1">
                <a:solidFill>
                  <a:schemeClr val="tx1"/>
                </a:solidFill>
                <a:latin typeface="Arial" charset="0"/>
                <a:ea typeface="ＭＳ Ｐゴシック" charset="0"/>
              </a:defRPr>
            </a:lvl4pPr>
            <a:lvl5pPr eaLnBrk="0" hangingPunct="0">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fld id="{21EE2898-28E2-4D42-A1DE-526614F8823A}" type="slidenum">
              <a:rPr lang="en-US" sz="1400" i="0">
                <a:solidFill>
                  <a:srgbClr val="333333"/>
                </a:solidFill>
              </a:rPr>
              <a:pPr eaLnBrk="1" hangingPunct="1"/>
              <a:t>21</a:t>
            </a:fld>
            <a:endParaRPr lang="en-US" sz="1400" i="0">
              <a:solidFill>
                <a:srgbClr val="333333"/>
              </a:solidFill>
            </a:endParaRPr>
          </a:p>
        </p:txBody>
      </p:sp>
      <p:pic>
        <p:nvPicPr>
          <p:cNvPr id="29704" name="Picture 7"/>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489700" y="1981200"/>
            <a:ext cx="2654300" cy="176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71502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3700" y="0"/>
            <a:ext cx="8559800" cy="1066800"/>
          </a:xfrm>
        </p:spPr>
        <p:txBody>
          <a:bodyPr>
            <a:normAutofit/>
          </a:bodyPr>
          <a:lstStyle/>
          <a:p>
            <a:r>
              <a:rPr lang="en-US" sz="3600" dirty="0">
                <a:latin typeface="Trebuchet MS" charset="0"/>
                <a:ea typeface="ＭＳ Ｐゴシック" charset="0"/>
                <a:cs typeface="ＭＳ Ｐゴシック" charset="0"/>
              </a:rPr>
              <a:t>Automated Scoring of Diagnostic Skills</a:t>
            </a:r>
          </a:p>
        </p:txBody>
      </p:sp>
      <p:sp>
        <p:nvSpPr>
          <p:cNvPr id="31747" name="Content Placeholder 2"/>
          <p:cNvSpPr>
            <a:spLocks noGrp="1"/>
          </p:cNvSpPr>
          <p:nvPr>
            <p:ph idx="1"/>
          </p:nvPr>
        </p:nvSpPr>
        <p:spPr>
          <a:xfrm>
            <a:off x="0" y="914400"/>
            <a:ext cx="6705600" cy="5410200"/>
          </a:xfrm>
        </p:spPr>
        <p:txBody>
          <a:bodyPr/>
          <a:lstStyle/>
          <a:p>
            <a:r>
              <a:rPr lang="en-US" sz="2400" dirty="0">
                <a:latin typeface="Trebuchet MS" charset="0"/>
                <a:ea typeface="ＭＳ Ｐゴシック" charset="0"/>
                <a:cs typeface="ＭＳ Ｐゴシック" charset="0"/>
              </a:rPr>
              <a:t>National Board of Medical Examiners study</a:t>
            </a:r>
          </a:p>
          <a:p>
            <a:r>
              <a:rPr lang="en-US" sz="2400" dirty="0">
                <a:latin typeface="Trebuchet MS" charset="0"/>
                <a:ea typeface="ＭＳ Ｐゴシック" charset="0"/>
                <a:cs typeface="ＭＳ Ｐゴシック" charset="0"/>
              </a:rPr>
              <a:t>Doctors in training conduct interviews of actors playing patients and then write a patient notes</a:t>
            </a:r>
          </a:p>
          <a:p>
            <a:r>
              <a:rPr lang="en-US" sz="2400" dirty="0">
                <a:latin typeface="Trebuchet MS" charset="0"/>
                <a:ea typeface="ＭＳ Ｐゴシック" charset="0"/>
                <a:cs typeface="ＭＳ Ｐゴシック" charset="0"/>
              </a:rPr>
              <a:t>Clinical skills </a:t>
            </a:r>
          </a:p>
          <a:p>
            <a:pPr lvl="1"/>
            <a:r>
              <a:rPr lang="en-US" sz="2000" dirty="0">
                <a:latin typeface="Trebuchet MS" charset="0"/>
                <a:ea typeface="ＭＳ Ｐゴシック" charset="0"/>
              </a:rPr>
              <a:t> taking a medical history,</a:t>
            </a:r>
          </a:p>
          <a:p>
            <a:pPr lvl="1"/>
            <a:r>
              <a:rPr lang="en-US" sz="2000" dirty="0">
                <a:latin typeface="Trebuchet MS" charset="0"/>
                <a:ea typeface="ＭＳ Ｐゴシック" charset="0"/>
              </a:rPr>
              <a:t> performing an appropriate physical examination, communicating effectively with the patient, </a:t>
            </a:r>
          </a:p>
          <a:p>
            <a:pPr lvl="1"/>
            <a:r>
              <a:rPr lang="en-US" sz="2000" b="1" u="sng" dirty="0">
                <a:latin typeface="Trebuchet MS" charset="0"/>
                <a:ea typeface="ＭＳ Ｐゴシック" charset="0"/>
              </a:rPr>
              <a:t>clearly and accurately documenting</a:t>
            </a:r>
            <a:r>
              <a:rPr lang="en-US" sz="2000" dirty="0">
                <a:latin typeface="Trebuchet MS" charset="0"/>
                <a:ea typeface="ＭＳ Ｐゴシック" charset="0"/>
              </a:rPr>
              <a:t> the findings and diagnostic hypotheses from the clinical encounter</a:t>
            </a:r>
          </a:p>
          <a:p>
            <a:pPr lvl="1"/>
            <a:r>
              <a:rPr lang="en-US" sz="2000" dirty="0">
                <a:latin typeface="Trebuchet MS" charset="0"/>
                <a:ea typeface="ＭＳ Ｐゴシック" charset="0"/>
              </a:rPr>
              <a:t> ordering appropriate diagnostic studies. </a:t>
            </a:r>
          </a:p>
          <a:p>
            <a:r>
              <a:rPr lang="en-US" sz="2400" dirty="0">
                <a:latin typeface="Trebuchet MS" charset="0"/>
                <a:ea typeface="ＭＳ Ｐゴシック" charset="0"/>
                <a:cs typeface="ＭＳ Ｐゴシック" charset="0"/>
              </a:rPr>
              <a:t>A test of trainee</a:t>
            </a:r>
            <a:r>
              <a:rPr lang="ja-JP" altLang="en-US" sz="2400" dirty="0">
                <a:latin typeface="Trebuchet MS" charset="0"/>
                <a:ea typeface="ＭＳ Ｐゴシック" charset="0"/>
                <a:cs typeface="ＭＳ Ｐゴシック" charset="0"/>
              </a:rPr>
              <a:t>’</a:t>
            </a:r>
            <a:r>
              <a:rPr lang="en-US" sz="2400" dirty="0">
                <a:latin typeface="Trebuchet MS" charset="0"/>
                <a:ea typeface="ＭＳ Ｐゴシック" charset="0"/>
                <a:cs typeface="ＭＳ Ｐゴシック" charset="0"/>
              </a:rPr>
              <a:t>s relevant skills in realistic situations</a:t>
            </a:r>
          </a:p>
        </p:txBody>
      </p:sp>
      <p:sp>
        <p:nvSpPr>
          <p:cNvPr id="31748"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i="1">
                <a:solidFill>
                  <a:schemeClr val="tx1"/>
                </a:solidFill>
                <a:latin typeface="Arial" charset="0"/>
                <a:ea typeface="ＭＳ Ｐゴシック" charset="0"/>
                <a:cs typeface="ＭＳ Ｐゴシック" charset="0"/>
              </a:defRPr>
            </a:lvl1pPr>
            <a:lvl2pPr marL="37931725" indent="-37474525" eaLnBrk="0" hangingPunct="0">
              <a:defRPr sz="2400" i="1">
                <a:solidFill>
                  <a:schemeClr val="tx1"/>
                </a:solidFill>
                <a:latin typeface="Arial" charset="0"/>
                <a:ea typeface="ＭＳ Ｐゴシック" charset="0"/>
              </a:defRPr>
            </a:lvl2pPr>
            <a:lvl3pPr eaLnBrk="0" hangingPunct="0">
              <a:defRPr sz="2400" i="1">
                <a:solidFill>
                  <a:schemeClr val="tx1"/>
                </a:solidFill>
                <a:latin typeface="Arial" charset="0"/>
                <a:ea typeface="ＭＳ Ｐゴシック" charset="0"/>
              </a:defRPr>
            </a:lvl3pPr>
            <a:lvl4pPr eaLnBrk="0" hangingPunct="0">
              <a:defRPr sz="2400" i="1">
                <a:solidFill>
                  <a:schemeClr val="tx1"/>
                </a:solidFill>
                <a:latin typeface="Arial" charset="0"/>
                <a:ea typeface="ＭＳ Ｐゴシック" charset="0"/>
              </a:defRPr>
            </a:lvl4pPr>
            <a:lvl5pPr eaLnBrk="0" hangingPunct="0">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fld id="{9EF04D27-4F64-6A40-8A40-2086AC3674DE}" type="slidenum">
              <a:rPr lang="en-US" sz="1400" i="0">
                <a:solidFill>
                  <a:srgbClr val="333333"/>
                </a:solidFill>
              </a:rPr>
              <a:pPr eaLnBrk="1" hangingPunct="1"/>
              <a:t>22</a:t>
            </a:fld>
            <a:endParaRPr lang="en-US" sz="1400" i="0">
              <a:solidFill>
                <a:srgbClr val="333333"/>
              </a:solidFill>
            </a:endParaRPr>
          </a:p>
        </p:txBody>
      </p:sp>
      <p:pic>
        <p:nvPicPr>
          <p:cNvPr id="31749" name="Picture 4" descr="step2-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02400" y="4762500"/>
            <a:ext cx="3073400"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6" descr="patient not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53200" y="1176338"/>
            <a:ext cx="2857500" cy="369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339876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fontScale="90000"/>
          </a:bodyPr>
          <a:lstStyle/>
          <a:p>
            <a:pPr eaLnBrk="1" hangingPunct="1"/>
            <a:r>
              <a:rPr lang="en-US" sz="4000">
                <a:solidFill>
                  <a:srgbClr val="000000"/>
                </a:solidFill>
                <a:latin typeface="Arial Unicode MS" charset="0"/>
                <a:ea typeface="ＭＳ Ｐゴシック" charset="0"/>
                <a:cs typeface="ＭＳ Ｐゴシック" charset="0"/>
              </a:rPr>
              <a:t>Patient Note Reliability Results</a:t>
            </a:r>
            <a:br>
              <a:rPr lang="en-US" sz="4000">
                <a:solidFill>
                  <a:srgbClr val="000000"/>
                </a:solidFill>
                <a:latin typeface="Arial Unicode MS" charset="0"/>
                <a:ea typeface="ＭＳ Ｐゴシック" charset="0"/>
                <a:cs typeface="ＭＳ Ｐゴシック" charset="0"/>
              </a:rPr>
            </a:br>
            <a:endParaRPr lang="en-US" sz="4000">
              <a:solidFill>
                <a:srgbClr val="000000"/>
              </a:solidFill>
              <a:latin typeface="Calibri" charset="0"/>
              <a:ea typeface="ＭＳ Ｐゴシック" charset="0"/>
              <a:cs typeface="ＭＳ Ｐゴシック" charset="0"/>
            </a:endParaRPr>
          </a:p>
        </p:txBody>
      </p:sp>
      <p:graphicFrame>
        <p:nvGraphicFramePr>
          <p:cNvPr id="62466" name="Object 2"/>
          <p:cNvGraphicFramePr>
            <a:graphicFrameLocks noChangeAspect="1"/>
          </p:cNvGraphicFramePr>
          <p:nvPr>
            <p:ph idx="1"/>
          </p:nvPr>
        </p:nvGraphicFramePr>
        <p:xfrm>
          <a:off x="1219200" y="914400"/>
          <a:ext cx="7924800" cy="5943600"/>
        </p:xfrm>
        <a:graphic>
          <a:graphicData uri="http://schemas.openxmlformats.org/presentationml/2006/ole">
            <p:oleObj spid="_x0000_s3195" name="Chart" r:id="rId4" imgW="6439069" imgH="3981487" progId="Excel.Sheet.8">
              <p:embed/>
            </p:oleObj>
          </a:graphicData>
        </a:graphic>
      </p:graphicFrame>
      <p:sp>
        <p:nvSpPr>
          <p:cNvPr id="62468" name="Rectangle 4"/>
          <p:cNvSpPr>
            <a:spLocks noChangeArrowheads="1"/>
          </p:cNvSpPr>
          <p:nvPr/>
        </p:nvSpPr>
        <p:spPr bwMode="auto">
          <a:xfrm>
            <a:off x="0" y="0"/>
            <a:ext cx="7391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endParaRPr lang="en-US" sz="3600">
              <a:solidFill>
                <a:schemeClr val="tx2"/>
              </a:solidFill>
              <a:latin typeface="Arial Unicode MS" charset="0"/>
            </a:endParaRPr>
          </a:p>
        </p:txBody>
      </p:sp>
    </p:spTree>
    <p:extLst>
      <p:ext uri="{BB962C8B-B14F-4D97-AF65-F5344CB8AC3E}">
        <p14:creationId xmlns:p14="http://schemas.microsoft.com/office/powerpoint/2010/main" xmlns="" val="3325417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normAutofit/>
          </a:bodyPr>
          <a:lstStyle/>
          <a:p>
            <a:pPr eaLnBrk="1" hangingPunct="1"/>
            <a:r>
              <a:rPr lang="en-US" sz="4000" dirty="0">
                <a:latin typeface="Arial" charset="0"/>
                <a:ea typeface="ＭＳ Ｐゴシック" charset="0"/>
                <a:cs typeface="ＭＳ Ｐゴシック" charset="0"/>
              </a:rPr>
              <a:t>Why use automated scoring?</a:t>
            </a:r>
          </a:p>
        </p:txBody>
      </p:sp>
      <p:sp>
        <p:nvSpPr>
          <p:cNvPr id="114691" name="Content Placeholder 2"/>
          <p:cNvSpPr>
            <a:spLocks noGrp="1"/>
          </p:cNvSpPr>
          <p:nvPr>
            <p:ph idx="1"/>
          </p:nvPr>
        </p:nvSpPr>
        <p:spPr>
          <a:xfrm>
            <a:off x="304800" y="1143000"/>
            <a:ext cx="8636000" cy="4983163"/>
          </a:xfrm>
        </p:spPr>
        <p:txBody>
          <a:bodyPr>
            <a:normAutofit lnSpcReduction="10000"/>
          </a:bodyPr>
          <a:lstStyle/>
          <a:p>
            <a:pPr eaLnBrk="1" hangingPunct="1"/>
            <a:r>
              <a:rPr lang="en-US" sz="2800" dirty="0">
                <a:latin typeface="Arial" charset="0"/>
                <a:ea typeface="ＭＳ Ｐゴシック" charset="0"/>
                <a:cs typeface="ＭＳ Ｐゴシック" charset="0"/>
              </a:rPr>
              <a:t>Consistency</a:t>
            </a:r>
          </a:p>
          <a:p>
            <a:pPr lvl="1" eaLnBrk="1" hangingPunct="1"/>
            <a:r>
              <a:rPr lang="en-US" sz="2400" dirty="0">
                <a:latin typeface="Arial" charset="0"/>
                <a:ea typeface="ＭＳ Ｐゴシック" charset="0"/>
              </a:rPr>
              <a:t>A response that is graded a 2 today is a 2 tomorrow is a 2 in three months</a:t>
            </a:r>
          </a:p>
          <a:p>
            <a:pPr eaLnBrk="1" hangingPunct="1"/>
            <a:r>
              <a:rPr lang="en-US" sz="2800" dirty="0">
                <a:latin typeface="Arial" charset="0"/>
                <a:ea typeface="ＭＳ Ｐゴシック" charset="0"/>
                <a:cs typeface="ＭＳ Ｐゴシック" charset="0"/>
              </a:rPr>
              <a:t>Objectivity</a:t>
            </a:r>
          </a:p>
          <a:p>
            <a:pPr eaLnBrk="1" hangingPunct="1"/>
            <a:r>
              <a:rPr lang="en-US" sz="2800" dirty="0">
                <a:latin typeface="Arial" charset="0"/>
                <a:ea typeface="ＭＳ Ｐゴシック" charset="0"/>
                <a:cs typeface="ＭＳ Ｐゴシック" charset="0"/>
              </a:rPr>
              <a:t>Efficiency</a:t>
            </a:r>
          </a:p>
          <a:p>
            <a:pPr lvl="1" eaLnBrk="1" hangingPunct="1"/>
            <a:r>
              <a:rPr lang="en-US" sz="2400" dirty="0">
                <a:latin typeface="Arial" charset="0"/>
                <a:ea typeface="ＭＳ Ｐゴシック" charset="0"/>
              </a:rPr>
              <a:t>Responses are evaluated in seconds </a:t>
            </a:r>
            <a:endParaRPr lang="en-US" sz="2400" dirty="0" smtClean="0">
              <a:latin typeface="Arial" charset="0"/>
              <a:ea typeface="ＭＳ Ｐゴシック" charset="0"/>
            </a:endParaRPr>
          </a:p>
          <a:p>
            <a:pPr lvl="1" eaLnBrk="1" hangingPunct="1"/>
            <a:r>
              <a:rPr lang="en-US" sz="2400" dirty="0" smtClean="0">
                <a:latin typeface="Arial" charset="0"/>
                <a:ea typeface="ＭＳ Ｐゴシック" charset="0"/>
              </a:rPr>
              <a:t>Reports </a:t>
            </a:r>
            <a:r>
              <a:rPr lang="en-US" sz="2400" dirty="0">
                <a:latin typeface="Arial" charset="0"/>
                <a:ea typeface="ＭＳ Ｐゴシック" charset="0"/>
              </a:rPr>
              <a:t>can be returned more quickly</a:t>
            </a:r>
          </a:p>
          <a:p>
            <a:pPr lvl="1" eaLnBrk="1" hangingPunct="1"/>
            <a:r>
              <a:rPr lang="en-US" sz="2400" dirty="0" smtClean="0">
                <a:latin typeface="Arial" charset="0"/>
                <a:ea typeface="ＭＳ Ｐゴシック" charset="0"/>
              </a:rPr>
              <a:t>Costs </a:t>
            </a:r>
            <a:r>
              <a:rPr lang="en-US" sz="2400" dirty="0">
                <a:latin typeface="Arial" charset="0"/>
                <a:ea typeface="ＭＳ Ｐゴシック" charset="0"/>
              </a:rPr>
              <a:t>can be </a:t>
            </a:r>
            <a:r>
              <a:rPr lang="en-US" sz="2400" dirty="0" smtClean="0">
                <a:latin typeface="Arial" charset="0"/>
                <a:ea typeface="ＭＳ Ｐゴシック" charset="0"/>
              </a:rPr>
              <a:t>reduced </a:t>
            </a:r>
            <a:endParaRPr lang="en-US" sz="2400" dirty="0">
              <a:latin typeface="Arial" charset="0"/>
              <a:ea typeface="ＭＳ Ｐゴシック" charset="0"/>
            </a:endParaRPr>
          </a:p>
          <a:p>
            <a:pPr eaLnBrk="1" hangingPunct="1"/>
            <a:r>
              <a:rPr lang="en-US" sz="2800" dirty="0">
                <a:latin typeface="Arial" charset="0"/>
                <a:ea typeface="ＭＳ Ｐゴシック" charset="0"/>
                <a:cs typeface="ＭＳ Ｐゴシック" charset="0"/>
              </a:rPr>
              <a:t>Reliability and Validity</a:t>
            </a:r>
          </a:p>
          <a:p>
            <a:pPr eaLnBrk="1" hangingPunct="1"/>
            <a:r>
              <a:rPr lang="en-US" sz="2800" dirty="0">
                <a:latin typeface="Arial" charset="0"/>
                <a:ea typeface="ＭＳ Ｐゴシック" charset="0"/>
                <a:cs typeface="ＭＳ Ｐゴシック" charset="0"/>
              </a:rPr>
              <a:t>Can detect off-topic, inappropriate and </a:t>
            </a:r>
            <a:r>
              <a:rPr lang="ja-JP" altLang="en-US"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odd</a:t>
            </a:r>
            <a:r>
              <a:rPr lang="ja-JP" altLang="en-US" sz="2800" dirty="0">
                <a:latin typeface="Arial" charset="0"/>
                <a:ea typeface="ＭＳ Ｐゴシック" charset="0"/>
                <a:cs typeface="ＭＳ Ｐゴシック" charset="0"/>
              </a:rPr>
              <a:t>”</a:t>
            </a:r>
            <a:r>
              <a:rPr lang="en-US" sz="2800" dirty="0">
                <a:latin typeface="Arial" charset="0"/>
                <a:ea typeface="ＭＳ Ｐゴシック" charset="0"/>
                <a:cs typeface="ＭＳ Ｐゴシック" charset="0"/>
              </a:rPr>
              <a:t> responses</a:t>
            </a:r>
          </a:p>
        </p:txBody>
      </p:sp>
    </p:spTree>
    <p:extLst>
      <p:ext uri="{BB962C8B-B14F-4D97-AF65-F5344CB8AC3E}">
        <p14:creationId xmlns:p14="http://schemas.microsoft.com/office/powerpoint/2010/main" xmlns="" val="413578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457200" y="274638"/>
            <a:ext cx="8229600" cy="868362"/>
          </a:xfrm>
        </p:spPr>
        <p:txBody>
          <a:bodyPr/>
          <a:lstStyle/>
          <a:p>
            <a:pPr eaLnBrk="1" hangingPunct="1"/>
            <a:r>
              <a:rPr lang="en-US" dirty="0">
                <a:latin typeface="Calibri" charset="0"/>
                <a:ea typeface="ＭＳ Ｐゴシック" charset="0"/>
                <a:cs typeface="ＭＳ Ｐゴシック" charset="0"/>
              </a:rPr>
              <a:t>Conclusions</a:t>
            </a:r>
          </a:p>
        </p:txBody>
      </p:sp>
      <p:sp>
        <p:nvSpPr>
          <p:cNvPr id="119811" name="Content Placeholder 2"/>
          <p:cNvSpPr>
            <a:spLocks noGrp="1"/>
          </p:cNvSpPr>
          <p:nvPr>
            <p:ph idx="1"/>
          </p:nvPr>
        </p:nvSpPr>
        <p:spPr>
          <a:xfrm>
            <a:off x="457200" y="1143000"/>
            <a:ext cx="8521700" cy="5562600"/>
          </a:xfrm>
        </p:spPr>
        <p:txBody>
          <a:bodyPr>
            <a:normAutofit fontScale="92500" lnSpcReduction="10000"/>
          </a:bodyPr>
          <a:lstStyle/>
          <a:p>
            <a:pPr eaLnBrk="1" hangingPunct="1"/>
            <a:r>
              <a:rPr lang="en-US" dirty="0" smtClean="0">
                <a:latin typeface="Calibri" charset="0"/>
                <a:ea typeface="ＭＳ Ｐゴシック" charset="0"/>
                <a:cs typeface="ＭＳ Ｐゴシック" charset="0"/>
              </a:rPr>
              <a:t>Automated scoring technology is coming of age</a:t>
            </a:r>
          </a:p>
          <a:p>
            <a:pPr marL="742950" lvl="2" indent="-342900"/>
            <a:r>
              <a:rPr lang="en-US" sz="2900" dirty="0" smtClean="0">
                <a:latin typeface="Calibri" charset="0"/>
                <a:ea typeface="ＭＳ Ｐゴシック" charset="0"/>
                <a:cs typeface="ＭＳ Ｐゴシック" charset="0"/>
              </a:rPr>
              <a:t>Written </a:t>
            </a:r>
            <a:r>
              <a:rPr lang="en-US" sz="2900" u="sng" dirty="0" smtClean="0">
                <a:latin typeface="Calibri" charset="0"/>
                <a:ea typeface="ＭＳ Ｐゴシック" charset="0"/>
                <a:cs typeface="ＭＳ Ｐゴシック" charset="0"/>
              </a:rPr>
              <a:t>and</a:t>
            </a:r>
            <a:r>
              <a:rPr lang="en-US" sz="2900" dirty="0" smtClean="0">
                <a:latin typeface="Calibri" charset="0"/>
                <a:ea typeface="ＭＳ Ｐゴシック" charset="0"/>
                <a:cs typeface="ＭＳ Ｐゴシック" charset="0"/>
              </a:rPr>
              <a:t> Spoken </a:t>
            </a:r>
            <a:r>
              <a:rPr lang="en-US" sz="2900" dirty="0">
                <a:latin typeface="Calibri" charset="0"/>
                <a:ea typeface="ＭＳ Ｐゴシック" charset="0"/>
                <a:cs typeface="ＭＳ Ｐゴシック" charset="0"/>
              </a:rPr>
              <a:t>language assessment </a:t>
            </a:r>
            <a:endParaRPr lang="en-US" sz="2900" dirty="0" smtClean="0">
              <a:latin typeface="Calibri" charset="0"/>
              <a:ea typeface="ＭＳ Ｐゴシック" charset="0"/>
              <a:cs typeface="ＭＳ Ｐゴシック" charset="0"/>
            </a:endParaRPr>
          </a:p>
          <a:p>
            <a:pPr marL="406400" indent="-406400"/>
            <a:r>
              <a:rPr lang="en-US" dirty="0" smtClean="0">
                <a:latin typeface="Calibri" charset="0"/>
                <a:ea typeface="ＭＳ Ｐゴシック" charset="0"/>
                <a:cs typeface="ＭＳ Ｐゴシック" charset="0"/>
              </a:rPr>
              <a:t>Approach proven in K-12, Higher Education</a:t>
            </a:r>
          </a:p>
          <a:p>
            <a:r>
              <a:rPr lang="en-US" dirty="0" smtClean="0">
                <a:latin typeface="Calibri" charset="0"/>
                <a:ea typeface="ＭＳ Ｐゴシック" charset="0"/>
                <a:cs typeface="ＭＳ Ｐゴシック" charset="0"/>
              </a:rPr>
              <a:t>Expanding more slowly into job assessment</a:t>
            </a:r>
          </a:p>
          <a:p>
            <a:pPr eaLnBrk="1" hangingPunct="1"/>
            <a:r>
              <a:rPr lang="en-US" dirty="0" smtClean="0">
                <a:latin typeface="Calibri" charset="0"/>
                <a:ea typeface="ＭＳ Ｐゴシック" charset="0"/>
                <a:cs typeface="ＭＳ Ｐゴシック" charset="0"/>
              </a:rPr>
              <a:t>Assesses ARs, competencies, language </a:t>
            </a:r>
            <a:r>
              <a:rPr lang="en-US" dirty="0">
                <a:latin typeface="Calibri" charset="0"/>
                <a:ea typeface="ＭＳ Ｐゴシック" charset="0"/>
                <a:cs typeface="ＭＳ Ｐゴシック" charset="0"/>
              </a:rPr>
              <a:t>ability and higher level </a:t>
            </a:r>
            <a:r>
              <a:rPr lang="en-US" dirty="0" smtClean="0">
                <a:latin typeface="Calibri" charset="0"/>
                <a:ea typeface="ＭＳ Ｐゴシック" charset="0"/>
                <a:cs typeface="ＭＳ Ｐゴシック" charset="0"/>
              </a:rPr>
              <a:t>cognitive skills</a:t>
            </a:r>
          </a:p>
          <a:p>
            <a:pPr lvl="1"/>
            <a:r>
              <a:rPr lang="en-US" dirty="0" smtClean="0">
                <a:latin typeface="Calibri" charset="0"/>
                <a:ea typeface="ＭＳ Ｐゴシック" charset="0"/>
                <a:cs typeface="ＭＳ Ｐゴシック" charset="0"/>
              </a:rPr>
              <a:t>Mimics human approach to judgment</a:t>
            </a:r>
            <a:endParaRPr lang="en-US" dirty="0">
              <a:latin typeface="Calibri" charset="0"/>
              <a:ea typeface="ＭＳ Ｐゴシック" charset="0"/>
              <a:cs typeface="ＭＳ Ｐゴシック" charset="0"/>
            </a:endParaRPr>
          </a:p>
          <a:p>
            <a:pPr lvl="1" eaLnBrk="1" hangingPunct="1"/>
            <a:r>
              <a:rPr lang="en-US" dirty="0">
                <a:latin typeface="Calibri" charset="0"/>
                <a:ea typeface="ＭＳ Ｐゴシック" charset="0"/>
              </a:rPr>
              <a:t>Testing abilities and skills related to job performance</a:t>
            </a:r>
          </a:p>
          <a:p>
            <a:pPr lvl="1" eaLnBrk="1" hangingPunct="1"/>
            <a:r>
              <a:rPr lang="en-US" dirty="0">
                <a:latin typeface="Calibri" charset="0"/>
                <a:ea typeface="ＭＳ Ｐゴシック" charset="0"/>
              </a:rPr>
              <a:t>Tasks relevant to the context of the workplace</a:t>
            </a:r>
          </a:p>
          <a:p>
            <a:pPr eaLnBrk="1" hangingPunct="1"/>
            <a:r>
              <a:rPr lang="en-US" dirty="0">
                <a:latin typeface="Calibri" charset="0"/>
                <a:ea typeface="ＭＳ Ｐゴシック" charset="0"/>
                <a:cs typeface="ＭＳ Ｐゴシック" charset="0"/>
              </a:rPr>
              <a:t>Automated scoring can be used for accurate and efficient assessment </a:t>
            </a:r>
          </a:p>
          <a:p>
            <a:pPr eaLnBrk="1" hangingPunct="1">
              <a:buFont typeface="Arial" charset="0"/>
              <a:buNone/>
            </a:pP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xmlns="" val="2038733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T&amp;E Data</a:t>
            </a:r>
            <a:endParaRPr lang="en-US" dirty="0"/>
          </a:p>
        </p:txBody>
      </p:sp>
      <p:sp>
        <p:nvSpPr>
          <p:cNvPr id="3" name="Content Placeholder 2"/>
          <p:cNvSpPr>
            <a:spLocks noGrp="1"/>
          </p:cNvSpPr>
          <p:nvPr>
            <p:ph idx="1"/>
          </p:nvPr>
        </p:nvSpPr>
        <p:spPr/>
        <p:txBody>
          <a:bodyPr>
            <a:normAutofit lnSpcReduction="10000"/>
          </a:bodyPr>
          <a:lstStyle/>
          <a:p>
            <a:r>
              <a:rPr lang="en-US" dirty="0" smtClean="0"/>
              <a:t>Application blanks, résumés</a:t>
            </a:r>
          </a:p>
          <a:p>
            <a:r>
              <a:rPr lang="en-US" dirty="0" smtClean="0"/>
              <a:t>T&amp;E Checklists </a:t>
            </a:r>
          </a:p>
          <a:p>
            <a:pPr lvl="1"/>
            <a:r>
              <a:rPr lang="en-US" dirty="0" smtClean="0"/>
              <a:t>Task-based questionnaire (TBQs)</a:t>
            </a:r>
          </a:p>
          <a:p>
            <a:pPr lvl="1"/>
            <a:r>
              <a:rPr lang="en-US" dirty="0" smtClean="0"/>
              <a:t>KSA-based questionnaire (KSABQs)</a:t>
            </a:r>
          </a:p>
          <a:p>
            <a:r>
              <a:rPr lang="en-US" dirty="0" smtClean="0"/>
              <a:t>Accomplishment Records (ARs)</a:t>
            </a:r>
          </a:p>
          <a:p>
            <a:pPr lvl="1"/>
            <a:r>
              <a:rPr lang="en-US" dirty="0" smtClean="0"/>
              <a:t>Write about experience, proficiencies and job-related competencies</a:t>
            </a:r>
          </a:p>
          <a:p>
            <a:r>
              <a:rPr lang="en-US" dirty="0" smtClean="0"/>
              <a:t>Scoring</a:t>
            </a:r>
          </a:p>
          <a:p>
            <a:pPr lvl="1"/>
            <a:r>
              <a:rPr lang="en-US" dirty="0" smtClean="0"/>
              <a:t>Point based methods vs. holistic methods</a:t>
            </a:r>
          </a:p>
        </p:txBody>
      </p:sp>
    </p:spTree>
    <p:extLst>
      <p:ext uri="{BB962C8B-B14F-4D97-AF65-F5344CB8AC3E}">
        <p14:creationId xmlns:p14="http://schemas.microsoft.com/office/powerpoint/2010/main" xmlns="" val="3196238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2" y="274638"/>
            <a:ext cx="8111067" cy="690562"/>
          </a:xfrm>
        </p:spPr>
        <p:txBody>
          <a:bodyPr>
            <a:normAutofit fontScale="90000"/>
          </a:bodyPr>
          <a:lstStyle/>
          <a:p>
            <a:r>
              <a:rPr lang="en-US" sz="4000" dirty="0" smtClean="0"/>
              <a:t>Applicant Responses (ARs)</a:t>
            </a:r>
            <a:endParaRPr lang="en-US" sz="4000" dirty="0"/>
          </a:p>
        </p:txBody>
      </p:sp>
      <p:sp>
        <p:nvSpPr>
          <p:cNvPr id="3" name="Content Placeholder 2"/>
          <p:cNvSpPr>
            <a:spLocks noGrp="1"/>
          </p:cNvSpPr>
          <p:nvPr>
            <p:ph idx="1"/>
          </p:nvPr>
        </p:nvSpPr>
        <p:spPr>
          <a:xfrm>
            <a:off x="237067" y="965200"/>
            <a:ext cx="8754533" cy="5435600"/>
          </a:xfrm>
        </p:spPr>
        <p:txBody>
          <a:bodyPr>
            <a:noAutofit/>
          </a:bodyPr>
          <a:lstStyle/>
          <a:p>
            <a:r>
              <a:rPr lang="en-US" sz="2400" dirty="0"/>
              <a:t>Applicants provide “accomplishments” that demonstrate their level of proficiency within job –related </a:t>
            </a:r>
            <a:r>
              <a:rPr lang="en-US" sz="2400" dirty="0" smtClean="0"/>
              <a:t>competencies</a:t>
            </a:r>
          </a:p>
          <a:p>
            <a:pPr lvl="1"/>
            <a:r>
              <a:rPr lang="en-US" sz="2000" dirty="0" smtClean="0"/>
              <a:t>Accomplishments </a:t>
            </a:r>
            <a:r>
              <a:rPr lang="en-US" sz="2000" dirty="0"/>
              <a:t>are “specific, verifiable behavioral examples </a:t>
            </a:r>
            <a:r>
              <a:rPr lang="en-US" sz="2000" dirty="0" smtClean="0"/>
              <a:t>of performance”</a:t>
            </a:r>
            <a:endParaRPr lang="en-US" dirty="0"/>
          </a:p>
          <a:p>
            <a:r>
              <a:rPr lang="en-US" sz="2400" dirty="0"/>
              <a:t>Most appropriate for higher level positions that </a:t>
            </a:r>
            <a:r>
              <a:rPr lang="en-US" sz="2400" dirty="0" smtClean="0"/>
              <a:t>require</a:t>
            </a:r>
            <a:endParaRPr lang="en-US" sz="2400" dirty="0"/>
          </a:p>
          <a:p>
            <a:pPr lvl="1"/>
            <a:r>
              <a:rPr lang="en-US" sz="2000" dirty="0" smtClean="0"/>
              <a:t>Experience</a:t>
            </a:r>
            <a:endParaRPr lang="en-US" sz="2000" dirty="0"/>
          </a:p>
          <a:p>
            <a:pPr lvl="1"/>
            <a:r>
              <a:rPr lang="en-US" sz="2000" dirty="0"/>
              <a:t>Management</a:t>
            </a:r>
          </a:p>
          <a:p>
            <a:pPr lvl="1"/>
            <a:r>
              <a:rPr lang="en-US" sz="2000" dirty="0"/>
              <a:t>Writing skills</a:t>
            </a:r>
          </a:p>
          <a:p>
            <a:pPr lvl="1"/>
            <a:r>
              <a:rPr lang="en-US" sz="2000" dirty="0" smtClean="0"/>
              <a:t>Reasoning, </a:t>
            </a:r>
            <a:r>
              <a:rPr lang="en-US" sz="2000" dirty="0"/>
              <a:t>problem </a:t>
            </a:r>
            <a:r>
              <a:rPr lang="en-US" sz="2000" dirty="0" smtClean="0"/>
              <a:t>solving, knowledge</a:t>
            </a:r>
            <a:endParaRPr lang="en-US" dirty="0"/>
          </a:p>
          <a:p>
            <a:r>
              <a:rPr lang="en-US" sz="2400" dirty="0"/>
              <a:t>Advantage over other </a:t>
            </a:r>
            <a:r>
              <a:rPr lang="en-US" sz="2400" dirty="0" smtClean="0"/>
              <a:t>approaches: requires </a:t>
            </a:r>
            <a:r>
              <a:rPr lang="en-US" sz="2400" u="sng" dirty="0"/>
              <a:t>generation</a:t>
            </a:r>
            <a:r>
              <a:rPr lang="en-US" sz="2400" dirty="0"/>
              <a:t> not </a:t>
            </a:r>
            <a:r>
              <a:rPr lang="en-US" sz="2400" u="sng" dirty="0" smtClean="0"/>
              <a:t>recognition</a:t>
            </a:r>
            <a:endParaRPr lang="en-US" sz="2400" dirty="0"/>
          </a:p>
          <a:p>
            <a:r>
              <a:rPr lang="en-US" sz="2400" dirty="0"/>
              <a:t>Human rating approach</a:t>
            </a:r>
          </a:p>
          <a:p>
            <a:pPr lvl="1"/>
            <a:r>
              <a:rPr lang="en-US" sz="2000" dirty="0"/>
              <a:t>Holistic 4-6 point scale </a:t>
            </a:r>
            <a:endParaRPr lang="en-US" dirty="0" smtClean="0"/>
          </a:p>
          <a:p>
            <a:pPr lvl="1"/>
            <a:r>
              <a:rPr lang="en-US" sz="2400" dirty="0" smtClean="0"/>
              <a:t>Scored holistically on rubrics</a:t>
            </a:r>
          </a:p>
          <a:p>
            <a:pPr lvl="1"/>
            <a:r>
              <a:rPr lang="en-US" sz="2000" dirty="0" smtClean="0"/>
              <a:t>Overall, presentation, knowledge, messaging, grammar/mechanics, ….</a:t>
            </a:r>
          </a:p>
        </p:txBody>
      </p:sp>
    </p:spTree>
    <p:extLst>
      <p:ext uri="{BB962C8B-B14F-4D97-AF65-F5344CB8AC3E}">
        <p14:creationId xmlns:p14="http://schemas.microsoft.com/office/powerpoint/2010/main" xmlns="" val="355072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274638"/>
            <a:ext cx="9144000" cy="1143000"/>
          </a:xfrm>
        </p:spPr>
        <p:txBody>
          <a:bodyPr>
            <a:normAutofit fontScale="90000"/>
          </a:bodyPr>
          <a:lstStyle/>
          <a:p>
            <a:pPr eaLnBrk="1" hangingPunct="1"/>
            <a:r>
              <a:rPr lang="en-US" sz="4000" dirty="0">
                <a:latin typeface="Calibri" charset="0"/>
                <a:ea typeface="ＭＳ Ｐゴシック" charset="0"/>
                <a:cs typeface="ＭＳ Ｐゴシック" charset="0"/>
              </a:rPr>
              <a:t>Language </a:t>
            </a:r>
            <a:r>
              <a:rPr lang="en-US" sz="4000" dirty="0" smtClean="0">
                <a:latin typeface="Calibri" charset="0"/>
                <a:ea typeface="ＭＳ Ｐゴシック" charset="0"/>
                <a:cs typeface="ＭＳ Ｐゴシック" charset="0"/>
              </a:rPr>
              <a:t>skills, experience </a:t>
            </a:r>
            <a:r>
              <a:rPr lang="en-US" sz="4000" dirty="0">
                <a:latin typeface="Calibri" charset="0"/>
                <a:ea typeface="ＭＳ Ｐゴシック" charset="0"/>
                <a:cs typeface="ＭＳ Ｐゴシック" charset="0"/>
              </a:rPr>
              <a:t>and </a:t>
            </a:r>
            <a:r>
              <a:rPr lang="en-US" sz="4000" dirty="0" smtClean="0">
                <a:latin typeface="Calibri" charset="0"/>
                <a:ea typeface="ＭＳ Ｐゴシック" charset="0"/>
                <a:cs typeface="ＭＳ Ｐゴシック" charset="0"/>
              </a:rPr>
              <a:t>domain knowledge</a:t>
            </a:r>
            <a:endParaRPr lang="en-US" sz="4000" dirty="0">
              <a:latin typeface="Calibri" charset="0"/>
              <a:ea typeface="ＭＳ Ｐゴシック" charset="0"/>
              <a:cs typeface="ＭＳ Ｐゴシック" charset="0"/>
            </a:endParaRPr>
          </a:p>
        </p:txBody>
      </p:sp>
      <p:sp>
        <p:nvSpPr>
          <p:cNvPr id="22531" name="Content Placeholder 2"/>
          <p:cNvSpPr>
            <a:spLocks noGrp="1"/>
          </p:cNvSpPr>
          <p:nvPr>
            <p:ph idx="1"/>
          </p:nvPr>
        </p:nvSpPr>
        <p:spPr/>
        <p:txBody>
          <a:bodyPr>
            <a:normAutofit fontScale="85000" lnSpcReduction="20000"/>
          </a:bodyPr>
          <a:lstStyle/>
          <a:p>
            <a:r>
              <a:rPr lang="en-US" dirty="0">
                <a:latin typeface="Calibri" charset="0"/>
                <a:ea typeface="ＭＳ Ｐゴシック" charset="0"/>
                <a:cs typeface="ＭＳ Ｐゴシック" charset="0"/>
              </a:rPr>
              <a:t>A candidate</a:t>
            </a:r>
            <a:r>
              <a:rPr lang="ja-JP" altLang="en-US" dirty="0">
                <a:latin typeface="Calibri" charset="0"/>
                <a:ea typeface="ＭＳ Ｐゴシック" charset="0"/>
                <a:cs typeface="ＭＳ Ｐゴシック" charset="0"/>
              </a:rPr>
              <a:t>’</a:t>
            </a:r>
            <a:r>
              <a:rPr lang="en-US" dirty="0">
                <a:latin typeface="Calibri" charset="0"/>
                <a:ea typeface="ＭＳ Ｐゴシック" charset="0"/>
                <a:cs typeface="ＭＳ Ｐゴシック" charset="0"/>
              </a:rPr>
              <a:t>s expression of spoken and written language is a reflection of their domain </a:t>
            </a:r>
            <a:r>
              <a:rPr lang="en-US" dirty="0" smtClean="0">
                <a:latin typeface="Calibri" charset="0"/>
                <a:ea typeface="ＭＳ Ｐゴシック" charset="0"/>
                <a:cs typeface="ＭＳ Ｐゴシック" charset="0"/>
              </a:rPr>
              <a:t>knowledge, experience </a:t>
            </a:r>
            <a:r>
              <a:rPr lang="en-US" dirty="0">
                <a:latin typeface="Calibri" charset="0"/>
                <a:ea typeface="ＭＳ Ｐゴシック" charset="0"/>
                <a:cs typeface="ＭＳ Ｐゴシック" charset="0"/>
              </a:rPr>
              <a:t>as well as their language ability</a:t>
            </a:r>
            <a:endParaRPr lang="en-US" dirty="0" smtClean="0">
              <a:latin typeface="Calibri" charset="0"/>
              <a:ea typeface="ＭＳ Ｐゴシック" charset="0"/>
              <a:cs typeface="ＭＳ Ｐゴシック" charset="0"/>
            </a:endParaRPr>
          </a:p>
          <a:p>
            <a:pPr lvl="1"/>
            <a:r>
              <a:rPr lang="en-US" dirty="0" smtClean="0">
                <a:latin typeface="Calibri" charset="0"/>
                <a:ea typeface="ＭＳ Ｐゴシック" charset="0"/>
                <a:cs typeface="ＭＳ Ｐゴシック" charset="0"/>
              </a:rPr>
              <a:t>True for essays, job situation tests, as well as ARs</a:t>
            </a:r>
            <a:endParaRPr lang="en-US" dirty="0">
              <a:latin typeface="Calibri" charset="0"/>
              <a:ea typeface="ＭＳ Ｐゴシック" charset="0"/>
              <a:cs typeface="ＭＳ Ｐゴシック" charset="0"/>
            </a:endParaRPr>
          </a:p>
          <a:p>
            <a:pPr lvl="1" eaLnBrk="1" hangingPunct="1"/>
            <a:r>
              <a:rPr lang="en-US" dirty="0">
                <a:latin typeface="Calibri" charset="0"/>
                <a:ea typeface="ＭＳ Ｐゴシック" charset="0"/>
              </a:rPr>
              <a:t>Decoding processes, syntactic processing</a:t>
            </a:r>
            <a:r>
              <a:rPr lang="en-US" dirty="0" smtClean="0">
                <a:latin typeface="Calibri" charset="0"/>
                <a:ea typeface="ＭＳ Ｐゴシック" charset="0"/>
              </a:rPr>
              <a:t>,, </a:t>
            </a:r>
            <a:r>
              <a:rPr lang="en-US" dirty="0">
                <a:latin typeface="Calibri" charset="0"/>
                <a:ea typeface="ＭＳ Ｐゴシック" charset="0"/>
              </a:rPr>
              <a:t>word/idea combination, comprehension</a:t>
            </a:r>
            <a:r>
              <a:rPr lang="en-US" dirty="0" smtClean="0">
                <a:latin typeface="Calibri" charset="0"/>
                <a:ea typeface="ＭＳ Ｐゴシック" charset="0"/>
              </a:rPr>
              <a:t>, …</a:t>
            </a:r>
            <a:endParaRPr lang="en-US" dirty="0">
              <a:latin typeface="Calibri" charset="0"/>
              <a:ea typeface="ＭＳ Ｐゴシック" charset="0"/>
            </a:endParaRPr>
          </a:p>
          <a:p>
            <a:pPr lvl="1" eaLnBrk="1" hangingPunct="1"/>
            <a:r>
              <a:rPr lang="en-US" dirty="0">
                <a:latin typeface="Calibri" charset="0"/>
                <a:ea typeface="ＭＳ Ｐゴシック" charset="0"/>
              </a:rPr>
              <a:t>With practice, </a:t>
            </a:r>
            <a:r>
              <a:rPr lang="en-US" dirty="0" err="1">
                <a:latin typeface="Calibri" charset="0"/>
                <a:ea typeface="ＭＳ Ｐゴシック" charset="0"/>
              </a:rPr>
              <a:t>proceduralized</a:t>
            </a:r>
            <a:r>
              <a:rPr lang="en-US" dirty="0">
                <a:latin typeface="Calibri" charset="0"/>
                <a:ea typeface="ＭＳ Ｐゴシック" charset="0"/>
              </a:rPr>
              <a:t> skills become more automated</a:t>
            </a:r>
          </a:p>
          <a:p>
            <a:pPr lvl="1" eaLnBrk="1" hangingPunct="1"/>
            <a:r>
              <a:rPr lang="en-US" dirty="0">
                <a:latin typeface="Calibri" charset="0"/>
                <a:ea typeface="ＭＳ Ｐゴシック" charset="0"/>
              </a:rPr>
              <a:t>With automaticity, more available working memory for higher-level processing</a:t>
            </a:r>
          </a:p>
          <a:p>
            <a:pPr lvl="2" eaLnBrk="1" hangingPunct="1"/>
            <a:r>
              <a:rPr lang="en-US" dirty="0">
                <a:latin typeface="Calibri" charset="0"/>
                <a:ea typeface="ＭＳ Ｐゴシック" charset="0"/>
              </a:rPr>
              <a:t>Comprehension, synthesis, problem solving, organization, </a:t>
            </a:r>
            <a:r>
              <a:rPr lang="en-US" dirty="0" smtClean="0">
                <a:latin typeface="Calibri" charset="0"/>
                <a:ea typeface="ＭＳ Ｐゴシック" charset="0"/>
              </a:rPr>
              <a:t>…</a:t>
            </a:r>
          </a:p>
          <a:p>
            <a:pPr lvl="2" eaLnBrk="1" hangingPunct="1"/>
            <a:endParaRPr lang="en-US" dirty="0">
              <a:latin typeface="Calibri" charset="0"/>
              <a:ea typeface="ＭＳ Ｐゴシック" charset="0"/>
            </a:endParaRPr>
          </a:p>
          <a:p>
            <a:pPr marL="0" indent="0" algn="ctr">
              <a:buNone/>
            </a:pPr>
            <a:r>
              <a:rPr lang="en-US" i="1" dirty="0" smtClean="0">
                <a:latin typeface="Calibri" charset="0"/>
                <a:ea typeface="ＭＳ Ｐゴシック" charset="0"/>
              </a:rPr>
              <a:t>You can’t write or say it if you don’t know it.</a:t>
            </a:r>
            <a:endParaRPr lang="en-US" i="1" dirty="0">
              <a:latin typeface="Calibri" charset="0"/>
              <a:ea typeface="ＭＳ Ｐゴシック" charset="0"/>
            </a:endParaRPr>
          </a:p>
        </p:txBody>
      </p:sp>
    </p:spTree>
    <p:extLst>
      <p:ext uri="{BB962C8B-B14F-4D97-AF65-F5344CB8AC3E}">
        <p14:creationId xmlns:p14="http://schemas.microsoft.com/office/powerpoint/2010/main" xmlns="" val="253201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ea typeface="+mj-ea"/>
                <a:cs typeface="+mj-cs"/>
              </a:rPr>
              <a:t>A challenge for assessment</a:t>
            </a:r>
          </a:p>
        </p:txBody>
      </p:sp>
      <p:sp>
        <p:nvSpPr>
          <p:cNvPr id="3" name="Content Placeholder 2"/>
          <p:cNvSpPr>
            <a:spLocks noGrp="1"/>
          </p:cNvSpPr>
          <p:nvPr>
            <p:ph idx="1"/>
          </p:nvPr>
        </p:nvSpPr>
        <p:spPr>
          <a:xfrm>
            <a:off x="237067" y="1417638"/>
            <a:ext cx="8718087" cy="5172172"/>
          </a:xfrm>
        </p:spPr>
        <p:txBody>
          <a:bodyPr>
            <a:normAutofit/>
          </a:bodyPr>
          <a:lstStyle/>
          <a:p>
            <a:pPr eaLnBrk="1" hangingPunct="1">
              <a:lnSpc>
                <a:spcPct val="90000"/>
              </a:lnSpc>
            </a:pPr>
            <a:r>
              <a:rPr lang="en-US" sz="2700" dirty="0" smtClean="0">
                <a:latin typeface="Calibri" charset="0"/>
                <a:ea typeface="ＭＳ Ｐゴシック" charset="0"/>
                <a:cs typeface="ＭＳ Ｐゴシック" charset="0"/>
              </a:rPr>
              <a:t>Hand </a:t>
            </a:r>
            <a:r>
              <a:rPr lang="en-US" sz="2700" dirty="0">
                <a:latin typeface="Calibri" charset="0"/>
                <a:ea typeface="ＭＳ Ｐゴシック" charset="0"/>
                <a:cs typeface="ＭＳ Ｐゴシック" charset="0"/>
              </a:rPr>
              <a:t>scoring </a:t>
            </a:r>
            <a:r>
              <a:rPr lang="en-US" sz="2700" dirty="0" smtClean="0">
                <a:latin typeface="Calibri" charset="0"/>
                <a:ea typeface="ＭＳ Ｐゴシック" charset="0"/>
                <a:cs typeface="ＭＳ Ｐゴシック" charset="0"/>
              </a:rPr>
              <a:t>written responses is </a:t>
            </a:r>
            <a:r>
              <a:rPr lang="en-US" sz="2700" dirty="0">
                <a:latin typeface="Calibri" charset="0"/>
                <a:ea typeface="ＭＳ Ｐゴシック" charset="0"/>
                <a:cs typeface="ＭＳ Ｐゴシック" charset="0"/>
              </a:rPr>
              <a:t>time consuming, hard to train for high </a:t>
            </a:r>
            <a:r>
              <a:rPr lang="en-US" sz="2700" dirty="0" smtClean="0">
                <a:latin typeface="Calibri" charset="0"/>
                <a:ea typeface="ＭＳ Ｐゴシック" charset="0"/>
                <a:cs typeface="ＭＳ Ｐゴシック" charset="0"/>
              </a:rPr>
              <a:t>reliability</a:t>
            </a:r>
          </a:p>
          <a:p>
            <a:pPr eaLnBrk="1" hangingPunct="1">
              <a:lnSpc>
                <a:spcPct val="90000"/>
              </a:lnSpc>
            </a:pPr>
            <a:r>
              <a:rPr lang="en-US" sz="2700" dirty="0" smtClean="0">
                <a:latin typeface="Calibri" charset="0"/>
                <a:ea typeface="ＭＳ Ｐゴシック" charset="0"/>
                <a:cs typeface="ＭＳ Ｐゴシック" charset="0"/>
              </a:rPr>
              <a:t>Technology </a:t>
            </a:r>
            <a:r>
              <a:rPr lang="en-US" sz="2700" dirty="0">
                <a:latin typeface="Calibri" charset="0"/>
                <a:ea typeface="ＭＳ Ｐゴシック" charset="0"/>
                <a:cs typeface="ＭＳ Ｐゴシック" charset="0"/>
              </a:rPr>
              <a:t>must meet this challenge</a:t>
            </a:r>
          </a:p>
          <a:p>
            <a:pPr lvl="1" eaLnBrk="1" hangingPunct="1">
              <a:lnSpc>
                <a:spcPct val="90000"/>
              </a:lnSpc>
              <a:buFont typeface="Arial" charset="0"/>
              <a:buChar char="•"/>
            </a:pPr>
            <a:r>
              <a:rPr lang="en-US" sz="2400" dirty="0">
                <a:latin typeface="Calibri" charset="0"/>
                <a:ea typeface="ＭＳ Ｐゴシック" charset="0"/>
              </a:rPr>
              <a:t>Convert written </a:t>
            </a:r>
            <a:r>
              <a:rPr lang="en-US" sz="2400" dirty="0" smtClean="0">
                <a:latin typeface="Calibri" charset="0"/>
                <a:ea typeface="ＭＳ Ｐゴシック" charset="0"/>
              </a:rPr>
              <a:t>and </a:t>
            </a:r>
            <a:r>
              <a:rPr lang="en-US" sz="2400" dirty="0">
                <a:latin typeface="Calibri" charset="0"/>
                <a:ea typeface="ＭＳ Ｐゴシック" charset="0"/>
              </a:rPr>
              <a:t>spoken performance into measures of skills and abilities </a:t>
            </a:r>
          </a:p>
          <a:p>
            <a:pPr lvl="1" eaLnBrk="1" hangingPunct="1">
              <a:lnSpc>
                <a:spcPct val="90000"/>
              </a:lnSpc>
              <a:buFont typeface="Arial" charset="0"/>
              <a:buChar char="•"/>
            </a:pPr>
            <a:r>
              <a:rPr lang="en-US" sz="2400" dirty="0">
                <a:latin typeface="Calibri" charset="0"/>
                <a:ea typeface="ＭＳ Ｐゴシック" charset="0"/>
              </a:rPr>
              <a:t>Reliable, </a:t>
            </a:r>
            <a:r>
              <a:rPr lang="en-US" sz="2400" dirty="0" smtClean="0">
                <a:latin typeface="Calibri" charset="0"/>
                <a:ea typeface="ＭＳ Ｐゴシック" charset="0"/>
              </a:rPr>
              <a:t>valid</a:t>
            </a:r>
            <a:r>
              <a:rPr lang="en-US" sz="2400" dirty="0">
                <a:latin typeface="Calibri" charset="0"/>
                <a:ea typeface="ＭＳ Ｐゴシック" charset="0"/>
              </a:rPr>
              <a:t>, efficient, cost effective.</a:t>
            </a:r>
          </a:p>
          <a:p>
            <a:pPr lvl="1" eaLnBrk="1" hangingPunct="1">
              <a:lnSpc>
                <a:spcPct val="90000"/>
              </a:lnSpc>
              <a:buFont typeface="Arial" charset="0"/>
              <a:buChar char="•"/>
            </a:pPr>
            <a:r>
              <a:rPr lang="en-US" sz="2400" dirty="0" smtClean="0">
                <a:latin typeface="Calibri" charset="0"/>
                <a:ea typeface="ＭＳ Ｐゴシック" charset="0"/>
              </a:rPr>
              <a:t>Able to be applied to a range of assessment items</a:t>
            </a:r>
          </a:p>
          <a:p>
            <a:pPr lvl="2">
              <a:lnSpc>
                <a:spcPct val="90000"/>
              </a:lnSpc>
              <a:buFont typeface="Arial" charset="0"/>
              <a:buChar char="•"/>
            </a:pPr>
            <a:r>
              <a:rPr lang="en-US" sz="2000" dirty="0" smtClean="0">
                <a:latin typeface="Calibri" charset="0"/>
                <a:ea typeface="ＭＳ Ｐゴシック" charset="0"/>
              </a:rPr>
              <a:t>Content. </a:t>
            </a:r>
            <a:r>
              <a:rPr lang="en-US" sz="2000" dirty="0">
                <a:latin typeface="Calibri" charset="0"/>
                <a:ea typeface="ＭＳ Ｐゴシック" charset="0"/>
              </a:rPr>
              <a:t>n</a:t>
            </a:r>
            <a:r>
              <a:rPr lang="en-US" sz="2000" dirty="0" smtClean="0">
                <a:latin typeface="Calibri" charset="0"/>
                <a:ea typeface="ＭＳ Ｐゴシック" charset="0"/>
              </a:rPr>
              <a:t>ot just writing ability: </a:t>
            </a:r>
          </a:p>
          <a:p>
            <a:pPr lvl="2">
              <a:lnSpc>
                <a:spcPct val="90000"/>
              </a:lnSpc>
              <a:buFont typeface="Arial" charset="0"/>
              <a:buChar char="•"/>
            </a:pPr>
            <a:r>
              <a:rPr lang="en-US" sz="2000" dirty="0" smtClean="0">
                <a:latin typeface="Calibri" charset="0"/>
                <a:ea typeface="ＭＳ Ｐゴシック" charset="0"/>
              </a:rPr>
              <a:t>ARs</a:t>
            </a:r>
          </a:p>
          <a:p>
            <a:pPr lvl="2">
              <a:lnSpc>
                <a:spcPct val="90000"/>
              </a:lnSpc>
              <a:buFont typeface="Arial" charset="0"/>
              <a:buChar char="•"/>
            </a:pPr>
            <a:r>
              <a:rPr lang="en-US" sz="2000" dirty="0" smtClean="0">
                <a:latin typeface="Calibri" charset="0"/>
                <a:ea typeface="ＭＳ Ｐゴシック" charset="0"/>
              </a:rPr>
              <a:t>Skills, Writing ability, Communication Ability, Problem Solving, Critical Thinking, SJTs ….</a:t>
            </a:r>
          </a:p>
          <a:p>
            <a:pPr lvl="2">
              <a:lnSpc>
                <a:spcPct val="90000"/>
              </a:lnSpc>
              <a:buFont typeface="Arial" charset="0"/>
              <a:buChar char="•"/>
            </a:pPr>
            <a:r>
              <a:rPr lang="en-US" sz="2000" dirty="0" smtClean="0">
                <a:latin typeface="Calibri" charset="0"/>
                <a:ea typeface="ＭＳ Ｐゴシック" charset="0"/>
              </a:rPr>
              <a:t>Engaging </a:t>
            </a:r>
            <a:r>
              <a:rPr lang="en-US" sz="2000" dirty="0">
                <a:latin typeface="Calibri" charset="0"/>
                <a:ea typeface="ＭＳ Ｐゴシック" charset="0"/>
              </a:rPr>
              <a:t>and realistic items that train and test people within the context and content for the </a:t>
            </a:r>
            <a:r>
              <a:rPr lang="en-US" sz="2000" dirty="0" smtClean="0">
                <a:latin typeface="Calibri" charset="0"/>
                <a:ea typeface="ＭＳ Ｐゴシック" charset="0"/>
              </a:rPr>
              <a:t>workplace</a:t>
            </a:r>
            <a:endParaRPr lang="en-US" sz="2000" dirty="0">
              <a:latin typeface="Calibri" charset="0"/>
              <a:ea typeface="ＭＳ Ｐゴシック" charset="0"/>
            </a:endParaRPr>
          </a:p>
          <a:p>
            <a:pPr lvl="1">
              <a:lnSpc>
                <a:spcPct val="90000"/>
              </a:lnSpc>
              <a:buFont typeface="Arial" charset="0"/>
              <a:buChar char="•"/>
            </a:pPr>
            <a:r>
              <a:rPr lang="en-US" sz="2400" dirty="0">
                <a:latin typeface="Calibri" charset="0"/>
                <a:ea typeface="ＭＳ Ｐゴシック" charset="0"/>
              </a:rPr>
              <a:t>Able to be incorporated into existing assessment workflow</a:t>
            </a:r>
          </a:p>
          <a:p>
            <a:pPr lvl="1" eaLnBrk="1" hangingPunct="1">
              <a:lnSpc>
                <a:spcPct val="90000"/>
              </a:lnSpc>
              <a:buFont typeface="Arial" charset="0"/>
              <a:buChar char="•"/>
            </a:pPr>
            <a:endParaRPr lang="en-US" sz="2400" dirty="0">
              <a:latin typeface="Calibri" charset="0"/>
              <a:ea typeface="ＭＳ Ｐゴシック" charset="0"/>
            </a:endParaRPr>
          </a:p>
          <a:p>
            <a:pPr eaLnBrk="1" hangingPunct="1">
              <a:lnSpc>
                <a:spcPct val="90000"/>
              </a:lnSpc>
            </a:pPr>
            <a:endParaRPr lang="en-US" sz="2700" dirty="0">
              <a:solidFill>
                <a:schemeClr val="accent2"/>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xmlns="" val="2535914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Automated scoring of written responses</a:t>
            </a:r>
            <a:endParaRPr lang="en-US" dirty="0"/>
          </a:p>
        </p:txBody>
      </p:sp>
      <p:sp>
        <p:nvSpPr>
          <p:cNvPr id="3" name="Content Placeholder 2"/>
          <p:cNvSpPr>
            <a:spLocks noGrp="1"/>
          </p:cNvSpPr>
          <p:nvPr>
            <p:ph idx="1"/>
          </p:nvPr>
        </p:nvSpPr>
        <p:spPr/>
        <p:txBody>
          <a:bodyPr/>
          <a:lstStyle/>
          <a:p>
            <a:endParaRPr lang="en-US" dirty="0"/>
          </a:p>
        </p:txBody>
      </p:sp>
      <p:pic>
        <p:nvPicPr>
          <p:cNvPr id="4" name="Picture 4" descr="autograd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0616" y="1517421"/>
            <a:ext cx="5412317" cy="4804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7583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44475" y="0"/>
            <a:ext cx="8523288" cy="992188"/>
          </a:xfrm>
        </p:spPr>
        <p:txBody>
          <a:bodyPr>
            <a:normAutofit/>
          </a:bodyPr>
          <a:lstStyle/>
          <a:p>
            <a:pPr eaLnBrk="1" hangingPunct="1"/>
            <a:r>
              <a:rPr lang="en-US" sz="3600" b="1" dirty="0" smtClean="0">
                <a:latin typeface="Calibri" charset="0"/>
                <a:ea typeface="ＭＳ Ｐゴシック" charset="0"/>
                <a:cs typeface="ＭＳ Ｐゴシック" charset="0"/>
              </a:rPr>
              <a:t>Automated scoring: </a:t>
            </a:r>
            <a:r>
              <a:rPr lang="en-US" sz="3600" b="1" dirty="0">
                <a:latin typeface="Calibri" charset="0"/>
                <a:ea typeface="ＭＳ Ｐゴシック" charset="0"/>
                <a:cs typeface="ＭＳ Ｐゴシック" charset="0"/>
              </a:rPr>
              <a:t>How it works</a:t>
            </a:r>
          </a:p>
        </p:txBody>
      </p:sp>
      <p:sp>
        <p:nvSpPr>
          <p:cNvPr id="32771" name="Content Placeholder 4"/>
          <p:cNvSpPr>
            <a:spLocks noGrp="1"/>
          </p:cNvSpPr>
          <p:nvPr>
            <p:ph idx="1"/>
          </p:nvPr>
        </p:nvSpPr>
        <p:spPr>
          <a:xfrm>
            <a:off x="255588" y="1219200"/>
            <a:ext cx="8685212" cy="5080000"/>
          </a:xfrm>
        </p:spPr>
        <p:txBody>
          <a:bodyPr>
            <a:normAutofit lnSpcReduction="10000"/>
          </a:bodyPr>
          <a:lstStyle/>
          <a:p>
            <a:pPr marL="0" indent="0" eaLnBrk="1" hangingPunct="1">
              <a:buFontTx/>
              <a:buNone/>
            </a:pPr>
            <a:r>
              <a:rPr lang="en-US" sz="2400" dirty="0" smtClean="0">
                <a:solidFill>
                  <a:srgbClr val="000000"/>
                </a:solidFill>
                <a:latin typeface="Calibri" charset="0"/>
                <a:ea typeface="ＭＳ Ｐゴシック" charset="0"/>
                <a:cs typeface="ＭＳ Ｐゴシック" charset="0"/>
              </a:rPr>
              <a:t>Measures the </a:t>
            </a:r>
            <a:r>
              <a:rPr lang="en-US" sz="2400" dirty="0">
                <a:solidFill>
                  <a:srgbClr val="000000"/>
                </a:solidFill>
                <a:latin typeface="Calibri" charset="0"/>
                <a:ea typeface="ＭＳ Ｐゴシック" charset="0"/>
                <a:cs typeface="ＭＳ Ｐゴシック" charset="0"/>
              </a:rPr>
              <a:t>quality of </a:t>
            </a:r>
            <a:r>
              <a:rPr lang="en-US" sz="2400" dirty="0" smtClean="0">
                <a:solidFill>
                  <a:srgbClr val="000000"/>
                </a:solidFill>
                <a:latin typeface="Calibri" charset="0"/>
                <a:ea typeface="ＭＳ Ｐゴシック" charset="0"/>
                <a:cs typeface="ＭＳ Ｐゴシック" charset="0"/>
              </a:rPr>
              <a:t>written responses by </a:t>
            </a:r>
            <a:r>
              <a:rPr lang="en-US" sz="2400" dirty="0">
                <a:solidFill>
                  <a:srgbClr val="000000"/>
                </a:solidFill>
                <a:latin typeface="Calibri" charset="0"/>
                <a:ea typeface="ＭＳ Ｐゴシック" charset="0"/>
                <a:cs typeface="ＭＳ Ｐゴシック" charset="0"/>
              </a:rPr>
              <a:t>determining language features that human scorers use and how those features are combined and weighed to provide scores</a:t>
            </a:r>
          </a:p>
          <a:p>
            <a:pPr marL="0" indent="0" eaLnBrk="1" hangingPunct="1">
              <a:buFontTx/>
              <a:buNone/>
            </a:pPr>
            <a:r>
              <a:rPr lang="en-US" sz="2400" dirty="0">
                <a:solidFill>
                  <a:srgbClr val="000000"/>
                </a:solidFill>
                <a:latin typeface="Calibri" charset="0"/>
                <a:ea typeface="ＭＳ Ｐゴシック" charset="0"/>
                <a:cs typeface="ＭＳ Ｐゴシック" charset="0"/>
              </a:rPr>
              <a:t>System is trained on 200+ human scored essays and </a:t>
            </a:r>
            <a:r>
              <a:rPr lang="ja-JP" altLang="en-US" sz="2400" dirty="0">
                <a:solidFill>
                  <a:srgbClr val="000000"/>
                </a:solidFill>
                <a:latin typeface="Calibri" charset="0"/>
                <a:ea typeface="ＭＳ Ｐゴシック" charset="0"/>
                <a:cs typeface="ＭＳ Ｐゴシック" charset="0"/>
              </a:rPr>
              <a:t>“</a:t>
            </a:r>
            <a:r>
              <a:rPr lang="en-US" sz="2400" dirty="0">
                <a:solidFill>
                  <a:srgbClr val="000000"/>
                </a:solidFill>
                <a:latin typeface="Calibri" charset="0"/>
                <a:ea typeface="ＭＳ Ｐゴシック" charset="0"/>
                <a:cs typeface="ＭＳ Ｐゴシック" charset="0"/>
              </a:rPr>
              <a:t>learns</a:t>
            </a:r>
            <a:r>
              <a:rPr lang="ja-JP" altLang="en-US" sz="2400" dirty="0">
                <a:solidFill>
                  <a:srgbClr val="000000"/>
                </a:solidFill>
                <a:latin typeface="Calibri" charset="0"/>
                <a:ea typeface="ＭＳ Ｐゴシック" charset="0"/>
                <a:cs typeface="ＭＳ Ｐゴシック" charset="0"/>
              </a:rPr>
              <a:t>”</a:t>
            </a:r>
            <a:r>
              <a:rPr lang="en-US" sz="2400" dirty="0">
                <a:solidFill>
                  <a:srgbClr val="000000"/>
                </a:solidFill>
                <a:latin typeface="Calibri" charset="0"/>
                <a:ea typeface="ＭＳ Ｐゴシック" charset="0"/>
                <a:cs typeface="ＭＳ Ｐゴシック" charset="0"/>
              </a:rPr>
              <a:t> to score like the human scorers</a:t>
            </a:r>
          </a:p>
          <a:p>
            <a:pPr marL="0" indent="0" eaLnBrk="1" hangingPunct="1"/>
            <a:r>
              <a:rPr lang="en-US" sz="2400" dirty="0">
                <a:solidFill>
                  <a:srgbClr val="000000"/>
                </a:solidFill>
                <a:latin typeface="Calibri" charset="0"/>
                <a:ea typeface="ＭＳ Ｐゴシック" charset="0"/>
                <a:cs typeface="ＭＳ Ｐゴシック" charset="0"/>
              </a:rPr>
              <a:t>Measures</a:t>
            </a:r>
          </a:p>
          <a:p>
            <a:pPr lvl="1" eaLnBrk="1" hangingPunct="1"/>
            <a:r>
              <a:rPr lang="en-US" sz="2000" dirty="0">
                <a:solidFill>
                  <a:srgbClr val="000000"/>
                </a:solidFill>
                <a:latin typeface="Calibri" charset="0"/>
                <a:ea typeface="ＭＳ Ｐゴシック" charset="0"/>
              </a:rPr>
              <a:t>Content</a:t>
            </a:r>
          </a:p>
          <a:p>
            <a:pPr lvl="2" eaLnBrk="1" hangingPunct="1"/>
            <a:r>
              <a:rPr lang="en-US" sz="1600" dirty="0">
                <a:solidFill>
                  <a:srgbClr val="000000"/>
                </a:solidFill>
                <a:latin typeface="Calibri" charset="0"/>
                <a:ea typeface="ＭＳ Ｐゴシック" charset="0"/>
              </a:rPr>
              <a:t>Semantic analysis measures of similarity to </a:t>
            </a:r>
            <a:r>
              <a:rPr lang="en-US" sz="1600" dirty="0" err="1">
                <a:solidFill>
                  <a:srgbClr val="000000"/>
                </a:solidFill>
                <a:latin typeface="Calibri" charset="0"/>
                <a:ea typeface="ＭＳ Ｐゴシック" charset="0"/>
              </a:rPr>
              <a:t>prescored</a:t>
            </a:r>
            <a:r>
              <a:rPr lang="en-US" sz="1600" dirty="0">
                <a:solidFill>
                  <a:srgbClr val="000000"/>
                </a:solidFill>
                <a:latin typeface="Calibri" charset="0"/>
                <a:ea typeface="ＭＳ Ｐゴシック" charset="0"/>
              </a:rPr>
              <a:t> essays, ideas, examples, ….</a:t>
            </a:r>
          </a:p>
          <a:p>
            <a:pPr lvl="1" eaLnBrk="1" hangingPunct="1"/>
            <a:r>
              <a:rPr lang="en-US" sz="2000" dirty="0">
                <a:solidFill>
                  <a:srgbClr val="000000"/>
                </a:solidFill>
                <a:latin typeface="Calibri" charset="0"/>
                <a:ea typeface="ＭＳ Ｐゴシック" charset="0"/>
              </a:rPr>
              <a:t>Style</a:t>
            </a:r>
          </a:p>
          <a:p>
            <a:pPr lvl="2" eaLnBrk="1" hangingPunct="1"/>
            <a:r>
              <a:rPr lang="en-US" sz="1600" dirty="0">
                <a:solidFill>
                  <a:srgbClr val="000000"/>
                </a:solidFill>
                <a:latin typeface="Calibri" charset="0"/>
                <a:ea typeface="ＭＳ Ｐゴシック" charset="0"/>
              </a:rPr>
              <a:t>Appropriate word choice, word and sentence flow, fluency, coherence, ….</a:t>
            </a:r>
          </a:p>
          <a:p>
            <a:pPr lvl="1" eaLnBrk="1" hangingPunct="1"/>
            <a:r>
              <a:rPr lang="en-US" sz="2000" dirty="0">
                <a:solidFill>
                  <a:srgbClr val="000000"/>
                </a:solidFill>
                <a:latin typeface="Calibri" charset="0"/>
                <a:ea typeface="ＭＳ Ｐゴシック" charset="0"/>
              </a:rPr>
              <a:t>Mechanics</a:t>
            </a:r>
          </a:p>
          <a:p>
            <a:pPr lvl="2" eaLnBrk="1" hangingPunct="1"/>
            <a:r>
              <a:rPr lang="en-US" sz="1600" dirty="0">
                <a:solidFill>
                  <a:srgbClr val="000000"/>
                </a:solidFill>
                <a:latin typeface="Calibri" charset="0"/>
                <a:ea typeface="ＭＳ Ｐゴシック" charset="0"/>
              </a:rPr>
              <a:t>Grammar, word usage, punctuation, spelling, …</a:t>
            </a:r>
          </a:p>
          <a:p>
            <a:pPr marL="0" indent="0" eaLnBrk="1" hangingPunct="1"/>
            <a:r>
              <a:rPr lang="en-US" sz="2400" dirty="0">
                <a:solidFill>
                  <a:srgbClr val="000000"/>
                </a:solidFill>
                <a:latin typeface="Calibri" charset="0"/>
                <a:ea typeface="ＭＳ Ｐゴシック" charset="0"/>
                <a:cs typeface="ＭＳ Ｐゴシック" charset="0"/>
              </a:rPr>
              <a:t>Any new essay is compared against all 200 </a:t>
            </a:r>
            <a:r>
              <a:rPr lang="en-US" sz="2400" dirty="0" err="1">
                <a:solidFill>
                  <a:srgbClr val="000000"/>
                </a:solidFill>
                <a:latin typeface="Calibri" charset="0"/>
                <a:ea typeface="ＭＳ Ｐゴシック" charset="0"/>
                <a:cs typeface="ＭＳ Ｐゴシック" charset="0"/>
              </a:rPr>
              <a:t>prescored</a:t>
            </a:r>
            <a:r>
              <a:rPr lang="en-US" sz="2400" dirty="0">
                <a:solidFill>
                  <a:srgbClr val="000000"/>
                </a:solidFill>
                <a:latin typeface="Calibri" charset="0"/>
                <a:ea typeface="ＭＳ Ｐゴシック" charset="0"/>
                <a:cs typeface="ＭＳ Ｐゴシック" charset="0"/>
              </a:rPr>
              <a:t> essays to determine score.</a:t>
            </a:r>
            <a:endParaRPr lang="en-US" dirty="0">
              <a:latin typeface="Calibri" charset="0"/>
              <a:ea typeface="ＭＳ Ｐゴシック" charset="0"/>
              <a:cs typeface="ＭＳ Ｐゴシック" charset="0"/>
            </a:endParaRPr>
          </a:p>
        </p:txBody>
      </p:sp>
      <p:sp>
        <p:nvSpPr>
          <p:cNvPr id="32772" name="Rectangle 4"/>
          <p:cNvSpPr>
            <a:spLocks noChangeArrowheads="1"/>
          </p:cNvSpPr>
          <p:nvPr/>
        </p:nvSpPr>
        <p:spPr bwMode="auto">
          <a:xfrm>
            <a:off x="573088" y="147637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xmlns="" val="3714981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6"/>
          <p:cNvSpPr>
            <a:spLocks noGrp="1" noChangeArrowheads="1"/>
          </p:cNvSpPr>
          <p:nvPr>
            <p:ph type="sldNum" sz="quarter" idx="12"/>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EE2AD8-01D6-D049-91C7-E8998B7B2419}" type="slidenum">
              <a:rPr lang="en-US" sz="1200">
                <a:solidFill>
                  <a:srgbClr val="898989"/>
                </a:solidFill>
                <a:latin typeface="Calibri" charset="0"/>
              </a:rPr>
              <a:pPr eaLnBrk="1" hangingPunct="1"/>
              <a:t>9</a:t>
            </a:fld>
            <a:endParaRPr lang="en-US" sz="1200">
              <a:solidFill>
                <a:srgbClr val="898989"/>
              </a:solidFill>
              <a:latin typeface="Calibri" charset="0"/>
            </a:endParaRPr>
          </a:p>
        </p:txBody>
      </p:sp>
      <p:sp>
        <p:nvSpPr>
          <p:cNvPr id="41987" name="Rectangle 2"/>
          <p:cNvSpPr>
            <a:spLocks noGrp="1" noChangeArrowheads="1"/>
          </p:cNvSpPr>
          <p:nvPr>
            <p:ph type="title"/>
          </p:nvPr>
        </p:nvSpPr>
        <p:spPr>
          <a:xfrm>
            <a:off x="228600" y="457200"/>
            <a:ext cx="3883025" cy="609600"/>
          </a:xfrm>
        </p:spPr>
        <p:txBody>
          <a:bodyPr>
            <a:normAutofit fontScale="90000"/>
          </a:bodyPr>
          <a:lstStyle/>
          <a:p>
            <a:pPr eaLnBrk="1" hangingPunct="1"/>
            <a:r>
              <a:rPr lang="en-US">
                <a:latin typeface="Calibri" charset="0"/>
                <a:ea typeface="ＭＳ Ｐゴシック" charset="0"/>
                <a:cs typeface="ＭＳ Ｐゴシック" charset="0"/>
              </a:rPr>
              <a:t>Development</a:t>
            </a:r>
          </a:p>
        </p:txBody>
      </p:sp>
      <p:sp>
        <p:nvSpPr>
          <p:cNvPr id="41988" name="Line 5"/>
          <p:cNvSpPr>
            <a:spLocks noChangeShapeType="1"/>
          </p:cNvSpPr>
          <p:nvPr/>
        </p:nvSpPr>
        <p:spPr bwMode="auto">
          <a:xfrm flipV="1">
            <a:off x="2849563" y="2189163"/>
            <a:ext cx="333375" cy="146050"/>
          </a:xfrm>
          <a:prstGeom prst="line">
            <a:avLst/>
          </a:prstGeom>
          <a:noFill/>
          <a:ln w="44450">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41989" name="Line 6"/>
          <p:cNvSpPr>
            <a:spLocks noChangeShapeType="1"/>
          </p:cNvSpPr>
          <p:nvPr/>
        </p:nvSpPr>
        <p:spPr bwMode="auto">
          <a:xfrm>
            <a:off x="2849563" y="2495550"/>
            <a:ext cx="333375" cy="106363"/>
          </a:xfrm>
          <a:prstGeom prst="line">
            <a:avLst/>
          </a:prstGeom>
          <a:noFill/>
          <a:ln w="44450">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41990" name="Line 7"/>
          <p:cNvSpPr>
            <a:spLocks noChangeShapeType="1"/>
          </p:cNvSpPr>
          <p:nvPr/>
        </p:nvSpPr>
        <p:spPr bwMode="auto">
          <a:xfrm>
            <a:off x="2924175" y="2413000"/>
            <a:ext cx="719138" cy="1588"/>
          </a:xfrm>
          <a:prstGeom prst="line">
            <a:avLst/>
          </a:prstGeom>
          <a:noFill/>
          <a:ln w="44450">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41991" name="Text Box 9"/>
          <p:cNvSpPr txBox="1">
            <a:spLocks noChangeArrowheads="1"/>
          </p:cNvSpPr>
          <p:nvPr/>
        </p:nvSpPr>
        <p:spPr bwMode="auto">
          <a:xfrm>
            <a:off x="6418263" y="2117725"/>
            <a:ext cx="2413000" cy="923925"/>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66"/>
                </a:solidFill>
                <a:latin typeface="Trebuchet MS" charset="0"/>
              </a:rPr>
              <a:t>System is </a:t>
            </a:r>
            <a:r>
              <a:rPr lang="ja-JP" altLang="en-US" sz="1800">
                <a:solidFill>
                  <a:srgbClr val="000066"/>
                </a:solidFill>
                <a:latin typeface="Trebuchet MS" charset="0"/>
              </a:rPr>
              <a:t>“</a:t>
            </a:r>
            <a:r>
              <a:rPr lang="en-US" sz="1800">
                <a:solidFill>
                  <a:srgbClr val="000066"/>
                </a:solidFill>
                <a:latin typeface="Trebuchet MS" charset="0"/>
              </a:rPr>
              <a:t>trained</a:t>
            </a:r>
            <a:r>
              <a:rPr lang="ja-JP" altLang="en-US" sz="1800">
                <a:solidFill>
                  <a:srgbClr val="000066"/>
                </a:solidFill>
                <a:latin typeface="Trebuchet MS" charset="0"/>
              </a:rPr>
              <a:t>”</a:t>
            </a:r>
            <a:r>
              <a:rPr lang="en-US" sz="1800">
                <a:solidFill>
                  <a:srgbClr val="000066"/>
                </a:solidFill>
                <a:latin typeface="Trebuchet MS" charset="0"/>
              </a:rPr>
              <a:t> to predict human scores</a:t>
            </a:r>
          </a:p>
        </p:txBody>
      </p:sp>
      <p:sp>
        <p:nvSpPr>
          <p:cNvPr id="41992" name="Text Box 10"/>
          <p:cNvSpPr txBox="1">
            <a:spLocks noChangeArrowheads="1"/>
          </p:cNvSpPr>
          <p:nvPr/>
        </p:nvSpPr>
        <p:spPr bwMode="auto">
          <a:xfrm>
            <a:off x="3643313" y="2011363"/>
            <a:ext cx="1689100" cy="647700"/>
          </a:xfrm>
          <a:prstGeom prst="rect">
            <a:avLst/>
          </a:prstGeo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66"/>
                </a:solidFill>
                <a:latin typeface="Trebuchet MS" charset="0"/>
              </a:rPr>
              <a:t>Human Scorers</a:t>
            </a:r>
          </a:p>
        </p:txBody>
      </p:sp>
      <p:pic>
        <p:nvPicPr>
          <p:cNvPr id="41993" name="Picture 15" descr="MCj0434874000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45000" y="2682875"/>
            <a:ext cx="676275"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4" name="Line 17"/>
          <p:cNvSpPr>
            <a:spLocks noChangeShapeType="1"/>
          </p:cNvSpPr>
          <p:nvPr/>
        </p:nvSpPr>
        <p:spPr bwMode="auto">
          <a:xfrm flipV="1">
            <a:off x="5521325" y="2401888"/>
            <a:ext cx="657225" cy="0"/>
          </a:xfrm>
          <a:prstGeom prst="line">
            <a:avLst/>
          </a:prstGeom>
          <a:noFill/>
          <a:ln w="44450">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pic>
        <p:nvPicPr>
          <p:cNvPr id="41995" name="Picture 18" descr="MCj0434874000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11600" y="2601913"/>
            <a:ext cx="7239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9"/>
          <p:cNvGrpSpPr>
            <a:grpSpLocks/>
          </p:cNvGrpSpPr>
          <p:nvPr/>
        </p:nvGrpSpPr>
        <p:grpSpPr bwMode="auto">
          <a:xfrm>
            <a:off x="219075" y="3508375"/>
            <a:ext cx="8031163" cy="2174875"/>
            <a:chOff x="152" y="2392"/>
            <a:chExt cx="5059" cy="1370"/>
          </a:xfrm>
        </p:grpSpPr>
        <p:sp>
          <p:nvSpPr>
            <p:cNvPr id="42003" name="Rectangle 20"/>
            <p:cNvSpPr>
              <a:spLocks noChangeArrowheads="1"/>
            </p:cNvSpPr>
            <p:nvPr/>
          </p:nvSpPr>
          <p:spPr bwMode="auto">
            <a:xfrm>
              <a:off x="152" y="2392"/>
              <a:ext cx="1993" cy="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r>
                <a:rPr lang="en-US" sz="3200">
                  <a:solidFill>
                    <a:srgbClr val="4D4D4D"/>
                  </a:solidFill>
                  <a:latin typeface="Trebuchet MS" charset="0"/>
                </a:rPr>
                <a:t>Validation</a:t>
              </a:r>
            </a:p>
          </p:txBody>
        </p:sp>
        <p:grpSp>
          <p:nvGrpSpPr>
            <p:cNvPr id="42004" name="Group 21"/>
            <p:cNvGrpSpPr>
              <a:grpSpLocks/>
            </p:cNvGrpSpPr>
            <p:nvPr/>
          </p:nvGrpSpPr>
          <p:grpSpPr bwMode="auto">
            <a:xfrm>
              <a:off x="1766" y="2670"/>
              <a:ext cx="3445" cy="1092"/>
              <a:chOff x="1766" y="2670"/>
              <a:chExt cx="3445" cy="1092"/>
            </a:xfrm>
          </p:grpSpPr>
          <p:pic>
            <p:nvPicPr>
              <p:cNvPr id="42005" name="Picture 22" descr="MCj043487400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63" y="2670"/>
                <a:ext cx="432"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06" name="Line 24"/>
              <p:cNvSpPr>
                <a:spLocks noChangeShapeType="1"/>
              </p:cNvSpPr>
              <p:nvPr/>
            </p:nvSpPr>
            <p:spPr bwMode="auto">
              <a:xfrm>
                <a:off x="4127" y="3165"/>
                <a:ext cx="0" cy="318"/>
              </a:xfrm>
              <a:prstGeom prst="line">
                <a:avLst/>
              </a:prstGeom>
              <a:noFill/>
              <a:ln w="44450">
                <a:solidFill>
                  <a:schemeClr val="accent1"/>
                </a:solidFill>
                <a:round/>
                <a:headEnd type="triangle" w="med" len="me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42007" name="Line 25"/>
              <p:cNvSpPr>
                <a:spLocks noChangeShapeType="1"/>
              </p:cNvSpPr>
              <p:nvPr/>
            </p:nvSpPr>
            <p:spPr bwMode="auto">
              <a:xfrm>
                <a:off x="1776" y="3220"/>
                <a:ext cx="358" cy="46"/>
              </a:xfrm>
              <a:prstGeom prst="line">
                <a:avLst/>
              </a:prstGeom>
              <a:noFill/>
              <a:ln w="44450">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42008" name="Line 26"/>
              <p:cNvSpPr>
                <a:spLocks noChangeShapeType="1"/>
              </p:cNvSpPr>
              <p:nvPr/>
            </p:nvSpPr>
            <p:spPr bwMode="auto">
              <a:xfrm flipV="1">
                <a:off x="1766" y="2983"/>
                <a:ext cx="368" cy="115"/>
              </a:xfrm>
              <a:prstGeom prst="line">
                <a:avLst/>
              </a:prstGeom>
              <a:noFill/>
              <a:ln w="44450">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42009" name="Text Box 27"/>
              <p:cNvSpPr txBox="1">
                <a:spLocks noChangeArrowheads="1"/>
              </p:cNvSpPr>
              <p:nvPr/>
            </p:nvSpPr>
            <p:spPr bwMode="auto">
              <a:xfrm>
                <a:off x="3492" y="2729"/>
                <a:ext cx="1364" cy="422"/>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66"/>
                    </a:solidFill>
                    <a:latin typeface="Trebuchet MS" charset="0"/>
                  </a:rPr>
                  <a:t>Expert human ratings</a:t>
                </a:r>
              </a:p>
            </p:txBody>
          </p:sp>
          <p:sp>
            <p:nvSpPr>
              <p:cNvPr id="42010" name="Text Box 28"/>
              <p:cNvSpPr txBox="1">
                <a:spLocks noChangeArrowheads="1"/>
              </p:cNvSpPr>
              <p:nvPr/>
            </p:nvSpPr>
            <p:spPr bwMode="auto">
              <a:xfrm>
                <a:off x="3461" y="3513"/>
                <a:ext cx="1402" cy="249"/>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66"/>
                    </a:solidFill>
                    <a:latin typeface="Trebuchet MS" charset="0"/>
                  </a:rPr>
                  <a:t>Machine scores</a:t>
                </a:r>
              </a:p>
            </p:txBody>
          </p:sp>
          <p:pic>
            <p:nvPicPr>
              <p:cNvPr id="42011" name="Picture 31" descr="MCj0434874000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56" y="2719"/>
                <a:ext cx="45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12" name="Text Box 32"/>
              <p:cNvSpPr txBox="1">
                <a:spLocks noChangeArrowheads="1"/>
              </p:cNvSpPr>
              <p:nvPr/>
            </p:nvSpPr>
            <p:spPr bwMode="auto">
              <a:xfrm>
                <a:off x="4169" y="3135"/>
                <a:ext cx="1042" cy="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600">
                    <a:solidFill>
                      <a:schemeClr val="accent1"/>
                    </a:solidFill>
                    <a:latin typeface="Trebuchet MS" charset="0"/>
                    <a:cs typeface="Lucida Sans Unicode" charset="0"/>
                  </a:rPr>
                  <a:t>Very highly correlated</a:t>
                </a:r>
              </a:p>
            </p:txBody>
          </p:sp>
          <p:sp>
            <p:nvSpPr>
              <p:cNvPr id="42013" name="Line 33"/>
              <p:cNvSpPr>
                <a:spLocks noChangeShapeType="1"/>
              </p:cNvSpPr>
              <p:nvPr/>
            </p:nvSpPr>
            <p:spPr bwMode="auto">
              <a:xfrm>
                <a:off x="2934" y="2983"/>
                <a:ext cx="335" cy="1"/>
              </a:xfrm>
              <a:prstGeom prst="line">
                <a:avLst/>
              </a:prstGeom>
              <a:noFill/>
              <a:ln w="44450">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sp>
            <p:nvSpPr>
              <p:cNvPr id="42014" name="Line 34"/>
              <p:cNvSpPr>
                <a:spLocks noChangeShapeType="1"/>
              </p:cNvSpPr>
              <p:nvPr/>
            </p:nvSpPr>
            <p:spPr bwMode="auto">
              <a:xfrm>
                <a:off x="2893" y="3518"/>
                <a:ext cx="399" cy="1"/>
              </a:xfrm>
              <a:prstGeom prst="line">
                <a:avLst/>
              </a:prstGeom>
              <a:noFill/>
              <a:ln w="44450">
                <a:solidFill>
                  <a:schemeClr val="tx1"/>
                </a:solidFill>
                <a:round/>
                <a:headEnd/>
                <a:tailEnd type="triangle" w="med" len="med"/>
              </a:ln>
              <a:extLst>
                <a:ext uri="{909E8E84-426E-40dd-AFC4-6F175D3DCCD1}">
                  <a14:hiddenFill xmlns:a14="http://schemas.microsoft.com/office/drawing/2010/main" xmlns="">
                    <a:noFill/>
                  </a14:hiddenFill>
                </a:ext>
              </a:extLst>
            </p:spPr>
            <p:txBody>
              <a:bodyPr anchor="ctr">
                <a:spAutoFit/>
              </a:bodyPr>
              <a:lstStyle/>
              <a:p>
                <a:endParaRPr lang="en-US"/>
              </a:p>
            </p:txBody>
          </p:sp>
        </p:grpSp>
      </p:grpSp>
      <p:pic>
        <p:nvPicPr>
          <p:cNvPr id="41997" name="Picture 3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19075" y="1960563"/>
            <a:ext cx="1624013" cy="108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8" name="Picture 38"/>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878013" y="1757363"/>
            <a:ext cx="1304925" cy="16891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41999" name="Picture 39"/>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251325"/>
            <a:ext cx="1624013" cy="108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000" name="Picture 4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658938" y="4138613"/>
            <a:ext cx="1304925" cy="16891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42001" name="Picture 4" descr="autograde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864350" y="457200"/>
            <a:ext cx="1822450" cy="161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002" name="Picture 4" descr="autograde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365500" y="4768850"/>
            <a:ext cx="1270000" cy="112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45198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2719</TotalTime>
  <Words>1813</Words>
  <Application>Microsoft Macintosh PowerPoint</Application>
  <PresentationFormat>On-screen Show (4:3)</PresentationFormat>
  <Paragraphs>256</Paragraphs>
  <Slides>25</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Chart</vt:lpstr>
      <vt:lpstr>Assessment of Training and Experience: Technology  for Assessment</vt:lpstr>
      <vt:lpstr>Overview</vt:lpstr>
      <vt:lpstr>Approaches to T&amp;E Data</vt:lpstr>
      <vt:lpstr>Applicant Responses (ARs)</vt:lpstr>
      <vt:lpstr>Language skills, experience and domain knowledge</vt:lpstr>
      <vt:lpstr>A challenge for assessment</vt:lpstr>
      <vt:lpstr>Automated scoring of written responses</vt:lpstr>
      <vt:lpstr>Automated scoring: How it works</vt:lpstr>
      <vt:lpstr>Development</vt:lpstr>
      <vt:lpstr>How it works: Content-based scoring </vt:lpstr>
      <vt:lpstr>Scoring Approach</vt:lpstr>
      <vt:lpstr>Automated accomplishment record scoring</vt:lpstr>
      <vt:lpstr>Implications for scoring ARs for T&amp;Es</vt:lpstr>
      <vt:lpstr>Generalization of approach  to other automated assessments writing</vt:lpstr>
      <vt:lpstr>Writing scoring in operation</vt:lpstr>
      <vt:lpstr>Some examples of its use relevant to job performance assessment</vt:lpstr>
      <vt:lpstr>Reliability for GMAT Test Set</vt:lpstr>
      <vt:lpstr>Email writing in Versant Professinal</vt:lpstr>
      <vt:lpstr>Slide 19</vt:lpstr>
      <vt:lpstr>Versant Pro Writing scores compared to the Common European Framework for Writing</vt:lpstr>
      <vt:lpstr>Assessment of critical thinking and problem solving through writing</vt:lpstr>
      <vt:lpstr>Automated Scoring of Diagnostic Skills</vt:lpstr>
      <vt:lpstr>Patient Note Reliability Results </vt:lpstr>
      <vt:lpstr>Why use automated scoring?</vt:lpstr>
      <vt:lpstr>Conclusions</vt:lpstr>
    </vt:vector>
  </TitlesOfParts>
  <Company>KAT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and abilities in the 21st century workplace</dc:title>
  <dc:creator>Peter Foltz</dc:creator>
  <cp:lastModifiedBy> </cp:lastModifiedBy>
  <cp:revision>117</cp:revision>
  <dcterms:created xsi:type="dcterms:W3CDTF">2011-07-13T09:31:43Z</dcterms:created>
  <dcterms:modified xsi:type="dcterms:W3CDTF">2011-08-24T12:23:01Z</dcterms:modified>
</cp:coreProperties>
</file>