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handoutMasterIdLst>
    <p:handoutMasterId r:id="rId41"/>
  </p:handoutMasterIdLst>
  <p:sldIdLst>
    <p:sldId id="483" r:id="rId2"/>
    <p:sldId id="477" r:id="rId3"/>
    <p:sldId id="479" r:id="rId4"/>
    <p:sldId id="480" r:id="rId5"/>
    <p:sldId id="443" r:id="rId6"/>
    <p:sldId id="444" r:id="rId7"/>
    <p:sldId id="445" r:id="rId8"/>
    <p:sldId id="446" r:id="rId9"/>
    <p:sldId id="447" r:id="rId10"/>
    <p:sldId id="475" r:id="rId11"/>
    <p:sldId id="481" r:id="rId12"/>
    <p:sldId id="450" r:id="rId13"/>
    <p:sldId id="482" r:id="rId14"/>
    <p:sldId id="451" r:id="rId15"/>
    <p:sldId id="452" r:id="rId16"/>
    <p:sldId id="453" r:id="rId17"/>
    <p:sldId id="454" r:id="rId18"/>
    <p:sldId id="455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64" r:id="rId28"/>
    <p:sldId id="465" r:id="rId29"/>
    <p:sldId id="466" r:id="rId30"/>
    <p:sldId id="467" r:id="rId31"/>
    <p:sldId id="468" r:id="rId32"/>
    <p:sldId id="469" r:id="rId33"/>
    <p:sldId id="470" r:id="rId34"/>
    <p:sldId id="471" r:id="rId35"/>
    <p:sldId id="472" r:id="rId36"/>
    <p:sldId id="473" r:id="rId37"/>
    <p:sldId id="476" r:id="rId38"/>
    <p:sldId id="474" r:id="rId39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113" d="100"/>
          <a:sy n="113" d="100"/>
        </p:scale>
        <p:origin x="11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84"/>
      </p:cViewPr>
      <p:guideLst>
        <p:guide orient="horz" pos="2932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C0E90E-E049-4BCD-8EC7-20C7F305C0FC}" type="doc">
      <dgm:prSet loTypeId="urn:microsoft.com/office/officeart/2005/8/layout/cycle6" loCatId="cycle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3BBE7CD-4949-47AA-85D7-9751F323043D}">
      <dgm:prSet phldrT="[Text]" custT="1"/>
      <dgm:spPr/>
      <dgm:t>
        <a:bodyPr/>
        <a:lstStyle/>
        <a:p>
          <a:r>
            <a:rPr lang="en-US" sz="1600" dirty="0" smtClean="0"/>
            <a:t>Analysis</a:t>
          </a:r>
          <a:endParaRPr lang="en-US" sz="1600" dirty="0"/>
        </a:p>
      </dgm:t>
    </dgm:pt>
    <dgm:pt modelId="{6AE5F808-7D83-42CE-A0D1-E54341C7D1B4}" type="parTrans" cxnId="{694941B3-1AF3-45EC-A7B3-5D2FD5E275F0}">
      <dgm:prSet/>
      <dgm:spPr/>
      <dgm:t>
        <a:bodyPr/>
        <a:lstStyle/>
        <a:p>
          <a:endParaRPr lang="en-US"/>
        </a:p>
      </dgm:t>
    </dgm:pt>
    <dgm:pt modelId="{D70BE27B-6A4D-41B8-A86D-1D970E2C3CE9}" type="sibTrans" cxnId="{694941B3-1AF3-45EC-A7B3-5D2FD5E275F0}">
      <dgm:prSet/>
      <dgm:spPr/>
      <dgm:t>
        <a:bodyPr/>
        <a:lstStyle/>
        <a:p>
          <a:endParaRPr lang="en-US" sz="1600"/>
        </a:p>
      </dgm:t>
    </dgm:pt>
    <dgm:pt modelId="{A3AED8E9-B497-463F-ABD9-027F6C864B09}">
      <dgm:prSet phldrT="[Text]" custT="1"/>
      <dgm:spPr/>
      <dgm:t>
        <a:bodyPr/>
        <a:lstStyle/>
        <a:p>
          <a:r>
            <a:rPr lang="en-US" sz="1600" dirty="0" smtClean="0"/>
            <a:t>Design</a:t>
          </a:r>
          <a:endParaRPr lang="en-US" sz="1600" dirty="0"/>
        </a:p>
      </dgm:t>
    </dgm:pt>
    <dgm:pt modelId="{E194CDD8-12D3-4C2B-8C90-6910E50E71BA}" type="parTrans" cxnId="{5621AE6B-9DF0-40CE-AFAE-A3C1D6265CCD}">
      <dgm:prSet/>
      <dgm:spPr/>
      <dgm:t>
        <a:bodyPr/>
        <a:lstStyle/>
        <a:p>
          <a:endParaRPr lang="en-US"/>
        </a:p>
      </dgm:t>
    </dgm:pt>
    <dgm:pt modelId="{D2257BF1-E434-48D9-8509-55D86E50D974}" type="sibTrans" cxnId="{5621AE6B-9DF0-40CE-AFAE-A3C1D6265CCD}">
      <dgm:prSet/>
      <dgm:spPr/>
      <dgm:t>
        <a:bodyPr/>
        <a:lstStyle/>
        <a:p>
          <a:endParaRPr lang="en-US" sz="1600"/>
        </a:p>
      </dgm:t>
    </dgm:pt>
    <dgm:pt modelId="{D165FA93-A1CA-438A-80C3-A85AA21BFC27}">
      <dgm:prSet phldrT="[Text]" custT="1"/>
      <dgm:spPr/>
      <dgm:t>
        <a:bodyPr/>
        <a:lstStyle/>
        <a:p>
          <a:r>
            <a:rPr lang="en-US" sz="1600" dirty="0" smtClean="0"/>
            <a:t>Development</a:t>
          </a:r>
          <a:endParaRPr lang="en-US" sz="1600" dirty="0"/>
        </a:p>
      </dgm:t>
    </dgm:pt>
    <dgm:pt modelId="{9F4221FC-1ECF-40F0-9974-7D1BB81072FD}" type="parTrans" cxnId="{8D23522C-FADD-4E49-90B5-3F0F24F12B99}">
      <dgm:prSet/>
      <dgm:spPr/>
      <dgm:t>
        <a:bodyPr/>
        <a:lstStyle/>
        <a:p>
          <a:endParaRPr lang="en-US"/>
        </a:p>
      </dgm:t>
    </dgm:pt>
    <dgm:pt modelId="{F8EF188B-CB38-494F-8FF6-B86335BA0B0E}" type="sibTrans" cxnId="{8D23522C-FADD-4E49-90B5-3F0F24F12B99}">
      <dgm:prSet/>
      <dgm:spPr/>
      <dgm:t>
        <a:bodyPr/>
        <a:lstStyle/>
        <a:p>
          <a:endParaRPr lang="en-US" sz="1600"/>
        </a:p>
      </dgm:t>
    </dgm:pt>
    <dgm:pt modelId="{25DA35E7-1E24-4362-9B29-C409FBB05DA6}">
      <dgm:prSet phldrT="[Text]" custT="1"/>
      <dgm:spPr/>
      <dgm:t>
        <a:bodyPr/>
        <a:lstStyle/>
        <a:p>
          <a:r>
            <a:rPr lang="en-US" sz="1600" dirty="0" smtClean="0"/>
            <a:t>Implementation</a:t>
          </a:r>
          <a:endParaRPr lang="en-US" sz="1600" dirty="0"/>
        </a:p>
      </dgm:t>
    </dgm:pt>
    <dgm:pt modelId="{7F55709F-3BA3-40C3-9D2E-F9BBF4EF0888}" type="parTrans" cxnId="{E46C0B89-016A-4035-8E05-9D0F0F65AAF0}">
      <dgm:prSet/>
      <dgm:spPr/>
      <dgm:t>
        <a:bodyPr/>
        <a:lstStyle/>
        <a:p>
          <a:endParaRPr lang="en-US"/>
        </a:p>
      </dgm:t>
    </dgm:pt>
    <dgm:pt modelId="{91066E47-5953-4896-8887-DC45CAFDB9A1}" type="sibTrans" cxnId="{E46C0B89-016A-4035-8E05-9D0F0F65AAF0}">
      <dgm:prSet/>
      <dgm:spPr/>
      <dgm:t>
        <a:bodyPr/>
        <a:lstStyle/>
        <a:p>
          <a:endParaRPr lang="en-US" sz="1600"/>
        </a:p>
      </dgm:t>
    </dgm:pt>
    <dgm:pt modelId="{5691526F-8FFA-454E-A8D9-9E3BA8F79DE2}">
      <dgm:prSet phldrT="[Text]" custT="1"/>
      <dgm:spPr/>
      <dgm:t>
        <a:bodyPr/>
        <a:lstStyle/>
        <a:p>
          <a:r>
            <a:rPr lang="en-US" sz="1600" dirty="0" smtClean="0"/>
            <a:t>Evaluation </a:t>
          </a:r>
          <a:endParaRPr lang="en-US" sz="1600" dirty="0"/>
        </a:p>
      </dgm:t>
    </dgm:pt>
    <dgm:pt modelId="{BF684DA3-C76B-45C3-A85B-5FC337494FAA}" type="parTrans" cxnId="{89EF8C4F-D06D-4504-94B5-C6E5CFB975F7}">
      <dgm:prSet/>
      <dgm:spPr/>
      <dgm:t>
        <a:bodyPr/>
        <a:lstStyle/>
        <a:p>
          <a:endParaRPr lang="en-US"/>
        </a:p>
      </dgm:t>
    </dgm:pt>
    <dgm:pt modelId="{69AEC41C-FFA0-4DC2-820A-9BCCA60D4D1B}" type="sibTrans" cxnId="{89EF8C4F-D06D-4504-94B5-C6E5CFB975F7}">
      <dgm:prSet/>
      <dgm:spPr/>
      <dgm:t>
        <a:bodyPr/>
        <a:lstStyle/>
        <a:p>
          <a:endParaRPr lang="en-US" sz="1600"/>
        </a:p>
      </dgm:t>
    </dgm:pt>
    <dgm:pt modelId="{1D757A06-1CDC-41B1-ABA7-0145C4C25BCF}" type="pres">
      <dgm:prSet presAssocID="{B6C0E90E-E049-4BCD-8EC7-20C7F305C0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15DD47-1B57-459F-9CFE-29414B147CC5}" type="pres">
      <dgm:prSet presAssocID="{13BBE7CD-4949-47AA-85D7-9751F323043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50E67-A07E-49E3-B06F-F94F824C62C2}" type="pres">
      <dgm:prSet presAssocID="{13BBE7CD-4949-47AA-85D7-9751F323043D}" presName="spNode" presStyleCnt="0"/>
      <dgm:spPr/>
      <dgm:t>
        <a:bodyPr/>
        <a:lstStyle/>
        <a:p>
          <a:endParaRPr lang="en-US"/>
        </a:p>
      </dgm:t>
    </dgm:pt>
    <dgm:pt modelId="{ACAA34C7-EA64-4D95-88E9-FC1904C73681}" type="pres">
      <dgm:prSet presAssocID="{D70BE27B-6A4D-41B8-A86D-1D970E2C3CE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F7EF2C87-67C8-46B1-9F4F-CACC2C4A3DF8}" type="pres">
      <dgm:prSet presAssocID="{A3AED8E9-B497-463F-ABD9-027F6C864B0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9CCA6-EDDC-43D1-A1E1-A1398692A9CA}" type="pres">
      <dgm:prSet presAssocID="{A3AED8E9-B497-463F-ABD9-027F6C864B09}" presName="spNode" presStyleCnt="0"/>
      <dgm:spPr/>
      <dgm:t>
        <a:bodyPr/>
        <a:lstStyle/>
        <a:p>
          <a:endParaRPr lang="en-US"/>
        </a:p>
      </dgm:t>
    </dgm:pt>
    <dgm:pt modelId="{707865D9-C4F8-45C9-B679-2C77147F9484}" type="pres">
      <dgm:prSet presAssocID="{D2257BF1-E434-48D9-8509-55D86E50D97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839B696A-AFBB-4A07-AE15-72170DA4EF53}" type="pres">
      <dgm:prSet presAssocID="{D165FA93-A1CA-438A-80C3-A85AA21BFC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3BF82-A6F6-4FB6-B82C-885854D34740}" type="pres">
      <dgm:prSet presAssocID="{D165FA93-A1CA-438A-80C3-A85AA21BFC27}" presName="spNode" presStyleCnt="0"/>
      <dgm:spPr/>
      <dgm:t>
        <a:bodyPr/>
        <a:lstStyle/>
        <a:p>
          <a:endParaRPr lang="en-US"/>
        </a:p>
      </dgm:t>
    </dgm:pt>
    <dgm:pt modelId="{BA3A58C5-400A-40C4-A0D0-113AE4B4AFF1}" type="pres">
      <dgm:prSet presAssocID="{F8EF188B-CB38-494F-8FF6-B86335BA0B0E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F20E7B5-A022-4552-8AC9-7FD303F4D819}" type="pres">
      <dgm:prSet presAssocID="{25DA35E7-1E24-4362-9B29-C409FBB05DA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CA00C-DD34-43A6-83E8-C4A61069502B}" type="pres">
      <dgm:prSet presAssocID="{25DA35E7-1E24-4362-9B29-C409FBB05DA6}" presName="spNode" presStyleCnt="0"/>
      <dgm:spPr/>
      <dgm:t>
        <a:bodyPr/>
        <a:lstStyle/>
        <a:p>
          <a:endParaRPr lang="en-US"/>
        </a:p>
      </dgm:t>
    </dgm:pt>
    <dgm:pt modelId="{7FCE6479-147B-49ED-AD4E-8B3BD898F565}" type="pres">
      <dgm:prSet presAssocID="{91066E47-5953-4896-8887-DC45CAFDB9A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844C2ED2-9F71-4526-ACE6-9BA25EA7BA62}" type="pres">
      <dgm:prSet presAssocID="{5691526F-8FFA-454E-A8D9-9E3BA8F79DE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7B6F9-EDE7-434A-82C5-43D0B461BB82}" type="pres">
      <dgm:prSet presAssocID="{5691526F-8FFA-454E-A8D9-9E3BA8F79DE2}" presName="spNode" presStyleCnt="0"/>
      <dgm:spPr/>
      <dgm:t>
        <a:bodyPr/>
        <a:lstStyle/>
        <a:p>
          <a:endParaRPr lang="en-US"/>
        </a:p>
      </dgm:t>
    </dgm:pt>
    <dgm:pt modelId="{826D201C-0AA4-41B4-B1D3-6FA27010C93D}" type="pres">
      <dgm:prSet presAssocID="{69AEC41C-FFA0-4DC2-820A-9BCCA60D4D1B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376F340F-558B-4643-BEFA-CCB6C00623AB}" type="presOf" srcId="{D165FA93-A1CA-438A-80C3-A85AA21BFC27}" destId="{839B696A-AFBB-4A07-AE15-72170DA4EF53}" srcOrd="0" destOrd="0" presId="urn:microsoft.com/office/officeart/2005/8/layout/cycle6"/>
    <dgm:cxn modelId="{89EF8C4F-D06D-4504-94B5-C6E5CFB975F7}" srcId="{B6C0E90E-E049-4BCD-8EC7-20C7F305C0FC}" destId="{5691526F-8FFA-454E-A8D9-9E3BA8F79DE2}" srcOrd="4" destOrd="0" parTransId="{BF684DA3-C76B-45C3-A85B-5FC337494FAA}" sibTransId="{69AEC41C-FFA0-4DC2-820A-9BCCA60D4D1B}"/>
    <dgm:cxn modelId="{A5552096-C75A-488F-A439-E3CC43DD76D3}" type="presOf" srcId="{69AEC41C-FFA0-4DC2-820A-9BCCA60D4D1B}" destId="{826D201C-0AA4-41B4-B1D3-6FA27010C93D}" srcOrd="0" destOrd="0" presId="urn:microsoft.com/office/officeart/2005/8/layout/cycle6"/>
    <dgm:cxn modelId="{8D23522C-FADD-4E49-90B5-3F0F24F12B99}" srcId="{B6C0E90E-E049-4BCD-8EC7-20C7F305C0FC}" destId="{D165FA93-A1CA-438A-80C3-A85AA21BFC27}" srcOrd="2" destOrd="0" parTransId="{9F4221FC-1ECF-40F0-9974-7D1BB81072FD}" sibTransId="{F8EF188B-CB38-494F-8FF6-B86335BA0B0E}"/>
    <dgm:cxn modelId="{1B42107C-E396-4585-A7C8-7E16F686203C}" type="presOf" srcId="{25DA35E7-1E24-4362-9B29-C409FBB05DA6}" destId="{CF20E7B5-A022-4552-8AC9-7FD303F4D819}" srcOrd="0" destOrd="0" presId="urn:microsoft.com/office/officeart/2005/8/layout/cycle6"/>
    <dgm:cxn modelId="{E46C0B89-016A-4035-8E05-9D0F0F65AAF0}" srcId="{B6C0E90E-E049-4BCD-8EC7-20C7F305C0FC}" destId="{25DA35E7-1E24-4362-9B29-C409FBB05DA6}" srcOrd="3" destOrd="0" parTransId="{7F55709F-3BA3-40C3-9D2E-F9BBF4EF0888}" sibTransId="{91066E47-5953-4896-8887-DC45CAFDB9A1}"/>
    <dgm:cxn modelId="{F660CFA3-56E4-462F-9D2B-955CE6A471AF}" type="presOf" srcId="{D2257BF1-E434-48D9-8509-55D86E50D974}" destId="{707865D9-C4F8-45C9-B679-2C77147F9484}" srcOrd="0" destOrd="0" presId="urn:microsoft.com/office/officeart/2005/8/layout/cycle6"/>
    <dgm:cxn modelId="{694941B3-1AF3-45EC-A7B3-5D2FD5E275F0}" srcId="{B6C0E90E-E049-4BCD-8EC7-20C7F305C0FC}" destId="{13BBE7CD-4949-47AA-85D7-9751F323043D}" srcOrd="0" destOrd="0" parTransId="{6AE5F808-7D83-42CE-A0D1-E54341C7D1B4}" sibTransId="{D70BE27B-6A4D-41B8-A86D-1D970E2C3CE9}"/>
    <dgm:cxn modelId="{32344459-5FAB-4218-A602-3BC191A32252}" type="presOf" srcId="{13BBE7CD-4949-47AA-85D7-9751F323043D}" destId="{A215DD47-1B57-459F-9CFE-29414B147CC5}" srcOrd="0" destOrd="0" presId="urn:microsoft.com/office/officeart/2005/8/layout/cycle6"/>
    <dgm:cxn modelId="{5621AE6B-9DF0-40CE-AFAE-A3C1D6265CCD}" srcId="{B6C0E90E-E049-4BCD-8EC7-20C7F305C0FC}" destId="{A3AED8E9-B497-463F-ABD9-027F6C864B09}" srcOrd="1" destOrd="0" parTransId="{E194CDD8-12D3-4C2B-8C90-6910E50E71BA}" sibTransId="{D2257BF1-E434-48D9-8509-55D86E50D974}"/>
    <dgm:cxn modelId="{A02FC80A-4B17-47D5-B24B-69CCE8ADEC44}" type="presOf" srcId="{D70BE27B-6A4D-41B8-A86D-1D970E2C3CE9}" destId="{ACAA34C7-EA64-4D95-88E9-FC1904C73681}" srcOrd="0" destOrd="0" presId="urn:microsoft.com/office/officeart/2005/8/layout/cycle6"/>
    <dgm:cxn modelId="{D74272D0-E34F-4374-BCA8-53C785606D10}" type="presOf" srcId="{B6C0E90E-E049-4BCD-8EC7-20C7F305C0FC}" destId="{1D757A06-1CDC-41B1-ABA7-0145C4C25BCF}" srcOrd="0" destOrd="0" presId="urn:microsoft.com/office/officeart/2005/8/layout/cycle6"/>
    <dgm:cxn modelId="{24D2F15A-8692-4D2E-BB6C-8F86C7EA94BB}" type="presOf" srcId="{F8EF188B-CB38-494F-8FF6-B86335BA0B0E}" destId="{BA3A58C5-400A-40C4-A0D0-113AE4B4AFF1}" srcOrd="0" destOrd="0" presId="urn:microsoft.com/office/officeart/2005/8/layout/cycle6"/>
    <dgm:cxn modelId="{8A56DFFA-8435-4E4A-956D-AB86544AF50B}" type="presOf" srcId="{A3AED8E9-B497-463F-ABD9-027F6C864B09}" destId="{F7EF2C87-67C8-46B1-9F4F-CACC2C4A3DF8}" srcOrd="0" destOrd="0" presId="urn:microsoft.com/office/officeart/2005/8/layout/cycle6"/>
    <dgm:cxn modelId="{F170E5D4-7179-4105-BB40-EE67583C098B}" type="presOf" srcId="{91066E47-5953-4896-8887-DC45CAFDB9A1}" destId="{7FCE6479-147B-49ED-AD4E-8B3BD898F565}" srcOrd="0" destOrd="0" presId="urn:microsoft.com/office/officeart/2005/8/layout/cycle6"/>
    <dgm:cxn modelId="{69257DCD-2A78-4EB2-8336-4FF689A362A9}" type="presOf" srcId="{5691526F-8FFA-454E-A8D9-9E3BA8F79DE2}" destId="{844C2ED2-9F71-4526-ACE6-9BA25EA7BA62}" srcOrd="0" destOrd="0" presId="urn:microsoft.com/office/officeart/2005/8/layout/cycle6"/>
    <dgm:cxn modelId="{9535FDDA-6D75-4CA4-8219-F2C91518388D}" type="presParOf" srcId="{1D757A06-1CDC-41B1-ABA7-0145C4C25BCF}" destId="{A215DD47-1B57-459F-9CFE-29414B147CC5}" srcOrd="0" destOrd="0" presId="urn:microsoft.com/office/officeart/2005/8/layout/cycle6"/>
    <dgm:cxn modelId="{9DF2999A-9EC9-4CB1-BB83-171C9A9B107C}" type="presParOf" srcId="{1D757A06-1CDC-41B1-ABA7-0145C4C25BCF}" destId="{60D50E67-A07E-49E3-B06F-F94F824C62C2}" srcOrd="1" destOrd="0" presId="urn:microsoft.com/office/officeart/2005/8/layout/cycle6"/>
    <dgm:cxn modelId="{847BFE03-CA83-40D1-972D-BD7CC71B700B}" type="presParOf" srcId="{1D757A06-1CDC-41B1-ABA7-0145C4C25BCF}" destId="{ACAA34C7-EA64-4D95-88E9-FC1904C73681}" srcOrd="2" destOrd="0" presId="urn:microsoft.com/office/officeart/2005/8/layout/cycle6"/>
    <dgm:cxn modelId="{A0C7774D-F01A-4B8B-B492-B34280599FD4}" type="presParOf" srcId="{1D757A06-1CDC-41B1-ABA7-0145C4C25BCF}" destId="{F7EF2C87-67C8-46B1-9F4F-CACC2C4A3DF8}" srcOrd="3" destOrd="0" presId="urn:microsoft.com/office/officeart/2005/8/layout/cycle6"/>
    <dgm:cxn modelId="{764A74D9-3748-4ACC-BB5A-CE83763EC564}" type="presParOf" srcId="{1D757A06-1CDC-41B1-ABA7-0145C4C25BCF}" destId="{B639CCA6-EDDC-43D1-A1E1-A1398692A9CA}" srcOrd="4" destOrd="0" presId="urn:microsoft.com/office/officeart/2005/8/layout/cycle6"/>
    <dgm:cxn modelId="{F03B22D5-D359-4916-B06A-72363EED0454}" type="presParOf" srcId="{1D757A06-1CDC-41B1-ABA7-0145C4C25BCF}" destId="{707865D9-C4F8-45C9-B679-2C77147F9484}" srcOrd="5" destOrd="0" presId="urn:microsoft.com/office/officeart/2005/8/layout/cycle6"/>
    <dgm:cxn modelId="{EE0ADB04-2980-4A56-BFCE-B79B9F8AAB2B}" type="presParOf" srcId="{1D757A06-1CDC-41B1-ABA7-0145C4C25BCF}" destId="{839B696A-AFBB-4A07-AE15-72170DA4EF53}" srcOrd="6" destOrd="0" presId="urn:microsoft.com/office/officeart/2005/8/layout/cycle6"/>
    <dgm:cxn modelId="{BE2F5F8D-A883-4F57-8829-81027FC20F37}" type="presParOf" srcId="{1D757A06-1CDC-41B1-ABA7-0145C4C25BCF}" destId="{5CE3BF82-A6F6-4FB6-B82C-885854D34740}" srcOrd="7" destOrd="0" presId="urn:microsoft.com/office/officeart/2005/8/layout/cycle6"/>
    <dgm:cxn modelId="{788A9882-2A51-4CD6-80F3-4CAA1CDFB8D4}" type="presParOf" srcId="{1D757A06-1CDC-41B1-ABA7-0145C4C25BCF}" destId="{BA3A58C5-400A-40C4-A0D0-113AE4B4AFF1}" srcOrd="8" destOrd="0" presId="urn:microsoft.com/office/officeart/2005/8/layout/cycle6"/>
    <dgm:cxn modelId="{817B13B5-FCFF-401D-9180-F29D0A52C138}" type="presParOf" srcId="{1D757A06-1CDC-41B1-ABA7-0145C4C25BCF}" destId="{CF20E7B5-A022-4552-8AC9-7FD303F4D819}" srcOrd="9" destOrd="0" presId="urn:microsoft.com/office/officeart/2005/8/layout/cycle6"/>
    <dgm:cxn modelId="{FBD9C4D6-849A-4F57-94E9-9256403C1958}" type="presParOf" srcId="{1D757A06-1CDC-41B1-ABA7-0145C4C25BCF}" destId="{626CA00C-DD34-43A6-83E8-C4A61069502B}" srcOrd="10" destOrd="0" presId="urn:microsoft.com/office/officeart/2005/8/layout/cycle6"/>
    <dgm:cxn modelId="{9CFBC78C-A1CF-4196-8215-6ED456C8B746}" type="presParOf" srcId="{1D757A06-1CDC-41B1-ABA7-0145C4C25BCF}" destId="{7FCE6479-147B-49ED-AD4E-8B3BD898F565}" srcOrd="11" destOrd="0" presId="urn:microsoft.com/office/officeart/2005/8/layout/cycle6"/>
    <dgm:cxn modelId="{CD0B136E-69F7-48F6-B3C8-0BA07FC5174A}" type="presParOf" srcId="{1D757A06-1CDC-41B1-ABA7-0145C4C25BCF}" destId="{844C2ED2-9F71-4526-ACE6-9BA25EA7BA62}" srcOrd="12" destOrd="0" presId="urn:microsoft.com/office/officeart/2005/8/layout/cycle6"/>
    <dgm:cxn modelId="{333E51EC-11A4-4DAB-B205-78A565AA036F}" type="presParOf" srcId="{1D757A06-1CDC-41B1-ABA7-0145C4C25BCF}" destId="{8D07B6F9-EDE7-434A-82C5-43D0B461BB82}" srcOrd="13" destOrd="0" presId="urn:microsoft.com/office/officeart/2005/8/layout/cycle6"/>
    <dgm:cxn modelId="{61BD2D31-3D44-4C4F-B720-EBFEB90D1A4E}" type="presParOf" srcId="{1D757A06-1CDC-41B1-ABA7-0145C4C25BCF}" destId="{826D201C-0AA4-41B4-B1D3-6FA27010C93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5DD47-1B57-459F-9CFE-29414B147CC5}">
      <dsp:nvSpPr>
        <dsp:cNvPr id="0" name=""/>
        <dsp:cNvSpPr/>
      </dsp:nvSpPr>
      <dsp:spPr>
        <a:xfrm>
          <a:off x="3466057" y="1829"/>
          <a:ext cx="1602283" cy="104148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Analysis</a:t>
          </a:r>
          <a:endParaRPr lang="en-US" sz="1600" kern="1200" dirty="0"/>
        </a:p>
      </dsp:txBody>
      <dsp:txXfrm>
        <a:off x="3516898" y="52670"/>
        <a:ext cx="1500601" cy="939802"/>
      </dsp:txXfrm>
    </dsp:sp>
    <dsp:sp modelId="{ACAA34C7-EA64-4D95-88E9-FC1904C73681}">
      <dsp:nvSpPr>
        <dsp:cNvPr id="0" name=""/>
        <dsp:cNvSpPr/>
      </dsp:nvSpPr>
      <dsp:spPr>
        <a:xfrm>
          <a:off x="2187136" y="522571"/>
          <a:ext cx="4160125" cy="4160125"/>
        </a:xfrm>
        <a:custGeom>
          <a:avLst/>
          <a:gdLst/>
          <a:ahLst/>
          <a:cxnLst/>
          <a:rect l="0" t="0" r="0" b="0"/>
          <a:pathLst>
            <a:path>
              <a:moveTo>
                <a:pt x="2892202" y="165097"/>
              </a:moveTo>
              <a:arcTo wR="2080062" hR="2080062" stAng="17578913" swAng="1960649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F2C87-67C8-46B1-9F4F-CACC2C4A3DF8}">
      <dsp:nvSpPr>
        <dsp:cNvPr id="0" name=""/>
        <dsp:cNvSpPr/>
      </dsp:nvSpPr>
      <dsp:spPr>
        <a:xfrm>
          <a:off x="5444314" y="1439117"/>
          <a:ext cx="1602283" cy="104148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Design</a:t>
          </a:r>
          <a:endParaRPr lang="en-US" sz="1600" kern="1200" dirty="0"/>
        </a:p>
      </dsp:txBody>
      <dsp:txXfrm>
        <a:off x="5495155" y="1489958"/>
        <a:ext cx="1500601" cy="939802"/>
      </dsp:txXfrm>
    </dsp:sp>
    <dsp:sp modelId="{707865D9-C4F8-45C9-B679-2C77147F9484}">
      <dsp:nvSpPr>
        <dsp:cNvPr id="0" name=""/>
        <dsp:cNvSpPr/>
      </dsp:nvSpPr>
      <dsp:spPr>
        <a:xfrm>
          <a:off x="2187136" y="522571"/>
          <a:ext cx="4160125" cy="4160125"/>
        </a:xfrm>
        <a:custGeom>
          <a:avLst/>
          <a:gdLst/>
          <a:ahLst/>
          <a:cxnLst/>
          <a:rect l="0" t="0" r="0" b="0"/>
          <a:pathLst>
            <a:path>
              <a:moveTo>
                <a:pt x="4157281" y="1971322"/>
              </a:moveTo>
              <a:arcTo wR="2080062" hR="2080062" stAng="21420201" swAng="2195619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B696A-AFBB-4A07-AE15-72170DA4EF53}">
      <dsp:nvSpPr>
        <dsp:cNvPr id="0" name=""/>
        <dsp:cNvSpPr/>
      </dsp:nvSpPr>
      <dsp:spPr>
        <a:xfrm>
          <a:off x="4688687" y="3764698"/>
          <a:ext cx="1602283" cy="104148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Development</a:t>
          </a:r>
          <a:endParaRPr lang="en-US" sz="1600" kern="1200" dirty="0"/>
        </a:p>
      </dsp:txBody>
      <dsp:txXfrm>
        <a:off x="4739528" y="3815539"/>
        <a:ext cx="1500601" cy="939802"/>
      </dsp:txXfrm>
    </dsp:sp>
    <dsp:sp modelId="{BA3A58C5-400A-40C4-A0D0-113AE4B4AFF1}">
      <dsp:nvSpPr>
        <dsp:cNvPr id="0" name=""/>
        <dsp:cNvSpPr/>
      </dsp:nvSpPr>
      <dsp:spPr>
        <a:xfrm>
          <a:off x="2187136" y="522571"/>
          <a:ext cx="4160125" cy="4160125"/>
        </a:xfrm>
        <a:custGeom>
          <a:avLst/>
          <a:gdLst/>
          <a:ahLst/>
          <a:cxnLst/>
          <a:rect l="0" t="0" r="0" b="0"/>
          <a:pathLst>
            <a:path>
              <a:moveTo>
                <a:pt x="2493293" y="4118665"/>
              </a:moveTo>
              <a:arcTo wR="2080062" hR="2080062" stAng="4712475" swAng="1375050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0E7B5-A022-4552-8AC9-7FD303F4D819}">
      <dsp:nvSpPr>
        <dsp:cNvPr id="0" name=""/>
        <dsp:cNvSpPr/>
      </dsp:nvSpPr>
      <dsp:spPr>
        <a:xfrm>
          <a:off x="2243427" y="3764698"/>
          <a:ext cx="1602283" cy="104148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Implementation</a:t>
          </a:r>
          <a:endParaRPr lang="en-US" sz="1600" kern="1200" dirty="0"/>
        </a:p>
      </dsp:txBody>
      <dsp:txXfrm>
        <a:off x="2294268" y="3815539"/>
        <a:ext cx="1500601" cy="939802"/>
      </dsp:txXfrm>
    </dsp:sp>
    <dsp:sp modelId="{7FCE6479-147B-49ED-AD4E-8B3BD898F565}">
      <dsp:nvSpPr>
        <dsp:cNvPr id="0" name=""/>
        <dsp:cNvSpPr/>
      </dsp:nvSpPr>
      <dsp:spPr>
        <a:xfrm>
          <a:off x="2187136" y="522571"/>
          <a:ext cx="4160125" cy="4160125"/>
        </a:xfrm>
        <a:custGeom>
          <a:avLst/>
          <a:gdLst/>
          <a:ahLst/>
          <a:cxnLst/>
          <a:rect l="0" t="0" r="0" b="0"/>
          <a:pathLst>
            <a:path>
              <a:moveTo>
                <a:pt x="347474" y="3231061"/>
              </a:moveTo>
              <a:arcTo wR="2080062" hR="2080062" stAng="8784179" swAng="2195619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C2ED2-9F71-4526-ACE6-9BA25EA7BA62}">
      <dsp:nvSpPr>
        <dsp:cNvPr id="0" name=""/>
        <dsp:cNvSpPr/>
      </dsp:nvSpPr>
      <dsp:spPr>
        <a:xfrm>
          <a:off x="1487800" y="1439117"/>
          <a:ext cx="1602283" cy="104148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Evaluation </a:t>
          </a:r>
          <a:endParaRPr lang="en-US" sz="1600" kern="1200" dirty="0"/>
        </a:p>
      </dsp:txBody>
      <dsp:txXfrm>
        <a:off x="1538641" y="1489958"/>
        <a:ext cx="1500601" cy="939802"/>
      </dsp:txXfrm>
    </dsp:sp>
    <dsp:sp modelId="{826D201C-0AA4-41B4-B1D3-6FA27010C93D}">
      <dsp:nvSpPr>
        <dsp:cNvPr id="0" name=""/>
        <dsp:cNvSpPr/>
      </dsp:nvSpPr>
      <dsp:spPr>
        <a:xfrm>
          <a:off x="2187136" y="522571"/>
          <a:ext cx="4160125" cy="4160125"/>
        </a:xfrm>
        <a:custGeom>
          <a:avLst/>
          <a:gdLst/>
          <a:ahLst/>
          <a:cxnLst/>
          <a:rect l="0" t="0" r="0" b="0"/>
          <a:pathLst>
            <a:path>
              <a:moveTo>
                <a:pt x="362558" y="906674"/>
              </a:moveTo>
              <a:arcTo wR="2080062" hR="2080062" stAng="12860439" swAng="1960649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680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30E910AE-D6C9-4E4D-B3C8-95322937167E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5BE8407-E817-426C-9C46-E15F207840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7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E8407-E817-426C-9C46-E15F2078405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05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B7A3-8BA4-48EE-BBE5-4362A407AD7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9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6826956" cy="365125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660033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6156960" cy="3443343"/>
          </a:xfrm>
        </p:spPr>
        <p:txBody>
          <a:bodyPr/>
          <a:lstStyle>
            <a:lvl1pPr>
              <a:buClr>
                <a:schemeClr val="accent4">
                  <a:lumMod val="50000"/>
                </a:schemeClr>
              </a:buClr>
              <a:defRPr sz="240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640080" indent="-274320">
              <a:buClr>
                <a:srgbClr val="002060"/>
              </a:buClr>
              <a:buFont typeface="Courier New" pitchFamily="49" charset="0"/>
              <a:buChar char="o"/>
              <a:defRPr sz="240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 marL="91440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 marL="128016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 marL="164592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>
            <a:lvl1pPr>
              <a:defRPr lang="en-US" sz="800" smtClean="0">
                <a:effectLst/>
              </a:defRPr>
            </a:lvl1pPr>
          </a:lstStyle>
          <a:p>
            <a:r>
              <a:rPr lang="en-US" dirty="0" smtClean="0"/>
              <a:t>Copyright © 2017 McGraw-Hill Education. All rights reserved. No reproduction or distribution without the prior written consent of McGraw-Hill Education.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81DF170E-70EB-49F5-8449-D6A0E4DEBEC4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/>
          <a:lstStyle/>
          <a:p>
            <a:fld id="{FBBC458B-B18F-4C3D-A1CD-A5C71A927D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809152"/>
            <a:ext cx="7315199" cy="365125"/>
          </a:xfrm>
        </p:spPr>
        <p:txBody>
          <a:bodyPr/>
          <a:lstStyle>
            <a:lvl1pPr>
              <a:defRPr sz="100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>
            <a:lvl1pPr>
              <a:buClr>
                <a:schemeClr val="accent4">
                  <a:lumMod val="50000"/>
                </a:schemeClr>
              </a:buClr>
              <a:defRPr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640080" indent="-274320">
              <a:buClr>
                <a:schemeClr val="bg2">
                  <a:lumMod val="10000"/>
                </a:schemeClr>
              </a:buClr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 marL="91440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 marL="128016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 marL="164592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>
            <a:lvl1pPr>
              <a:buClr>
                <a:schemeClr val="accent4">
                  <a:lumMod val="50000"/>
                </a:schemeClr>
              </a:buClr>
              <a:defRPr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640080" indent="-274320">
              <a:buClr>
                <a:schemeClr val="bg2">
                  <a:lumMod val="10000"/>
                </a:schemeClr>
              </a:buClr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 marL="91440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 marL="128016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 marL="164592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5809152"/>
            <a:ext cx="7315199" cy="365125"/>
          </a:xfrm>
        </p:spPr>
        <p:txBody>
          <a:bodyPr/>
          <a:lstStyle>
            <a:lvl1pPr>
              <a:defRPr sz="100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>
            <a:lvl1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>
            <a:lvl1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0033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809152"/>
            <a:ext cx="7391399" cy="365125"/>
          </a:xfrm>
        </p:spPr>
        <p:txBody>
          <a:bodyPr/>
          <a:lstStyle>
            <a:lvl1pPr>
              <a:defRPr sz="100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5809152"/>
            <a:ext cx="7315199" cy="365125"/>
          </a:xfrm>
        </p:spPr>
        <p:txBody>
          <a:bodyPr/>
          <a:lstStyle>
            <a:lvl1pPr>
              <a:defRPr sz="1000" i="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buClr>
                <a:schemeClr val="accent4">
                  <a:lumMod val="50000"/>
                </a:schemeClr>
              </a:buClr>
              <a:defRPr sz="2200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buClr>
                <a:schemeClr val="accent4">
                  <a:lumMod val="50000"/>
                </a:schemeClr>
              </a:buClr>
              <a:defRPr sz="2000"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buClr>
                <a:schemeClr val="accent4">
                  <a:lumMod val="50000"/>
                </a:schemeClr>
              </a:buClr>
              <a:defRPr sz="1800"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buClr>
                <a:schemeClr val="accent4">
                  <a:lumMod val="50000"/>
                </a:schemeClr>
              </a:buClr>
              <a:defRPr sz="1600"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buClr>
                <a:schemeClr val="accent4">
                  <a:lumMod val="50000"/>
                </a:schemeClr>
              </a:buClr>
              <a:defRPr sz="1400">
                <a:latin typeface="Gisha" panose="020B0502040204020203" pitchFamily="34" charset="-79"/>
                <a:cs typeface="Gisha" panose="020B0502040204020203" pitchFamily="34" charset="-79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>
            <a:lvl1pPr>
              <a:defRPr sz="100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>
            <a:lvl1pPr>
              <a:defRPr sz="100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1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9152"/>
            <a:ext cx="7315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660033"/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85000"/>
        <a:buFont typeface="Brush Script MT" pitchFamily="66" charset="0"/>
        <a:buChar char="O"/>
        <a:defRPr sz="2400" kern="1200">
          <a:solidFill>
            <a:srgbClr val="002060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85000"/>
        <a:buFont typeface="Brush Script MT" pitchFamily="66" charset="0"/>
        <a:buChar char="O"/>
        <a:defRPr sz="2400" kern="1200">
          <a:solidFill>
            <a:schemeClr val="tx2">
              <a:lumMod val="7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85000"/>
        <a:buFont typeface="Brush Script MT" pitchFamily="66" charset="0"/>
        <a:buChar char="O"/>
        <a:defRPr sz="2400" kern="1200">
          <a:solidFill>
            <a:schemeClr val="tx2">
              <a:lumMod val="7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85000"/>
        <a:buFont typeface="Brush Script MT" pitchFamily="66" charset="0"/>
        <a:buChar char="O"/>
        <a:defRPr sz="2400" kern="1200">
          <a:solidFill>
            <a:schemeClr val="tx2">
              <a:lumMod val="7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85000"/>
        <a:buFont typeface="Brush Script MT" pitchFamily="66" charset="0"/>
        <a:buChar char="O"/>
        <a:defRPr sz="2400" kern="1200">
          <a:solidFill>
            <a:schemeClr val="tx2">
              <a:lumMod val="7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29200" y="2133600"/>
            <a:ext cx="2971800" cy="32861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Chapter One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660033"/>
                </a:solidFill>
              </a:rPr>
              <a:t>Introduction to </a:t>
            </a:r>
            <a:r>
              <a:rPr lang="en-US">
                <a:solidFill>
                  <a:srgbClr val="660033"/>
                </a:solidFill>
              </a:rPr>
              <a:t>Training </a:t>
            </a:r>
            <a:r>
              <a:rPr lang="en-US" smtClean="0">
                <a:solidFill>
                  <a:srgbClr val="660033"/>
                </a:solidFill>
              </a:rPr>
              <a:t>&amp; Development</a:t>
            </a:r>
            <a:endParaRPr lang="en-US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24" y="1219200"/>
            <a:ext cx="3503676" cy="4343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3242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Components of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6553200" cy="510540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IN" sz="2400" dirty="0" smtClean="0"/>
              <a:t>Knowledge Management</a:t>
            </a:r>
            <a:endParaRPr lang="en-IN" sz="2400" dirty="0"/>
          </a:p>
          <a:p>
            <a:pPr lvl="1">
              <a:spcBef>
                <a:spcPts val="300"/>
              </a:spcBef>
            </a:pPr>
            <a:r>
              <a:rPr lang="en-IN" sz="2400" dirty="0" smtClean="0"/>
              <a:t>Tools</a:t>
            </a:r>
            <a:r>
              <a:rPr lang="en-IN" sz="2400" dirty="0"/>
              <a:t>, processes, systems, structures, and cultures to improve the creation, sharing, and use of knowledge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9916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Training Design</a:t>
            </a:r>
            <a:endParaRPr lang="en-US" dirty="0"/>
          </a:p>
        </p:txBody>
      </p:sp>
      <p:pic>
        <p:nvPicPr>
          <p:cNvPr id="6" name="Content Placeholder 5" descr="w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156325" cy="295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4126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6" y="2667000"/>
            <a:ext cx="6965245" cy="1202485"/>
          </a:xfrm>
        </p:spPr>
        <p:txBody>
          <a:bodyPr/>
          <a:lstStyle/>
          <a:p>
            <a:r>
              <a:rPr lang="en-US" dirty="0" smtClean="0"/>
              <a:t>ADDIE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89456682"/>
              </p:ext>
            </p:extLst>
          </p:nvPr>
        </p:nvGraphicFramePr>
        <p:xfrm>
          <a:off x="206022" y="838200"/>
          <a:ext cx="8534398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25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74837"/>
            <a:ext cx="6781800" cy="3687763"/>
          </a:xfrm>
        </p:spPr>
        <p:txBody>
          <a:bodyPr/>
          <a:lstStyle/>
          <a:p>
            <a:r>
              <a:rPr lang="en-US" dirty="0" smtClean="0"/>
              <a:t>Why is it important to systemically design training?</a:t>
            </a:r>
          </a:p>
          <a:p>
            <a:r>
              <a:rPr lang="en-US" dirty="0" smtClean="0"/>
              <a:t>What are the limitations of the ISD and ADDIE models?</a:t>
            </a:r>
          </a:p>
          <a:p>
            <a:r>
              <a:rPr lang="en-US" dirty="0" smtClean="0"/>
              <a:t>What should you do in practice?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9643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Impacting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219200" y="1951037"/>
            <a:ext cx="35052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00" dirty="0"/>
              <a:t>Economic cycles</a:t>
            </a:r>
          </a:p>
          <a:p>
            <a:r>
              <a:rPr lang="en-US" sz="2200" dirty="0"/>
              <a:t>Globalization</a:t>
            </a:r>
          </a:p>
          <a:p>
            <a:r>
              <a:rPr lang="en-US" sz="2200" dirty="0" smtClean="0"/>
              <a:t>Value of intangible </a:t>
            </a:r>
            <a:r>
              <a:rPr lang="en-US" sz="2200" dirty="0"/>
              <a:t>assets and human capital</a:t>
            </a:r>
          </a:p>
          <a:p>
            <a:r>
              <a:rPr lang="en-US" sz="2200" dirty="0"/>
              <a:t>Focus on links to business strategy</a:t>
            </a:r>
          </a:p>
          <a:p>
            <a:r>
              <a:rPr lang="en-US" sz="2200" dirty="0"/>
              <a:t>Changing demographics and </a:t>
            </a:r>
            <a:r>
              <a:rPr lang="en-US" sz="2200" dirty="0" smtClean="0"/>
              <a:t>diversity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648200" y="1951037"/>
            <a:ext cx="34290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00" dirty="0"/>
              <a:t>Generational differences</a:t>
            </a:r>
          </a:p>
          <a:p>
            <a:r>
              <a:rPr lang="en-US" sz="2200" dirty="0"/>
              <a:t>Talent management</a:t>
            </a:r>
          </a:p>
          <a:p>
            <a:r>
              <a:rPr lang="en-US" sz="2200" dirty="0"/>
              <a:t>Customer service and quality emphasis</a:t>
            </a:r>
          </a:p>
          <a:p>
            <a:r>
              <a:rPr lang="en-US" sz="2200" dirty="0"/>
              <a:t>New technology</a:t>
            </a:r>
          </a:p>
          <a:p>
            <a:r>
              <a:rPr lang="en-US" sz="2200" dirty="0"/>
              <a:t>High-performance models of work systems</a:t>
            </a:r>
          </a:p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8047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19257"/>
            <a:ext cx="6553200" cy="3603812"/>
          </a:xfrm>
        </p:spPr>
        <p:txBody>
          <a:bodyPr/>
          <a:lstStyle/>
          <a:p>
            <a:r>
              <a:rPr lang="en-US" dirty="0" smtClean="0"/>
              <a:t>In difficult times, companies may be tempted to reduce training expenditures</a:t>
            </a:r>
          </a:p>
          <a:p>
            <a:r>
              <a:rPr lang="en-US" dirty="0" smtClean="0"/>
              <a:t>However, doing so may be detrimental</a:t>
            </a:r>
          </a:p>
          <a:p>
            <a:r>
              <a:rPr lang="en-US" dirty="0"/>
              <a:t>For example, companies that used more selective staffing and training before the recession of 2009 performed better and recovered more </a:t>
            </a:r>
            <a:r>
              <a:rPr lang="en-US" dirty="0" smtClean="0"/>
              <a:t>quickly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1706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6553200" cy="3603812"/>
          </a:xfrm>
        </p:spPr>
        <p:txBody>
          <a:bodyPr/>
          <a:lstStyle/>
          <a:p>
            <a:r>
              <a:rPr lang="en-US" dirty="0" smtClean="0"/>
              <a:t>Global companies must find talented employees</a:t>
            </a:r>
          </a:p>
          <a:p>
            <a:r>
              <a:rPr lang="en-US" dirty="0" smtClean="0"/>
              <a:t>Expatriates require training for success</a:t>
            </a:r>
          </a:p>
          <a:p>
            <a:r>
              <a:rPr lang="en-US" dirty="0" smtClean="0"/>
              <a:t>Individuals from different countries come to the U.S. for low-skill work and highly technical positions</a:t>
            </a:r>
          </a:p>
          <a:p>
            <a:r>
              <a:rPr lang="en-US" dirty="0" smtClean="0"/>
              <a:t>There are pros and cons of outsourcing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7421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Intangible Assets</a:t>
            </a:r>
            <a:endParaRPr lang="en-US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67854" y="1981200"/>
            <a:ext cx="2547146" cy="355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3417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51037"/>
            <a:ext cx="6477000" cy="3611563"/>
          </a:xfrm>
        </p:spPr>
        <p:txBody>
          <a:bodyPr/>
          <a:lstStyle/>
          <a:p>
            <a:r>
              <a:rPr lang="en-US" dirty="0" smtClean="0"/>
              <a:t>Knowledge workers are becoming more important</a:t>
            </a:r>
          </a:p>
          <a:p>
            <a:r>
              <a:rPr lang="en-US" dirty="0" smtClean="0"/>
              <a:t>A greater focus on employee engagement is needed</a:t>
            </a:r>
          </a:p>
          <a:p>
            <a:r>
              <a:rPr lang="en-US" dirty="0" smtClean="0"/>
              <a:t>There is an increasing need for companies to become “learning organizations”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1803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to Business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74837"/>
            <a:ext cx="6858000" cy="3611563"/>
          </a:xfrm>
        </p:spPr>
        <p:txBody>
          <a:bodyPr/>
          <a:lstStyle/>
          <a:p>
            <a:r>
              <a:rPr lang="en-US" dirty="0" smtClean="0"/>
              <a:t>Given the importance of intangible assets and human capital, training has greater strategic importance</a:t>
            </a:r>
          </a:p>
          <a:p>
            <a:r>
              <a:rPr lang="en-US" dirty="0" smtClean="0"/>
              <a:t>Training is no longer an isolated function, but rather an integral part of business success</a:t>
            </a:r>
          </a:p>
          <a:p>
            <a:r>
              <a:rPr lang="en-US" dirty="0" smtClean="0"/>
              <a:t>Different companies have different strategic training needs—one size does not fit all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7081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6629400" cy="48006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/>
              <a:t>Discuss the forces influencing the workplace and learning and explain how training can help companies deal with these forces</a:t>
            </a:r>
          </a:p>
          <a:p>
            <a:pPr>
              <a:spcBef>
                <a:spcPts val="400"/>
              </a:spcBef>
            </a:pPr>
            <a:r>
              <a:rPr lang="en-US" dirty="0"/>
              <a:t>Draw a figure or diagram and explain how training, development, informal learning, and knowledge management contribute to business success</a:t>
            </a:r>
          </a:p>
          <a:p>
            <a:pPr>
              <a:spcBef>
                <a:spcPts val="400"/>
              </a:spcBef>
            </a:pPr>
            <a:r>
              <a:rPr lang="en-US" dirty="0"/>
              <a:t>Discuss various aspects of the training design process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1147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Racial and Ethnic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6629400" cy="3611563"/>
          </a:xfrm>
        </p:spPr>
        <p:txBody>
          <a:bodyPr/>
          <a:lstStyle/>
          <a:p>
            <a:r>
              <a:rPr lang="en-US" dirty="0" smtClean="0"/>
              <a:t>The U.S. labor force will continue to grow more racially and ethnically</a:t>
            </a:r>
          </a:p>
          <a:p>
            <a:r>
              <a:rPr lang="en-US" dirty="0" smtClean="0"/>
              <a:t>The projected annual growth rates are higher for Hispanics and “other groups” than for African Americans</a:t>
            </a:r>
          </a:p>
          <a:p>
            <a:r>
              <a:rPr lang="en-US" dirty="0" smtClean="0"/>
              <a:t>By 2022, the workforce is projected to by 78% Caucasian 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3925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Aging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Insert Figure 1.3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176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159715"/>
            <a:ext cx="6965245" cy="1202485"/>
          </a:xfrm>
        </p:spPr>
        <p:txBody>
          <a:bodyPr>
            <a:noAutofit/>
          </a:bodyPr>
          <a:lstStyle/>
          <a:p>
            <a:r>
              <a:rPr lang="en-US" dirty="0" smtClean="0"/>
              <a:t>Five Generations at Work in 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438400"/>
            <a:ext cx="6400800" cy="2971800"/>
          </a:xfrm>
        </p:spPr>
        <p:txBody>
          <a:bodyPr/>
          <a:lstStyle/>
          <a:p>
            <a:r>
              <a:rPr lang="en-US" dirty="0" smtClean="0"/>
              <a:t>Traditionalist</a:t>
            </a:r>
          </a:p>
          <a:p>
            <a:r>
              <a:rPr lang="en-US" dirty="0" smtClean="0"/>
              <a:t>Baby Boomers</a:t>
            </a:r>
          </a:p>
          <a:p>
            <a:r>
              <a:rPr lang="en-US" dirty="0" smtClean="0"/>
              <a:t>Generation X</a:t>
            </a:r>
          </a:p>
          <a:p>
            <a:r>
              <a:rPr lang="en-US" dirty="0" smtClean="0"/>
              <a:t>Generation Y—Millennials </a:t>
            </a:r>
          </a:p>
          <a:p>
            <a:r>
              <a:rPr lang="en-US" dirty="0" smtClean="0"/>
              <a:t>Generation Z—Digital Natives 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3571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Diversity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1981200"/>
            <a:ext cx="6156960" cy="3443343"/>
          </a:xfrm>
        </p:spPr>
        <p:txBody>
          <a:bodyPr>
            <a:normAutofit fontScale="92500"/>
          </a:bodyPr>
          <a:lstStyle/>
          <a:p>
            <a:r>
              <a:rPr lang="en-IN" sz="2600" dirty="0" smtClean="0"/>
              <a:t>Communicating </a:t>
            </a:r>
            <a:r>
              <a:rPr lang="en-IN" sz="2600" dirty="0"/>
              <a:t>effectively</a:t>
            </a:r>
          </a:p>
          <a:p>
            <a:r>
              <a:rPr lang="en-IN" sz="2600" dirty="0"/>
              <a:t>Coaching, training, and developing</a:t>
            </a:r>
          </a:p>
          <a:p>
            <a:r>
              <a:rPr lang="en-IN" sz="2600" dirty="0"/>
              <a:t>Providing performance feedback that is free of </a:t>
            </a:r>
            <a:r>
              <a:rPr lang="en-IN" sz="2600" dirty="0" smtClean="0"/>
              <a:t>stereotypes</a:t>
            </a:r>
            <a:endParaRPr lang="en-IN" sz="2600" dirty="0"/>
          </a:p>
          <a:p>
            <a:r>
              <a:rPr lang="en-IN" sz="2600" dirty="0"/>
              <a:t>Recognizing and responding to generational differences</a:t>
            </a:r>
          </a:p>
          <a:p>
            <a:r>
              <a:rPr lang="en-IN" sz="2600" dirty="0"/>
              <a:t>Allowing employees of all backgrounds to be creative and innovative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3699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Talent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6248401" cy="3443343"/>
          </a:xfrm>
        </p:spPr>
        <p:txBody>
          <a:bodyPr>
            <a:normAutofit fontScale="92500"/>
          </a:bodyPr>
          <a:lstStyle/>
          <a:p>
            <a:r>
              <a:rPr lang="en-IN" sz="2600" dirty="0"/>
              <a:t>Systematic, planned, and strategic effort by a </a:t>
            </a:r>
            <a:r>
              <a:rPr lang="en-IN" sz="2600" dirty="0" smtClean="0"/>
              <a:t>company to attract</a:t>
            </a:r>
            <a:r>
              <a:rPr lang="en-IN" sz="2600" dirty="0"/>
              <a:t>, retain, develop, and motivate highly skilled </a:t>
            </a:r>
            <a:r>
              <a:rPr lang="en-IN" sz="2600" dirty="0" smtClean="0"/>
              <a:t>talent</a:t>
            </a:r>
            <a:endParaRPr lang="en-IN" sz="2600" dirty="0"/>
          </a:p>
          <a:p>
            <a:r>
              <a:rPr lang="en-IN" sz="2600" dirty="0"/>
              <a:t> </a:t>
            </a:r>
            <a:r>
              <a:rPr lang="en-IN" sz="2600" dirty="0" smtClean="0"/>
              <a:t>Key components</a:t>
            </a:r>
            <a:endParaRPr lang="en-IN" sz="2600" dirty="0"/>
          </a:p>
          <a:p>
            <a:pPr lvl="1"/>
            <a:r>
              <a:rPr lang="en-IN" sz="2600" dirty="0"/>
              <a:t>acquiring and assessing employees</a:t>
            </a:r>
          </a:p>
          <a:p>
            <a:pPr lvl="1"/>
            <a:r>
              <a:rPr lang="en-IN" sz="2600" dirty="0"/>
              <a:t>learning and development</a:t>
            </a:r>
          </a:p>
          <a:p>
            <a:pPr lvl="1"/>
            <a:r>
              <a:rPr lang="en-IN" sz="2600" dirty="0"/>
              <a:t>performance management and compensation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8767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Talent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1"/>
            <a:ext cx="6248401" cy="3581400"/>
          </a:xfrm>
        </p:spPr>
        <p:txBody>
          <a:bodyPr>
            <a:normAutofit/>
          </a:bodyPr>
          <a:lstStyle/>
          <a:p>
            <a:r>
              <a:rPr lang="en-IN" dirty="0" smtClean="0"/>
              <a:t>It’s important for a number of reasons:</a:t>
            </a:r>
            <a:endParaRPr lang="en-IN" dirty="0"/>
          </a:p>
          <a:p>
            <a:pPr lvl="1"/>
            <a:r>
              <a:rPr lang="en-IN" dirty="0"/>
              <a:t>Changes in demand for certain occupations and jobs</a:t>
            </a:r>
          </a:p>
          <a:p>
            <a:pPr lvl="1"/>
            <a:r>
              <a:rPr lang="en-IN" dirty="0" smtClean="0"/>
              <a:t>Cognitive and interpersonal skill requirements</a:t>
            </a:r>
            <a:endParaRPr lang="en-IN" dirty="0"/>
          </a:p>
          <a:p>
            <a:pPr lvl="1"/>
            <a:r>
              <a:rPr lang="en-IN" dirty="0"/>
              <a:t>Anticipated retirement of baby </a:t>
            </a:r>
            <a:r>
              <a:rPr lang="en-IN" dirty="0" smtClean="0"/>
              <a:t>boomers</a:t>
            </a:r>
            <a:endParaRPr lang="en-IN" dirty="0"/>
          </a:p>
          <a:p>
            <a:pPr lvl="1"/>
            <a:r>
              <a:rPr lang="en-IN" dirty="0" smtClean="0"/>
              <a:t>Developing managerial </a:t>
            </a:r>
            <a:r>
              <a:rPr lang="en-IN" dirty="0"/>
              <a:t>talent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0075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 &amp; Quality Emphasis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19257"/>
            <a:ext cx="6400800" cy="3443343"/>
          </a:xfrm>
        </p:spPr>
        <p:txBody>
          <a:bodyPr>
            <a:normAutofit/>
          </a:bodyPr>
          <a:lstStyle/>
          <a:p>
            <a:r>
              <a:rPr lang="en-IN" dirty="0"/>
              <a:t>Total Quality Management (TQM)</a:t>
            </a:r>
          </a:p>
          <a:p>
            <a:pPr lvl="1"/>
            <a:r>
              <a:rPr lang="en-IN" dirty="0"/>
              <a:t>Companywide effort to continuously improve the ways people, machines, and systems accomplish </a:t>
            </a:r>
            <a:r>
              <a:rPr lang="en-IN" dirty="0" smtClean="0"/>
              <a:t>work</a:t>
            </a:r>
          </a:p>
          <a:p>
            <a:r>
              <a:rPr lang="en-IN" dirty="0"/>
              <a:t>Quality </a:t>
            </a:r>
            <a:r>
              <a:rPr lang="en-IN" dirty="0" smtClean="0"/>
              <a:t>Standards</a:t>
            </a:r>
            <a:endParaRPr lang="en-IN" dirty="0"/>
          </a:p>
          <a:p>
            <a:pPr lvl="1"/>
            <a:r>
              <a:rPr lang="en-IN" dirty="0"/>
              <a:t>Malcolm Baldrige National Quality Award</a:t>
            </a:r>
          </a:p>
          <a:p>
            <a:pPr lvl="1"/>
            <a:r>
              <a:rPr lang="en-IN" dirty="0"/>
              <a:t> ISO </a:t>
            </a:r>
            <a:r>
              <a:rPr lang="en-IN" dirty="0" smtClean="0"/>
              <a:t>9000:2000</a:t>
            </a:r>
            <a:endParaRPr lang="en-IN" dirty="0"/>
          </a:p>
          <a:p>
            <a:pPr lvl="1"/>
            <a:endParaRPr lang="en-IN" sz="2600" dirty="0"/>
          </a:p>
          <a:p>
            <a:pPr lvl="1"/>
            <a:endParaRPr lang="en-IN" sz="2600" dirty="0" smtClean="0"/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393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Baldrige Award Criteria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1981200"/>
            <a:ext cx="6156960" cy="34433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Leadership</a:t>
            </a:r>
          </a:p>
          <a:p>
            <a:r>
              <a:rPr lang="en-US" dirty="0"/>
              <a:t>Measurement, analysis, and knowledge management</a:t>
            </a:r>
          </a:p>
          <a:p>
            <a:r>
              <a:rPr lang="en-US" dirty="0"/>
              <a:t>Strategic planning</a:t>
            </a:r>
          </a:p>
          <a:p>
            <a:r>
              <a:rPr lang="en-US" dirty="0"/>
              <a:t>Workforce focus</a:t>
            </a:r>
          </a:p>
          <a:p>
            <a:r>
              <a:rPr lang="en-US" dirty="0"/>
              <a:t>Operational focus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Customer focus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1596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83515"/>
            <a:ext cx="6965245" cy="1202485"/>
          </a:xfrm>
        </p:spPr>
        <p:txBody>
          <a:bodyPr>
            <a:normAutofit/>
          </a:bodyPr>
          <a:lstStyle/>
          <a:p>
            <a:r>
              <a:rPr lang="en-US" dirty="0" smtClean="0"/>
              <a:t>Service &amp; Quality Emphasis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33600"/>
            <a:ext cx="6156960" cy="3443343"/>
          </a:xfrm>
        </p:spPr>
        <p:txBody>
          <a:bodyPr>
            <a:normAutofit/>
          </a:bodyPr>
          <a:lstStyle/>
          <a:p>
            <a:r>
              <a:rPr lang="en-IN" dirty="0"/>
              <a:t>Six </a:t>
            </a:r>
            <a:r>
              <a:rPr lang="en-IN" dirty="0" smtClean="0"/>
              <a:t>Sigma</a:t>
            </a:r>
            <a:endParaRPr lang="en-IN" dirty="0"/>
          </a:p>
          <a:p>
            <a:pPr lvl="1"/>
            <a:r>
              <a:rPr lang="en-IN" dirty="0"/>
              <a:t>Measuring, analyzing, improving, and then controlling processes </a:t>
            </a:r>
            <a:r>
              <a:rPr lang="en-IN" dirty="0" smtClean="0"/>
              <a:t>once they have </a:t>
            </a:r>
            <a:r>
              <a:rPr lang="en-IN" dirty="0"/>
              <a:t>been brought within the narrow six sigma quality tolerances or standards</a:t>
            </a:r>
          </a:p>
          <a:p>
            <a:endParaRPr lang="en-US" sz="28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2121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74837"/>
            <a:ext cx="6705600" cy="3535363"/>
          </a:xfrm>
        </p:spPr>
        <p:txBody>
          <a:bodyPr>
            <a:normAutofit/>
          </a:bodyPr>
          <a:lstStyle/>
          <a:p>
            <a:r>
              <a:rPr lang="en-US" dirty="0" smtClean="0"/>
              <a:t>Technology has changed how we train</a:t>
            </a:r>
          </a:p>
          <a:p>
            <a:r>
              <a:rPr lang="en-US" dirty="0" smtClean="0"/>
              <a:t>Training can occur at any time, anywhere</a:t>
            </a:r>
          </a:p>
          <a:p>
            <a:r>
              <a:rPr lang="en-US" dirty="0" smtClean="0"/>
              <a:t>Training is more consistent and more realistic</a:t>
            </a:r>
          </a:p>
          <a:p>
            <a:r>
              <a:rPr lang="en-US" dirty="0" smtClean="0"/>
              <a:t>More individuals can now be trained</a:t>
            </a:r>
          </a:p>
          <a:p>
            <a:r>
              <a:rPr lang="en-US" dirty="0" smtClean="0"/>
              <a:t>Knowledge can be shared by readily</a:t>
            </a:r>
          </a:p>
          <a:p>
            <a:r>
              <a:rPr lang="en-US" dirty="0" smtClean="0"/>
              <a:t>Trainers roles have evolved</a:t>
            </a:r>
          </a:p>
          <a:p>
            <a:r>
              <a:rPr lang="en-US" dirty="0" smtClean="0"/>
              <a:t>Many organizations used blended training methods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7363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6629400" cy="4800600"/>
          </a:xfrm>
        </p:spPr>
        <p:txBody>
          <a:bodyPr/>
          <a:lstStyle/>
          <a:p>
            <a:r>
              <a:rPr lang="en-US" dirty="0"/>
              <a:t>Describe the amount and types of training occurring in U.S. companies</a:t>
            </a:r>
          </a:p>
          <a:p>
            <a:r>
              <a:rPr lang="en-US" dirty="0"/>
              <a:t>Discuss the key roles for training professionals</a:t>
            </a:r>
          </a:p>
          <a:p>
            <a:r>
              <a:rPr lang="en-US" dirty="0"/>
              <a:t>Identify appropriate resources for learning about training research and practice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512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with New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057400"/>
            <a:ext cx="6156960" cy="3443343"/>
          </a:xfrm>
        </p:spPr>
        <p:txBody>
          <a:bodyPr/>
          <a:lstStyle/>
          <a:p>
            <a:r>
              <a:rPr lang="en-US" dirty="0" smtClean="0"/>
              <a:t>Not all trainees may be comfortable with technology</a:t>
            </a:r>
          </a:p>
          <a:p>
            <a:r>
              <a:rPr lang="en-US" dirty="0" smtClean="0"/>
              <a:t>It may be difficult to engage trainees and ensure compliance with training</a:t>
            </a:r>
          </a:p>
          <a:p>
            <a:r>
              <a:rPr lang="en-US" dirty="0" smtClean="0"/>
              <a:t>Some trainees may desire greater “live” interaction with trainers</a:t>
            </a:r>
          </a:p>
          <a:p>
            <a:endParaRPr lang="en-US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6142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Performance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7010400" cy="48006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IN" dirty="0"/>
              <a:t>Work teams </a:t>
            </a:r>
          </a:p>
          <a:p>
            <a:pPr lvl="1">
              <a:spcBef>
                <a:spcPts val="400"/>
              </a:spcBef>
            </a:pPr>
            <a:r>
              <a:rPr lang="en-IN" dirty="0"/>
              <a:t>Employees </a:t>
            </a:r>
            <a:r>
              <a:rPr lang="en-IN" dirty="0" smtClean="0"/>
              <a:t>interact </a:t>
            </a:r>
            <a:r>
              <a:rPr lang="en-IN" dirty="0"/>
              <a:t>to assemble a product or provide a service</a:t>
            </a:r>
          </a:p>
          <a:p>
            <a:pPr>
              <a:spcBef>
                <a:spcPts val="400"/>
              </a:spcBef>
            </a:pPr>
            <a:r>
              <a:rPr lang="en-IN" dirty="0"/>
              <a:t>Cross training </a:t>
            </a:r>
          </a:p>
          <a:p>
            <a:pPr lvl="1">
              <a:spcBef>
                <a:spcPts val="400"/>
              </a:spcBef>
            </a:pPr>
            <a:r>
              <a:rPr lang="en-IN" dirty="0"/>
              <a:t>Training employees in a </a:t>
            </a:r>
            <a:r>
              <a:rPr lang="en-IN" dirty="0" smtClean="0"/>
              <a:t>range </a:t>
            </a:r>
            <a:r>
              <a:rPr lang="en-IN" dirty="0"/>
              <a:t>of </a:t>
            </a:r>
            <a:r>
              <a:rPr lang="en-IN" dirty="0" smtClean="0"/>
              <a:t>skills to </a:t>
            </a:r>
            <a:r>
              <a:rPr lang="en-IN" dirty="0"/>
              <a:t>fill </a:t>
            </a:r>
            <a:r>
              <a:rPr lang="en-IN" dirty="0" smtClean="0"/>
              <a:t>roles </a:t>
            </a:r>
            <a:r>
              <a:rPr lang="en-IN" dirty="0"/>
              <a:t>needed to be </a:t>
            </a:r>
            <a:r>
              <a:rPr lang="en-IN" dirty="0" smtClean="0"/>
              <a:t>performed</a:t>
            </a:r>
          </a:p>
          <a:p>
            <a:pPr>
              <a:spcBef>
                <a:spcPts val="400"/>
              </a:spcBef>
            </a:pPr>
            <a:r>
              <a:rPr lang="en-IN" dirty="0"/>
              <a:t>Virtual teams </a:t>
            </a:r>
          </a:p>
          <a:p>
            <a:pPr lvl="1">
              <a:spcBef>
                <a:spcPts val="400"/>
              </a:spcBef>
            </a:pPr>
            <a:r>
              <a:rPr lang="en-IN" dirty="0" smtClean="0"/>
              <a:t>Teams separated </a:t>
            </a:r>
            <a:r>
              <a:rPr lang="en-IN" dirty="0"/>
              <a:t>by time, geographic, </a:t>
            </a:r>
            <a:r>
              <a:rPr lang="en-IN" dirty="0" smtClean="0"/>
              <a:t>and organizational </a:t>
            </a:r>
            <a:r>
              <a:rPr lang="en-IN" dirty="0"/>
              <a:t>boundaries 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9799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of Training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1981200"/>
            <a:ext cx="6156960" cy="344334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Direct </a:t>
            </a:r>
            <a:r>
              <a:rPr lang="en-US" dirty="0" smtClean="0"/>
              <a:t>expenditures have </a:t>
            </a:r>
            <a:r>
              <a:rPr lang="en-US" dirty="0"/>
              <a:t>remained stable </a:t>
            </a:r>
            <a:endParaRPr lang="en-US" dirty="0" smtClean="0"/>
          </a:p>
          <a:p>
            <a:pPr lvl="0"/>
            <a:r>
              <a:rPr lang="en-US" dirty="0" smtClean="0"/>
              <a:t>Increased demand </a:t>
            </a:r>
            <a:r>
              <a:rPr lang="en-US" dirty="0"/>
              <a:t>for specialized learning that includes professional or industry-specific </a:t>
            </a:r>
            <a:r>
              <a:rPr lang="en-US" dirty="0" smtClean="0"/>
              <a:t>content</a:t>
            </a:r>
            <a:endParaRPr lang="en-US" dirty="0"/>
          </a:p>
          <a:p>
            <a:pPr lvl="0"/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of technology-based learning </a:t>
            </a:r>
            <a:r>
              <a:rPr lang="en-US" dirty="0" smtClean="0"/>
              <a:t>has </a:t>
            </a:r>
            <a:r>
              <a:rPr lang="en-US" dirty="0"/>
              <a:t>increased </a:t>
            </a:r>
            <a:endParaRPr lang="en-US" dirty="0" smtClean="0"/>
          </a:p>
          <a:p>
            <a:pPr lvl="0"/>
            <a:r>
              <a:rPr lang="en-US" dirty="0" smtClean="0"/>
              <a:t>Self-paced </a:t>
            </a:r>
            <a:r>
              <a:rPr lang="en-US" dirty="0"/>
              <a:t>online learning is the most </a:t>
            </a:r>
            <a:r>
              <a:rPr lang="en-US" dirty="0" smtClean="0"/>
              <a:t>common technology-based learning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4010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of Training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057400"/>
            <a:ext cx="6156960" cy="344334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Technology-based </a:t>
            </a:r>
            <a:r>
              <a:rPr lang="en-US" dirty="0"/>
              <a:t>learning has helped improve learning </a:t>
            </a:r>
            <a:r>
              <a:rPr lang="en-US" dirty="0" smtClean="0"/>
              <a:t>efficiency</a:t>
            </a:r>
            <a:endParaRPr lang="en-US" dirty="0"/>
          </a:p>
          <a:p>
            <a:pPr lvl="0"/>
            <a:r>
              <a:rPr lang="en-US" dirty="0"/>
              <a:t>Technology-based learning has resulted in a larger employee–learning staff member </a:t>
            </a:r>
            <a:r>
              <a:rPr lang="en-US" dirty="0" smtClean="0"/>
              <a:t>ratio</a:t>
            </a:r>
            <a:endParaRPr lang="en-US" dirty="0"/>
          </a:p>
          <a:p>
            <a:pPr lvl="0"/>
            <a:r>
              <a:rPr lang="en-US" dirty="0"/>
              <a:t>The percentage of services distributed by external providers has remained the same since </a:t>
            </a:r>
            <a:r>
              <a:rPr lang="en-US" dirty="0" smtClean="0"/>
              <a:t>2010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1268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057400"/>
            <a:ext cx="6080759" cy="4038600"/>
          </a:xfrm>
        </p:spPr>
        <p:txBody>
          <a:bodyPr>
            <a:normAutofit/>
          </a:bodyPr>
          <a:lstStyle/>
          <a:p>
            <a:pPr lvl="0">
              <a:spcBef>
                <a:spcPts val="400"/>
              </a:spcBef>
            </a:pPr>
            <a:r>
              <a:rPr lang="en-US" dirty="0" smtClean="0"/>
              <a:t>Training supports business strategy</a:t>
            </a:r>
            <a:endParaRPr lang="en-US" dirty="0"/>
          </a:p>
          <a:p>
            <a:pPr lvl="0">
              <a:spcBef>
                <a:spcPts val="400"/>
              </a:spcBef>
            </a:pPr>
            <a:r>
              <a:rPr lang="en-US" dirty="0"/>
              <a:t>Visible support from top management</a:t>
            </a:r>
          </a:p>
          <a:p>
            <a:pPr lvl="0">
              <a:spcBef>
                <a:spcPts val="400"/>
              </a:spcBef>
            </a:pPr>
            <a:r>
              <a:rPr lang="en-US" dirty="0"/>
              <a:t>Efficiency in </a:t>
            </a:r>
            <a:r>
              <a:rPr lang="en-US" dirty="0" smtClean="0"/>
              <a:t>training</a:t>
            </a:r>
            <a:endParaRPr lang="en-US" dirty="0"/>
          </a:p>
          <a:p>
            <a:pPr lvl="0">
              <a:spcBef>
                <a:spcPts val="400"/>
              </a:spcBef>
            </a:pPr>
            <a:r>
              <a:rPr lang="en-US" dirty="0" smtClean="0"/>
              <a:t>All </a:t>
            </a:r>
            <a:r>
              <a:rPr lang="en-US" dirty="0"/>
              <a:t>employees with access to training on an as-needed basis</a:t>
            </a:r>
          </a:p>
          <a:p>
            <a:pPr lvl="0">
              <a:spcBef>
                <a:spcPts val="400"/>
              </a:spcBef>
            </a:pPr>
            <a:r>
              <a:rPr lang="en-US" dirty="0"/>
              <a:t>V</a:t>
            </a:r>
            <a:r>
              <a:rPr lang="en-US" dirty="0" smtClean="0"/>
              <a:t>ariety </a:t>
            </a:r>
            <a:r>
              <a:rPr lang="en-US" dirty="0"/>
              <a:t>of learning </a:t>
            </a:r>
            <a:r>
              <a:rPr lang="en-US" dirty="0" smtClean="0"/>
              <a:t>opportunities</a:t>
            </a:r>
            <a:endParaRPr lang="en-US" dirty="0"/>
          </a:p>
          <a:p>
            <a:pPr lvl="0">
              <a:spcBef>
                <a:spcPts val="400"/>
              </a:spcBef>
            </a:pPr>
            <a:r>
              <a:rPr lang="en-US" dirty="0"/>
              <a:t>Measurement of training effectiveness</a:t>
            </a:r>
          </a:p>
          <a:p>
            <a:pPr lvl="0">
              <a:spcBef>
                <a:spcPts val="400"/>
              </a:spcBef>
            </a:pPr>
            <a:r>
              <a:rPr lang="en-US" dirty="0"/>
              <a:t>Use of non-training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931115"/>
            <a:ext cx="6965245" cy="1202485"/>
          </a:xfrm>
        </p:spPr>
        <p:txBody>
          <a:bodyPr/>
          <a:lstStyle/>
          <a:p>
            <a:r>
              <a:rPr lang="en-US" dirty="0" smtClean="0"/>
              <a:t>BEST Award Winners 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0139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ATD Competency Model</a:t>
            </a:r>
            <a:endParaRPr lang="en-US" dirty="0"/>
          </a:p>
        </p:txBody>
      </p:sp>
      <p:pic>
        <p:nvPicPr>
          <p:cNvPr id="6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060"/>
          <a:stretch>
            <a:fillRect/>
          </a:stretch>
        </p:blipFill>
        <p:spPr bwMode="auto">
          <a:xfrm>
            <a:off x="1905000" y="1807817"/>
            <a:ext cx="5181600" cy="3754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496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6400800" cy="3810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Learning </a:t>
            </a:r>
            <a:r>
              <a:rPr lang="en-US" dirty="0" smtClean="0"/>
              <a:t>Strategist</a:t>
            </a:r>
          </a:p>
          <a:p>
            <a:pPr lvl="1">
              <a:spcBef>
                <a:spcPts val="0"/>
              </a:spcBef>
            </a:pPr>
            <a:r>
              <a:rPr lang="en-US" dirty="0"/>
              <a:t>D</a:t>
            </a:r>
            <a:r>
              <a:rPr lang="en-US" dirty="0" smtClean="0"/>
              <a:t>etermines </a:t>
            </a:r>
            <a:r>
              <a:rPr lang="en-US" dirty="0"/>
              <a:t>how </a:t>
            </a:r>
            <a:r>
              <a:rPr lang="en-US" dirty="0" smtClean="0"/>
              <a:t>learning </a:t>
            </a:r>
            <a:r>
              <a:rPr lang="en-US" dirty="0"/>
              <a:t>can be used to </a:t>
            </a:r>
            <a:r>
              <a:rPr lang="en-US" dirty="0" smtClean="0"/>
              <a:t>align with business strategy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0">
              <a:spcBef>
                <a:spcPts val="0"/>
              </a:spcBef>
            </a:pPr>
            <a:r>
              <a:rPr lang="en-US" dirty="0"/>
              <a:t>Business </a:t>
            </a:r>
            <a:r>
              <a:rPr lang="en-US" dirty="0" smtClean="0"/>
              <a:t>Partner</a:t>
            </a:r>
          </a:p>
          <a:p>
            <a:pPr lvl="1">
              <a:spcBef>
                <a:spcPts val="0"/>
              </a:spcBef>
            </a:pPr>
            <a:r>
              <a:rPr lang="en-US" dirty="0"/>
              <a:t>U</a:t>
            </a:r>
            <a:r>
              <a:rPr lang="en-US" dirty="0" smtClean="0"/>
              <a:t>ses business knowledge and industry expertise to </a:t>
            </a:r>
            <a:r>
              <a:rPr lang="en-US" dirty="0"/>
              <a:t>create training that improves performance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2856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6400800" cy="3810000"/>
          </a:xfrm>
        </p:spPr>
        <p:txBody>
          <a:bodyPr>
            <a:normAutofit/>
          </a:bodyPr>
          <a:lstStyle/>
          <a:p>
            <a:pPr lvl="0">
              <a:spcBef>
                <a:spcPts val="400"/>
              </a:spcBef>
            </a:pPr>
            <a:r>
              <a:rPr lang="en-US" dirty="0" smtClean="0"/>
              <a:t>Project Manager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Plans and </a:t>
            </a:r>
            <a:r>
              <a:rPr lang="en-US" dirty="0"/>
              <a:t>monitors </a:t>
            </a:r>
            <a:r>
              <a:rPr lang="en-US" dirty="0" smtClean="0"/>
              <a:t>delivery </a:t>
            </a:r>
            <a:r>
              <a:rPr lang="en-US" dirty="0"/>
              <a:t>of learning and performance solutions to support the </a:t>
            </a:r>
            <a:r>
              <a:rPr lang="en-US" dirty="0" smtClean="0"/>
              <a:t>business</a:t>
            </a:r>
          </a:p>
          <a:p>
            <a:pPr lvl="1">
              <a:spcBef>
                <a:spcPts val="400"/>
              </a:spcBef>
            </a:pPr>
            <a:endParaRPr lang="en-US" sz="800" dirty="0"/>
          </a:p>
          <a:p>
            <a:pPr lvl="0">
              <a:spcBef>
                <a:spcPts val="400"/>
              </a:spcBef>
            </a:pPr>
            <a:r>
              <a:rPr lang="en-US" dirty="0"/>
              <a:t>Professional </a:t>
            </a:r>
            <a:r>
              <a:rPr lang="en-US" dirty="0" smtClean="0"/>
              <a:t>Specialist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D</a:t>
            </a:r>
            <a:r>
              <a:rPr lang="en-US" dirty="0" smtClean="0"/>
              <a:t>esigns</a:t>
            </a:r>
            <a:r>
              <a:rPr lang="en-US" dirty="0"/>
              <a:t>, develops, delivers, and evaluates learning and performance systems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0322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Associations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6477000" cy="3581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600" dirty="0"/>
              <a:t>Association for Talent Development (ATD)</a:t>
            </a:r>
          </a:p>
          <a:p>
            <a:pPr lvl="0"/>
            <a:r>
              <a:rPr lang="en-US" sz="2600" dirty="0"/>
              <a:t>Academy of Human Resource Development (AHRD)</a:t>
            </a:r>
          </a:p>
          <a:p>
            <a:pPr lvl="0"/>
            <a:r>
              <a:rPr lang="en-US" sz="2600" dirty="0"/>
              <a:t>Society for Human Resource Management (SHRM)</a:t>
            </a:r>
          </a:p>
          <a:p>
            <a:pPr lvl="0"/>
            <a:r>
              <a:rPr lang="en-US" sz="2600" dirty="0"/>
              <a:t>Society for Industrial and Organizational Psychology (SIOP)</a:t>
            </a:r>
          </a:p>
          <a:p>
            <a:pPr lvl="0"/>
            <a:r>
              <a:rPr lang="en-US" sz="2600" dirty="0"/>
              <a:t>Academy of Management (AOM)</a:t>
            </a:r>
          </a:p>
          <a:p>
            <a:pPr lvl="0"/>
            <a:r>
              <a:rPr lang="en-US" sz="2600" dirty="0"/>
              <a:t>International Society for Performance Improvement (ISPI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1599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6629400" cy="4800600"/>
          </a:xfrm>
        </p:spPr>
        <p:txBody>
          <a:bodyPr/>
          <a:lstStyle/>
          <a:p>
            <a:r>
              <a:rPr lang="en-US" altLang="en-US" dirty="0"/>
              <a:t>There are many challenges and opportunities in the workplace today</a:t>
            </a:r>
          </a:p>
          <a:p>
            <a:r>
              <a:rPr lang="en-US" altLang="en-US" dirty="0"/>
              <a:t>Training equips individuals with necessary knowledge, skills, and abilities</a:t>
            </a:r>
          </a:p>
          <a:p>
            <a:r>
              <a:rPr lang="en-US" altLang="en-US" dirty="0"/>
              <a:t>Training serves to attract employees to companies, engages, them, and promotes retention</a:t>
            </a:r>
          </a:p>
          <a:p>
            <a:r>
              <a:rPr lang="en-US" altLang="en-US" dirty="0"/>
              <a:t>Training helps to create a competitive advantage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4112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Components of Learning</a:t>
            </a:r>
            <a:endParaRPr lang="en-US" dirty="0"/>
          </a:p>
        </p:txBody>
      </p:sp>
      <p:pic>
        <p:nvPicPr>
          <p:cNvPr id="6" name="Picture 2" descr="C:\Users\Vasundhara\Desktop\1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2713" y="1989138"/>
            <a:ext cx="3595687" cy="347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7621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Components of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6629400" cy="48006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IN" sz="2400" dirty="0" smtClean="0"/>
              <a:t>Learning</a:t>
            </a:r>
          </a:p>
          <a:p>
            <a:pPr lvl="1">
              <a:spcBef>
                <a:spcPts val="400"/>
              </a:spcBef>
            </a:pPr>
            <a:r>
              <a:rPr lang="en-IN" sz="2400" dirty="0" smtClean="0"/>
              <a:t>Acquiring </a:t>
            </a:r>
            <a:r>
              <a:rPr lang="en-IN" sz="2400" dirty="0"/>
              <a:t>knowledge, skills, competencies, attitudes, or </a:t>
            </a:r>
            <a:r>
              <a:rPr lang="en-US" sz="2400" dirty="0"/>
              <a:t>behaviors</a:t>
            </a:r>
          </a:p>
          <a:p>
            <a:pPr>
              <a:spcBef>
                <a:spcPts val="400"/>
              </a:spcBef>
            </a:pPr>
            <a:r>
              <a:rPr lang="en-IN" sz="2400" dirty="0"/>
              <a:t>Human </a:t>
            </a:r>
            <a:r>
              <a:rPr lang="en-IN" sz="2400" dirty="0" smtClean="0"/>
              <a:t>Capital</a:t>
            </a:r>
            <a:endParaRPr lang="en-IN" sz="2400" dirty="0"/>
          </a:p>
          <a:p>
            <a:pPr lvl="1">
              <a:spcBef>
                <a:spcPts val="400"/>
              </a:spcBef>
            </a:pPr>
            <a:r>
              <a:rPr lang="en-IN" sz="2400" dirty="0" smtClean="0"/>
              <a:t>Knowledge</a:t>
            </a:r>
            <a:endParaRPr lang="en-IN" sz="2400" dirty="0"/>
          </a:p>
          <a:p>
            <a:pPr lvl="1">
              <a:spcBef>
                <a:spcPts val="400"/>
              </a:spcBef>
            </a:pPr>
            <a:r>
              <a:rPr lang="en-IN" sz="2400" dirty="0"/>
              <a:t>Advanced </a:t>
            </a:r>
            <a:r>
              <a:rPr lang="en-IN" sz="2400" dirty="0" smtClean="0"/>
              <a:t>skills</a:t>
            </a:r>
            <a:endParaRPr lang="en-IN" sz="2400" dirty="0"/>
          </a:p>
          <a:p>
            <a:pPr lvl="1">
              <a:spcBef>
                <a:spcPts val="400"/>
              </a:spcBef>
            </a:pPr>
            <a:r>
              <a:rPr lang="en-IN" sz="2400" dirty="0"/>
              <a:t>System understanding and </a:t>
            </a:r>
            <a:r>
              <a:rPr lang="en-IN" sz="2400" dirty="0" smtClean="0"/>
              <a:t>creativity</a:t>
            </a:r>
            <a:endParaRPr lang="en-IN" sz="2400" dirty="0"/>
          </a:p>
          <a:p>
            <a:pPr lvl="1">
              <a:spcBef>
                <a:spcPts val="400"/>
              </a:spcBef>
            </a:pPr>
            <a:r>
              <a:rPr lang="en-IN" sz="2400" dirty="0"/>
              <a:t>Motivation to deliver high-quality products and services 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897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Components of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6858000" cy="51054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IN" sz="2400" dirty="0" smtClean="0"/>
              <a:t>Training</a:t>
            </a:r>
          </a:p>
          <a:p>
            <a:pPr lvl="1">
              <a:spcBef>
                <a:spcPts val="400"/>
              </a:spcBef>
            </a:pPr>
            <a:r>
              <a:rPr lang="en-IN" sz="2400" dirty="0" smtClean="0"/>
              <a:t>Facilitates </a:t>
            </a:r>
            <a:r>
              <a:rPr lang="en-IN" sz="2400" dirty="0"/>
              <a:t>learning job-related competencies, knowledge, skills or behavior</a:t>
            </a:r>
          </a:p>
          <a:p>
            <a:pPr>
              <a:spcBef>
                <a:spcPts val="400"/>
              </a:spcBef>
            </a:pPr>
            <a:r>
              <a:rPr lang="en-IN" sz="2400" dirty="0"/>
              <a:t>Development</a:t>
            </a:r>
          </a:p>
          <a:p>
            <a:pPr lvl="1">
              <a:spcBef>
                <a:spcPts val="400"/>
              </a:spcBef>
            </a:pPr>
            <a:r>
              <a:rPr lang="en-IN" sz="2400" dirty="0"/>
              <a:t>Future </a:t>
            </a:r>
            <a:r>
              <a:rPr lang="en-IN" sz="2400" dirty="0" smtClean="0"/>
              <a:t>focused—includes </a:t>
            </a:r>
            <a:r>
              <a:rPr lang="en-IN" sz="2400" dirty="0"/>
              <a:t>f</a:t>
            </a:r>
            <a:r>
              <a:rPr lang="en-IN" sz="2400" dirty="0" smtClean="0"/>
              <a:t>ormal </a:t>
            </a:r>
            <a:r>
              <a:rPr lang="en-IN" sz="2400" dirty="0"/>
              <a:t>education, job experiences, </a:t>
            </a:r>
            <a:r>
              <a:rPr lang="en-IN" sz="2400" dirty="0" smtClean="0"/>
              <a:t>relationships, and assessments </a:t>
            </a:r>
          </a:p>
          <a:p>
            <a:pPr>
              <a:spcBef>
                <a:spcPts val="400"/>
              </a:spcBef>
            </a:pPr>
            <a:r>
              <a:rPr lang="en-IN" sz="2400" dirty="0" smtClean="0"/>
              <a:t>Formal </a:t>
            </a:r>
            <a:r>
              <a:rPr lang="en-IN" dirty="0"/>
              <a:t>T</a:t>
            </a:r>
            <a:r>
              <a:rPr lang="en-IN" sz="2400" dirty="0" smtClean="0"/>
              <a:t>raining </a:t>
            </a:r>
            <a:r>
              <a:rPr lang="en-IN" sz="2400" dirty="0"/>
              <a:t>and </a:t>
            </a:r>
            <a:r>
              <a:rPr lang="en-IN" sz="2400" dirty="0" smtClean="0"/>
              <a:t>Development</a:t>
            </a:r>
            <a:endParaRPr lang="en-IN" sz="2400" dirty="0"/>
          </a:p>
          <a:p>
            <a:pPr lvl="1">
              <a:spcBef>
                <a:spcPts val="400"/>
              </a:spcBef>
            </a:pPr>
            <a:r>
              <a:rPr lang="en-IN" sz="2400" dirty="0" smtClean="0"/>
              <a:t>Developed </a:t>
            </a:r>
            <a:r>
              <a:rPr lang="en-IN" sz="2400" dirty="0"/>
              <a:t>and organized by the company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381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Components of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6858000" cy="5105400"/>
          </a:xfrm>
        </p:spPr>
        <p:txBody>
          <a:bodyPr>
            <a:normAutofit/>
          </a:bodyPr>
          <a:lstStyle/>
          <a:p>
            <a:r>
              <a:rPr lang="en-IN" dirty="0"/>
              <a:t>Informal learning</a:t>
            </a:r>
          </a:p>
          <a:p>
            <a:pPr lvl="1"/>
            <a:r>
              <a:rPr lang="en-IN" dirty="0"/>
              <a:t>Learner initiated</a:t>
            </a:r>
          </a:p>
          <a:p>
            <a:pPr lvl="1"/>
            <a:r>
              <a:rPr lang="en-IN" dirty="0"/>
              <a:t>Occurs without a trainer or instructor </a:t>
            </a:r>
          </a:p>
          <a:p>
            <a:pPr lvl="1"/>
            <a:r>
              <a:rPr lang="en-IN" dirty="0"/>
              <a:t>Motivated by an intent to develop</a:t>
            </a:r>
          </a:p>
          <a:p>
            <a:pPr lvl="1"/>
            <a:r>
              <a:rPr lang="en-IN" dirty="0"/>
              <a:t>Does not occur in a formal learning setting</a:t>
            </a:r>
          </a:p>
          <a:p>
            <a:pPr lvl="1"/>
            <a:r>
              <a:rPr lang="en-IN" dirty="0"/>
              <a:t>Breadth, depth, and timing is controlled by the employee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1377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Components of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6858000" cy="510540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IN" sz="2400" dirty="0"/>
              <a:t>Explicit </a:t>
            </a:r>
            <a:r>
              <a:rPr lang="en-IN" sz="2400" dirty="0" smtClean="0"/>
              <a:t>Knowledge</a:t>
            </a:r>
            <a:endParaRPr lang="en-IN" sz="2400" dirty="0"/>
          </a:p>
          <a:p>
            <a:pPr lvl="1">
              <a:spcBef>
                <a:spcPts val="300"/>
              </a:spcBef>
            </a:pPr>
            <a:r>
              <a:rPr lang="en-IN" sz="2400" dirty="0"/>
              <a:t>Well documented, easily articulated, and easily transferred from person-to-person</a:t>
            </a:r>
          </a:p>
          <a:p>
            <a:pPr lvl="1">
              <a:spcBef>
                <a:spcPts val="300"/>
              </a:spcBef>
            </a:pPr>
            <a:r>
              <a:rPr lang="en-IN" sz="2400" dirty="0"/>
              <a:t>Primary focus of formal training </a:t>
            </a:r>
            <a:endParaRPr lang="en-IN" sz="2400" dirty="0" smtClean="0"/>
          </a:p>
          <a:p>
            <a:pPr>
              <a:spcBef>
                <a:spcPts val="300"/>
              </a:spcBef>
            </a:pPr>
            <a:r>
              <a:rPr lang="en-IN" dirty="0" smtClean="0"/>
              <a:t>Tacit Knowledge</a:t>
            </a:r>
            <a:endParaRPr lang="en-IN" dirty="0"/>
          </a:p>
          <a:p>
            <a:pPr lvl="1">
              <a:spcBef>
                <a:spcPts val="300"/>
              </a:spcBef>
            </a:pPr>
            <a:r>
              <a:rPr lang="en-IN" sz="2400" dirty="0"/>
              <a:t>Personal knowledge based on individual experiences that is difficult to codify</a:t>
            </a:r>
          </a:p>
          <a:p>
            <a:pPr lvl="1">
              <a:spcBef>
                <a:spcPts val="300"/>
              </a:spcBef>
            </a:pPr>
            <a:r>
              <a:rPr lang="en-IN" sz="2400" dirty="0" smtClean="0"/>
              <a:t>Facilitated by informal </a:t>
            </a:r>
            <a:r>
              <a:rPr lang="en-IN" sz="2400" dirty="0"/>
              <a:t>learning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2982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1995</TotalTime>
  <Words>1995</Words>
  <Application>Microsoft Office PowerPoint</Application>
  <PresentationFormat>On-screen Show (4:3)</PresentationFormat>
  <Paragraphs>233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Brush Script MT</vt:lpstr>
      <vt:lpstr>Calibri</vt:lpstr>
      <vt:lpstr>Courier New</vt:lpstr>
      <vt:lpstr>Franklin Gothic Book</vt:lpstr>
      <vt:lpstr>Gisha</vt:lpstr>
      <vt:lpstr>Pushpin</vt:lpstr>
      <vt:lpstr>PowerPoint Presentation</vt:lpstr>
      <vt:lpstr>Objectives</vt:lpstr>
      <vt:lpstr>Objectives</vt:lpstr>
      <vt:lpstr>Importance of Training</vt:lpstr>
      <vt:lpstr>Key Components of Learning</vt:lpstr>
      <vt:lpstr>Key Components of Learning </vt:lpstr>
      <vt:lpstr>Key Components of Learning </vt:lpstr>
      <vt:lpstr>Key Components of Learning </vt:lpstr>
      <vt:lpstr>Key Components of Learning </vt:lpstr>
      <vt:lpstr>Key Components of Learning </vt:lpstr>
      <vt:lpstr>Systematic Training Design</vt:lpstr>
      <vt:lpstr>ADDIE</vt:lpstr>
      <vt:lpstr>Questions</vt:lpstr>
      <vt:lpstr>Forces Impacting Learning</vt:lpstr>
      <vt:lpstr>Economic Cycles</vt:lpstr>
      <vt:lpstr>Globalization</vt:lpstr>
      <vt:lpstr>Intangible Assets</vt:lpstr>
      <vt:lpstr>Implications</vt:lpstr>
      <vt:lpstr>Links to Business Strategy</vt:lpstr>
      <vt:lpstr>Racial and Ethnic Diversity</vt:lpstr>
      <vt:lpstr>The Aging Workforce</vt:lpstr>
      <vt:lpstr>Five Generations at Work in 2022</vt:lpstr>
      <vt:lpstr>Managing Diversity </vt:lpstr>
      <vt:lpstr>Talent Management</vt:lpstr>
      <vt:lpstr>Talent Management</vt:lpstr>
      <vt:lpstr>Service &amp; Quality Emphasis </vt:lpstr>
      <vt:lpstr>Baldrige Award Criteria </vt:lpstr>
      <vt:lpstr>Service &amp; Quality Emphasis </vt:lpstr>
      <vt:lpstr>New Technology</vt:lpstr>
      <vt:lpstr>Challenges with New Technology</vt:lpstr>
      <vt:lpstr>High Performance Systems</vt:lpstr>
      <vt:lpstr>Snapshot of Training Practices</vt:lpstr>
      <vt:lpstr>Snapshot of Training Practices</vt:lpstr>
      <vt:lpstr>BEST Award Winners </vt:lpstr>
      <vt:lpstr>ATD Competency Model</vt:lpstr>
      <vt:lpstr>Training Roles</vt:lpstr>
      <vt:lpstr>Training Roles</vt:lpstr>
      <vt:lpstr>Professional Associations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Thomas Mitchell</cp:lastModifiedBy>
  <cp:revision>8</cp:revision>
  <cp:lastPrinted>2014-04-03T14:21:21Z</cp:lastPrinted>
  <dcterms:created xsi:type="dcterms:W3CDTF">2011-08-23T20:33:51Z</dcterms:created>
  <dcterms:modified xsi:type="dcterms:W3CDTF">2018-01-17T20:32:59Z</dcterms:modified>
</cp:coreProperties>
</file>