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591" r:id="rId2"/>
    <p:sldId id="477" r:id="rId3"/>
    <p:sldId id="483" r:id="rId4"/>
    <p:sldId id="541" r:id="rId5"/>
    <p:sldId id="550" r:id="rId6"/>
    <p:sldId id="551" r:id="rId7"/>
    <p:sldId id="552" r:id="rId8"/>
    <p:sldId id="554" r:id="rId9"/>
    <p:sldId id="545" r:id="rId10"/>
    <p:sldId id="555" r:id="rId11"/>
    <p:sldId id="556" r:id="rId12"/>
    <p:sldId id="557" r:id="rId13"/>
    <p:sldId id="558" r:id="rId14"/>
    <p:sldId id="559" r:id="rId15"/>
    <p:sldId id="560" r:id="rId16"/>
    <p:sldId id="561" r:id="rId17"/>
    <p:sldId id="583" r:id="rId18"/>
    <p:sldId id="584" r:id="rId19"/>
    <p:sldId id="585" r:id="rId20"/>
    <p:sldId id="586" r:id="rId21"/>
    <p:sldId id="587" r:id="rId22"/>
    <p:sldId id="582" r:id="rId23"/>
    <p:sldId id="579" r:id="rId24"/>
    <p:sldId id="580" r:id="rId25"/>
    <p:sldId id="577" r:id="rId26"/>
    <p:sldId id="569" r:id="rId27"/>
    <p:sldId id="573" r:id="rId28"/>
    <p:sldId id="570" r:id="rId29"/>
    <p:sldId id="568" r:id="rId30"/>
    <p:sldId id="592" r:id="rId3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5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84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D5BFE-6429-4FA8-BA68-CB3C8B4E431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360E4E4-E48B-4DD6-BE73-1A93BECAEC0C}">
      <dgm:prSet/>
      <dgm:spPr/>
      <dgm:t>
        <a:bodyPr/>
        <a:lstStyle/>
        <a:p>
          <a:r>
            <a:rPr lang="en-US" dirty="0" smtClean="0"/>
            <a:t>legislation</a:t>
          </a:r>
          <a:endParaRPr lang="en-US" dirty="0"/>
        </a:p>
      </dgm:t>
    </dgm:pt>
    <dgm:pt modelId="{FCBCADC0-FC41-4835-9E97-924568D38ECE}" type="parTrans" cxnId="{54C3B9EB-0197-4FB1-B9B9-78E1315E0F20}">
      <dgm:prSet/>
      <dgm:spPr/>
      <dgm:t>
        <a:bodyPr/>
        <a:lstStyle/>
        <a:p>
          <a:endParaRPr lang="en-US"/>
        </a:p>
      </dgm:t>
    </dgm:pt>
    <dgm:pt modelId="{6906EA7F-6D4E-4FB2-BF67-F350A26F71FA}" type="sibTrans" cxnId="{54C3B9EB-0197-4FB1-B9B9-78E1315E0F20}">
      <dgm:prSet/>
      <dgm:spPr/>
      <dgm:t>
        <a:bodyPr/>
        <a:lstStyle/>
        <a:p>
          <a:endParaRPr lang="en-US"/>
        </a:p>
      </dgm:t>
    </dgm:pt>
    <dgm:pt modelId="{7FE8B11C-EF9B-485E-86D9-58B77AA870B0}">
      <dgm:prSet/>
      <dgm:spPr/>
      <dgm:t>
        <a:bodyPr/>
        <a:lstStyle/>
        <a:p>
          <a:r>
            <a:rPr lang="en-US" smtClean="0"/>
            <a:t>lack of basic skills</a:t>
          </a:r>
          <a:endParaRPr lang="en-US" dirty="0"/>
        </a:p>
      </dgm:t>
    </dgm:pt>
    <dgm:pt modelId="{19591F0F-BF61-451C-BD31-8B950082CDA4}" type="parTrans" cxnId="{E572B823-A270-41F1-BFBB-BAC54D75EBAC}">
      <dgm:prSet/>
      <dgm:spPr/>
      <dgm:t>
        <a:bodyPr/>
        <a:lstStyle/>
        <a:p>
          <a:endParaRPr lang="en-US"/>
        </a:p>
      </dgm:t>
    </dgm:pt>
    <dgm:pt modelId="{CB016A24-77C2-4697-A7E6-3734447EF6A9}" type="sibTrans" cxnId="{E572B823-A270-41F1-BFBB-BAC54D75EBAC}">
      <dgm:prSet/>
      <dgm:spPr/>
      <dgm:t>
        <a:bodyPr/>
        <a:lstStyle/>
        <a:p>
          <a:endParaRPr lang="en-US"/>
        </a:p>
      </dgm:t>
    </dgm:pt>
    <dgm:pt modelId="{E3210A3D-3B59-4F21-9197-B04E36C8F83D}">
      <dgm:prSet/>
      <dgm:spPr/>
      <dgm:t>
        <a:bodyPr/>
        <a:lstStyle/>
        <a:p>
          <a:r>
            <a:rPr lang="en-US" smtClean="0"/>
            <a:t>poor performance</a:t>
          </a:r>
          <a:endParaRPr lang="en-US" dirty="0"/>
        </a:p>
      </dgm:t>
    </dgm:pt>
    <dgm:pt modelId="{ED45C8D7-2CED-42DB-A1A3-4CD69F792FFE}" type="parTrans" cxnId="{C2A4B56D-464A-47F3-9428-F50B0F649D1D}">
      <dgm:prSet/>
      <dgm:spPr/>
      <dgm:t>
        <a:bodyPr/>
        <a:lstStyle/>
        <a:p>
          <a:endParaRPr lang="en-US"/>
        </a:p>
      </dgm:t>
    </dgm:pt>
    <dgm:pt modelId="{F3DF0EA7-AA1A-4451-A6F9-8FE55AC9F196}" type="sibTrans" cxnId="{C2A4B56D-464A-47F3-9428-F50B0F649D1D}">
      <dgm:prSet/>
      <dgm:spPr/>
      <dgm:t>
        <a:bodyPr/>
        <a:lstStyle/>
        <a:p>
          <a:endParaRPr lang="en-US"/>
        </a:p>
      </dgm:t>
    </dgm:pt>
    <dgm:pt modelId="{416702FB-9DDA-4768-96C9-E6597974A785}">
      <dgm:prSet/>
      <dgm:spPr/>
      <dgm:t>
        <a:bodyPr/>
        <a:lstStyle/>
        <a:p>
          <a:r>
            <a:rPr lang="en-US" smtClean="0"/>
            <a:t>new technology</a:t>
          </a:r>
          <a:endParaRPr lang="en-US" dirty="0"/>
        </a:p>
      </dgm:t>
    </dgm:pt>
    <dgm:pt modelId="{43733967-B49F-41FA-81B3-29B9B184CF30}" type="parTrans" cxnId="{2C79B74A-7884-43C8-AED9-D434B85F2D67}">
      <dgm:prSet/>
      <dgm:spPr/>
      <dgm:t>
        <a:bodyPr/>
        <a:lstStyle/>
        <a:p>
          <a:endParaRPr lang="en-US"/>
        </a:p>
      </dgm:t>
    </dgm:pt>
    <dgm:pt modelId="{73187EF3-F996-4E05-83FB-3958AE413CD2}" type="sibTrans" cxnId="{2C79B74A-7884-43C8-AED9-D434B85F2D67}">
      <dgm:prSet/>
      <dgm:spPr/>
      <dgm:t>
        <a:bodyPr/>
        <a:lstStyle/>
        <a:p>
          <a:endParaRPr lang="en-US"/>
        </a:p>
      </dgm:t>
    </dgm:pt>
    <dgm:pt modelId="{D438E423-A24B-4186-A625-3C0AAA4E751E}">
      <dgm:prSet/>
      <dgm:spPr/>
      <dgm:t>
        <a:bodyPr/>
        <a:lstStyle/>
        <a:p>
          <a:r>
            <a:rPr lang="en-US" smtClean="0"/>
            <a:t>customer requests</a:t>
          </a:r>
          <a:endParaRPr lang="en-US" dirty="0"/>
        </a:p>
      </dgm:t>
    </dgm:pt>
    <dgm:pt modelId="{D7E443B8-8CD3-44D3-9A07-3473A6AB4FF3}" type="parTrans" cxnId="{D931595D-E158-47C0-920A-98B6553BCD07}">
      <dgm:prSet/>
      <dgm:spPr/>
      <dgm:t>
        <a:bodyPr/>
        <a:lstStyle/>
        <a:p>
          <a:endParaRPr lang="en-US"/>
        </a:p>
      </dgm:t>
    </dgm:pt>
    <dgm:pt modelId="{D2B37D48-D855-49D8-A16D-483D027E7C26}" type="sibTrans" cxnId="{D931595D-E158-47C0-920A-98B6553BCD07}">
      <dgm:prSet/>
      <dgm:spPr/>
      <dgm:t>
        <a:bodyPr/>
        <a:lstStyle/>
        <a:p>
          <a:endParaRPr lang="en-US"/>
        </a:p>
      </dgm:t>
    </dgm:pt>
    <dgm:pt modelId="{36D9E828-747A-40D0-A0AB-08C541F2D096}">
      <dgm:prSet/>
      <dgm:spPr/>
      <dgm:t>
        <a:bodyPr/>
        <a:lstStyle/>
        <a:p>
          <a:r>
            <a:rPr lang="en-US" smtClean="0"/>
            <a:t>customer dissatisfaction</a:t>
          </a:r>
          <a:endParaRPr lang="en-US" dirty="0"/>
        </a:p>
      </dgm:t>
    </dgm:pt>
    <dgm:pt modelId="{88F1AFCF-5552-44E6-92CF-A89920D48316}" type="parTrans" cxnId="{FA1D6A21-2D88-4C7E-BB15-6B96ED9958BF}">
      <dgm:prSet/>
      <dgm:spPr/>
      <dgm:t>
        <a:bodyPr/>
        <a:lstStyle/>
        <a:p>
          <a:endParaRPr lang="en-US"/>
        </a:p>
      </dgm:t>
    </dgm:pt>
    <dgm:pt modelId="{C5095850-4798-4446-B7F4-7AE726C298CC}" type="sibTrans" cxnId="{FA1D6A21-2D88-4C7E-BB15-6B96ED9958BF}">
      <dgm:prSet/>
      <dgm:spPr/>
      <dgm:t>
        <a:bodyPr/>
        <a:lstStyle/>
        <a:p>
          <a:endParaRPr lang="en-US"/>
        </a:p>
      </dgm:t>
    </dgm:pt>
    <dgm:pt modelId="{C3137557-3A94-4C6F-A3EF-6292ECE06AF0}">
      <dgm:prSet/>
      <dgm:spPr/>
      <dgm:t>
        <a:bodyPr/>
        <a:lstStyle/>
        <a:p>
          <a:r>
            <a:rPr lang="en-US" smtClean="0"/>
            <a:t>new products and innovations</a:t>
          </a:r>
          <a:endParaRPr lang="en-US" dirty="0"/>
        </a:p>
      </dgm:t>
    </dgm:pt>
    <dgm:pt modelId="{67E54985-2185-49CA-A92A-A7460D26FA54}" type="parTrans" cxnId="{8BAB1644-1323-4356-A867-1C6DA8055D43}">
      <dgm:prSet/>
      <dgm:spPr/>
      <dgm:t>
        <a:bodyPr/>
        <a:lstStyle/>
        <a:p>
          <a:endParaRPr lang="en-US"/>
        </a:p>
      </dgm:t>
    </dgm:pt>
    <dgm:pt modelId="{BC35AD6C-48C5-44E8-A652-C6F88609EFF1}" type="sibTrans" cxnId="{8BAB1644-1323-4356-A867-1C6DA8055D43}">
      <dgm:prSet/>
      <dgm:spPr/>
      <dgm:t>
        <a:bodyPr/>
        <a:lstStyle/>
        <a:p>
          <a:endParaRPr lang="en-US"/>
        </a:p>
      </dgm:t>
    </dgm:pt>
    <dgm:pt modelId="{E07020CC-F95B-4216-A4FD-804F11CE82B9}">
      <dgm:prSet/>
      <dgm:spPr/>
      <dgm:t>
        <a:bodyPr/>
        <a:lstStyle/>
        <a:p>
          <a:r>
            <a:rPr lang="en-US" smtClean="0"/>
            <a:t>higher performance standards</a:t>
          </a:r>
          <a:endParaRPr lang="en-US" dirty="0"/>
        </a:p>
      </dgm:t>
    </dgm:pt>
    <dgm:pt modelId="{91DEBE71-CB9F-4098-8DCB-92CDB0131735}" type="parTrans" cxnId="{0B5CC2E5-F6D6-4370-AB93-A0B8348343D7}">
      <dgm:prSet/>
      <dgm:spPr/>
      <dgm:t>
        <a:bodyPr/>
        <a:lstStyle/>
        <a:p>
          <a:endParaRPr lang="en-US"/>
        </a:p>
      </dgm:t>
    </dgm:pt>
    <dgm:pt modelId="{018F4167-BFD7-442A-9791-75FE3FA5B1BA}" type="sibTrans" cxnId="{0B5CC2E5-F6D6-4370-AB93-A0B8348343D7}">
      <dgm:prSet/>
      <dgm:spPr/>
      <dgm:t>
        <a:bodyPr/>
        <a:lstStyle/>
        <a:p>
          <a:endParaRPr lang="en-US"/>
        </a:p>
      </dgm:t>
    </dgm:pt>
    <dgm:pt modelId="{28B8C700-8717-43FB-B195-A26305053EC8}" type="pres">
      <dgm:prSet presAssocID="{56FD5BFE-6429-4FA8-BA68-CB3C8B4E43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4AB9DD-8EB5-459E-BAFA-1B273D72A500}" type="pres">
      <dgm:prSet presAssocID="{2360E4E4-E48B-4DD6-BE73-1A93BECAEC0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D397D-1EF0-40D1-B375-8026F882EF7A}" type="pres">
      <dgm:prSet presAssocID="{6906EA7F-6D4E-4FB2-BF67-F350A26F71FA}" presName="sibTrans" presStyleCnt="0"/>
      <dgm:spPr/>
    </dgm:pt>
    <dgm:pt modelId="{5C7F0A64-224D-4A09-98FE-8C94AA7FBFAF}" type="pres">
      <dgm:prSet presAssocID="{7FE8B11C-EF9B-485E-86D9-58B77AA870B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1C7C4-D638-4294-9CFD-14ABFC92A2DB}" type="pres">
      <dgm:prSet presAssocID="{CB016A24-77C2-4697-A7E6-3734447EF6A9}" presName="sibTrans" presStyleCnt="0"/>
      <dgm:spPr/>
    </dgm:pt>
    <dgm:pt modelId="{E0B73E9B-3DA2-4693-ACEF-20A51D77D414}" type="pres">
      <dgm:prSet presAssocID="{E3210A3D-3B59-4F21-9197-B04E36C8F83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9DBEF-E950-4F4F-93E1-916C59FA1246}" type="pres">
      <dgm:prSet presAssocID="{F3DF0EA7-AA1A-4451-A6F9-8FE55AC9F196}" presName="sibTrans" presStyleCnt="0"/>
      <dgm:spPr/>
    </dgm:pt>
    <dgm:pt modelId="{364CBFCB-1A70-4710-A24F-222B6F843120}" type="pres">
      <dgm:prSet presAssocID="{416702FB-9DDA-4768-96C9-E6597974A78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07D97-68AB-4E69-9945-EAB8B42689D5}" type="pres">
      <dgm:prSet presAssocID="{73187EF3-F996-4E05-83FB-3958AE413CD2}" presName="sibTrans" presStyleCnt="0"/>
      <dgm:spPr/>
    </dgm:pt>
    <dgm:pt modelId="{3179E7A9-7B59-4776-8BB4-32FC26FE8037}" type="pres">
      <dgm:prSet presAssocID="{D438E423-A24B-4186-A625-3C0AAA4E751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E9A38-BA02-4223-B3F2-515B6968E631}" type="pres">
      <dgm:prSet presAssocID="{D2B37D48-D855-49D8-A16D-483D027E7C26}" presName="sibTrans" presStyleCnt="0"/>
      <dgm:spPr/>
    </dgm:pt>
    <dgm:pt modelId="{66B0F21D-EF73-4353-8C33-AEB5651DEEF1}" type="pres">
      <dgm:prSet presAssocID="{36D9E828-747A-40D0-A0AB-08C541F2D09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8CDAE-19EA-4388-B0B6-4DFC21E46F53}" type="pres">
      <dgm:prSet presAssocID="{C5095850-4798-4446-B7F4-7AE726C298CC}" presName="sibTrans" presStyleCnt="0"/>
      <dgm:spPr/>
    </dgm:pt>
    <dgm:pt modelId="{FCC04048-ED43-4694-995A-89D9849FBF59}" type="pres">
      <dgm:prSet presAssocID="{C3137557-3A94-4C6F-A3EF-6292ECE06AF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20D2F-E7D2-4572-95EA-CDCB9882B327}" type="pres">
      <dgm:prSet presAssocID="{BC35AD6C-48C5-44E8-A652-C6F88609EFF1}" presName="sibTrans" presStyleCnt="0"/>
      <dgm:spPr/>
    </dgm:pt>
    <dgm:pt modelId="{37509F51-F57F-42DF-9C74-051452522D94}" type="pres">
      <dgm:prSet presAssocID="{E07020CC-F95B-4216-A4FD-804F11CE82B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D6A21-2D88-4C7E-BB15-6B96ED9958BF}" srcId="{56FD5BFE-6429-4FA8-BA68-CB3C8B4E4319}" destId="{36D9E828-747A-40D0-A0AB-08C541F2D096}" srcOrd="5" destOrd="0" parTransId="{88F1AFCF-5552-44E6-92CF-A89920D48316}" sibTransId="{C5095850-4798-4446-B7F4-7AE726C298CC}"/>
    <dgm:cxn modelId="{FA2FDFEE-3165-4A3F-8DFB-B2BF2809BB99}" type="presOf" srcId="{D438E423-A24B-4186-A625-3C0AAA4E751E}" destId="{3179E7A9-7B59-4776-8BB4-32FC26FE8037}" srcOrd="0" destOrd="0" presId="urn:microsoft.com/office/officeart/2005/8/layout/default"/>
    <dgm:cxn modelId="{3A959961-F056-487B-8952-6FD2D1A95DF9}" type="presOf" srcId="{E3210A3D-3B59-4F21-9197-B04E36C8F83D}" destId="{E0B73E9B-3DA2-4693-ACEF-20A51D77D414}" srcOrd="0" destOrd="0" presId="urn:microsoft.com/office/officeart/2005/8/layout/default"/>
    <dgm:cxn modelId="{D931595D-E158-47C0-920A-98B6553BCD07}" srcId="{56FD5BFE-6429-4FA8-BA68-CB3C8B4E4319}" destId="{D438E423-A24B-4186-A625-3C0AAA4E751E}" srcOrd="4" destOrd="0" parTransId="{D7E443B8-8CD3-44D3-9A07-3473A6AB4FF3}" sibTransId="{D2B37D48-D855-49D8-A16D-483D027E7C26}"/>
    <dgm:cxn modelId="{6BE64F68-950D-4490-8683-6E36F37E1211}" type="presOf" srcId="{7FE8B11C-EF9B-485E-86D9-58B77AA870B0}" destId="{5C7F0A64-224D-4A09-98FE-8C94AA7FBFAF}" srcOrd="0" destOrd="0" presId="urn:microsoft.com/office/officeart/2005/8/layout/default"/>
    <dgm:cxn modelId="{29255E22-142D-4615-BDF3-027E0B55E14F}" type="presOf" srcId="{416702FB-9DDA-4768-96C9-E6597974A785}" destId="{364CBFCB-1A70-4710-A24F-222B6F843120}" srcOrd="0" destOrd="0" presId="urn:microsoft.com/office/officeart/2005/8/layout/default"/>
    <dgm:cxn modelId="{E572B823-A270-41F1-BFBB-BAC54D75EBAC}" srcId="{56FD5BFE-6429-4FA8-BA68-CB3C8B4E4319}" destId="{7FE8B11C-EF9B-485E-86D9-58B77AA870B0}" srcOrd="1" destOrd="0" parTransId="{19591F0F-BF61-451C-BD31-8B950082CDA4}" sibTransId="{CB016A24-77C2-4697-A7E6-3734447EF6A9}"/>
    <dgm:cxn modelId="{2C79B74A-7884-43C8-AED9-D434B85F2D67}" srcId="{56FD5BFE-6429-4FA8-BA68-CB3C8B4E4319}" destId="{416702FB-9DDA-4768-96C9-E6597974A785}" srcOrd="3" destOrd="0" parTransId="{43733967-B49F-41FA-81B3-29B9B184CF30}" sibTransId="{73187EF3-F996-4E05-83FB-3958AE413CD2}"/>
    <dgm:cxn modelId="{C2A4B56D-464A-47F3-9428-F50B0F649D1D}" srcId="{56FD5BFE-6429-4FA8-BA68-CB3C8B4E4319}" destId="{E3210A3D-3B59-4F21-9197-B04E36C8F83D}" srcOrd="2" destOrd="0" parTransId="{ED45C8D7-2CED-42DB-A1A3-4CD69F792FFE}" sibTransId="{F3DF0EA7-AA1A-4451-A6F9-8FE55AC9F196}"/>
    <dgm:cxn modelId="{54C3B9EB-0197-4FB1-B9B9-78E1315E0F20}" srcId="{56FD5BFE-6429-4FA8-BA68-CB3C8B4E4319}" destId="{2360E4E4-E48B-4DD6-BE73-1A93BECAEC0C}" srcOrd="0" destOrd="0" parTransId="{FCBCADC0-FC41-4835-9E97-924568D38ECE}" sibTransId="{6906EA7F-6D4E-4FB2-BF67-F350A26F71FA}"/>
    <dgm:cxn modelId="{08666AEA-0A62-4C0F-86A8-ECD80D5E3C15}" type="presOf" srcId="{36D9E828-747A-40D0-A0AB-08C541F2D096}" destId="{66B0F21D-EF73-4353-8C33-AEB5651DEEF1}" srcOrd="0" destOrd="0" presId="urn:microsoft.com/office/officeart/2005/8/layout/default"/>
    <dgm:cxn modelId="{FEDE24FA-DF60-4CEF-A391-E2D2B9965598}" type="presOf" srcId="{E07020CC-F95B-4216-A4FD-804F11CE82B9}" destId="{37509F51-F57F-42DF-9C74-051452522D94}" srcOrd="0" destOrd="0" presId="urn:microsoft.com/office/officeart/2005/8/layout/default"/>
    <dgm:cxn modelId="{8BAB1644-1323-4356-A867-1C6DA8055D43}" srcId="{56FD5BFE-6429-4FA8-BA68-CB3C8B4E4319}" destId="{C3137557-3A94-4C6F-A3EF-6292ECE06AF0}" srcOrd="6" destOrd="0" parTransId="{67E54985-2185-49CA-A92A-A7460D26FA54}" sibTransId="{BC35AD6C-48C5-44E8-A652-C6F88609EFF1}"/>
    <dgm:cxn modelId="{915024A5-9AFD-4AE5-B07F-1F84B8F58C1E}" type="presOf" srcId="{C3137557-3A94-4C6F-A3EF-6292ECE06AF0}" destId="{FCC04048-ED43-4694-995A-89D9849FBF59}" srcOrd="0" destOrd="0" presId="urn:microsoft.com/office/officeart/2005/8/layout/default"/>
    <dgm:cxn modelId="{0B5CC2E5-F6D6-4370-AB93-A0B8348343D7}" srcId="{56FD5BFE-6429-4FA8-BA68-CB3C8B4E4319}" destId="{E07020CC-F95B-4216-A4FD-804F11CE82B9}" srcOrd="7" destOrd="0" parTransId="{91DEBE71-CB9F-4098-8DCB-92CDB0131735}" sibTransId="{018F4167-BFD7-442A-9791-75FE3FA5B1BA}"/>
    <dgm:cxn modelId="{54BB7875-D2AF-4874-9825-80528F01CE42}" type="presOf" srcId="{2360E4E4-E48B-4DD6-BE73-1A93BECAEC0C}" destId="{164AB9DD-8EB5-459E-BAFA-1B273D72A500}" srcOrd="0" destOrd="0" presId="urn:microsoft.com/office/officeart/2005/8/layout/default"/>
    <dgm:cxn modelId="{0C0A7EB0-A1B1-4921-9428-E68513C608B3}" type="presOf" srcId="{56FD5BFE-6429-4FA8-BA68-CB3C8B4E4319}" destId="{28B8C700-8717-43FB-B195-A26305053EC8}" srcOrd="0" destOrd="0" presId="urn:microsoft.com/office/officeart/2005/8/layout/default"/>
    <dgm:cxn modelId="{4D5BAA01-5296-4A00-BC0F-C26D2841B549}" type="presParOf" srcId="{28B8C700-8717-43FB-B195-A26305053EC8}" destId="{164AB9DD-8EB5-459E-BAFA-1B273D72A500}" srcOrd="0" destOrd="0" presId="urn:microsoft.com/office/officeart/2005/8/layout/default"/>
    <dgm:cxn modelId="{AD4371C4-14A1-448F-80C2-48D2B30DEE02}" type="presParOf" srcId="{28B8C700-8717-43FB-B195-A26305053EC8}" destId="{639D397D-1EF0-40D1-B375-8026F882EF7A}" srcOrd="1" destOrd="0" presId="urn:microsoft.com/office/officeart/2005/8/layout/default"/>
    <dgm:cxn modelId="{E932B806-3544-4290-8BEA-E35BD22FF3CF}" type="presParOf" srcId="{28B8C700-8717-43FB-B195-A26305053EC8}" destId="{5C7F0A64-224D-4A09-98FE-8C94AA7FBFAF}" srcOrd="2" destOrd="0" presId="urn:microsoft.com/office/officeart/2005/8/layout/default"/>
    <dgm:cxn modelId="{646725BB-B27A-4088-BCC0-E86F5F085B1D}" type="presParOf" srcId="{28B8C700-8717-43FB-B195-A26305053EC8}" destId="{9E81C7C4-D638-4294-9CFD-14ABFC92A2DB}" srcOrd="3" destOrd="0" presId="urn:microsoft.com/office/officeart/2005/8/layout/default"/>
    <dgm:cxn modelId="{566B7A01-5A08-445D-8D67-9671F71EE059}" type="presParOf" srcId="{28B8C700-8717-43FB-B195-A26305053EC8}" destId="{E0B73E9B-3DA2-4693-ACEF-20A51D77D414}" srcOrd="4" destOrd="0" presId="urn:microsoft.com/office/officeart/2005/8/layout/default"/>
    <dgm:cxn modelId="{B1DD3E52-2A69-4AC4-8D5B-C727E54340EC}" type="presParOf" srcId="{28B8C700-8717-43FB-B195-A26305053EC8}" destId="{5FF9DBEF-E950-4F4F-93E1-916C59FA1246}" srcOrd="5" destOrd="0" presId="urn:microsoft.com/office/officeart/2005/8/layout/default"/>
    <dgm:cxn modelId="{35A5F7B0-C08B-4D41-BCE8-64F9A1F7EA8E}" type="presParOf" srcId="{28B8C700-8717-43FB-B195-A26305053EC8}" destId="{364CBFCB-1A70-4710-A24F-222B6F843120}" srcOrd="6" destOrd="0" presId="urn:microsoft.com/office/officeart/2005/8/layout/default"/>
    <dgm:cxn modelId="{75DEEF93-A7D9-4747-B084-7DD16723DA55}" type="presParOf" srcId="{28B8C700-8717-43FB-B195-A26305053EC8}" destId="{03807D97-68AB-4E69-9945-EAB8B42689D5}" srcOrd="7" destOrd="0" presId="urn:microsoft.com/office/officeart/2005/8/layout/default"/>
    <dgm:cxn modelId="{01682431-C146-4716-A4F2-0BF05920CD56}" type="presParOf" srcId="{28B8C700-8717-43FB-B195-A26305053EC8}" destId="{3179E7A9-7B59-4776-8BB4-32FC26FE8037}" srcOrd="8" destOrd="0" presId="urn:microsoft.com/office/officeart/2005/8/layout/default"/>
    <dgm:cxn modelId="{BFF9B408-0378-4EB5-AFD1-5F5D9FCC053D}" type="presParOf" srcId="{28B8C700-8717-43FB-B195-A26305053EC8}" destId="{5B2E9A38-BA02-4223-B3F2-515B6968E631}" srcOrd="9" destOrd="0" presId="urn:microsoft.com/office/officeart/2005/8/layout/default"/>
    <dgm:cxn modelId="{149CEA1E-B957-4E42-95AA-44F2807318FB}" type="presParOf" srcId="{28B8C700-8717-43FB-B195-A26305053EC8}" destId="{66B0F21D-EF73-4353-8C33-AEB5651DEEF1}" srcOrd="10" destOrd="0" presId="urn:microsoft.com/office/officeart/2005/8/layout/default"/>
    <dgm:cxn modelId="{8E37035C-0B52-4FCE-84FF-1396D1BAF716}" type="presParOf" srcId="{28B8C700-8717-43FB-B195-A26305053EC8}" destId="{2B28CDAE-19EA-4388-B0B6-4DFC21E46F53}" srcOrd="11" destOrd="0" presId="urn:microsoft.com/office/officeart/2005/8/layout/default"/>
    <dgm:cxn modelId="{8AA85123-5E78-4A27-9B18-BC320BF2DFED}" type="presParOf" srcId="{28B8C700-8717-43FB-B195-A26305053EC8}" destId="{FCC04048-ED43-4694-995A-89D9849FBF59}" srcOrd="12" destOrd="0" presId="urn:microsoft.com/office/officeart/2005/8/layout/default"/>
    <dgm:cxn modelId="{C77C3617-D76F-4608-93DC-14C96FE56CB2}" type="presParOf" srcId="{28B8C700-8717-43FB-B195-A26305053EC8}" destId="{ADB20D2F-E7D2-4572-95EA-CDCB9882B327}" srcOrd="13" destOrd="0" presId="urn:microsoft.com/office/officeart/2005/8/layout/default"/>
    <dgm:cxn modelId="{7006D79A-3C46-4B0D-89AF-9B9EE23F4C62}" type="presParOf" srcId="{28B8C700-8717-43FB-B195-A26305053EC8}" destId="{37509F51-F57F-42DF-9C74-051452522D9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973D5-4926-466A-A6C4-8F3B29FCF777}" type="doc">
      <dgm:prSet loTypeId="urn:microsoft.com/office/officeart/2005/8/layout/cycle8" loCatId="cycle" qsTypeId="urn:microsoft.com/office/officeart/2005/8/quickstyle/simple3" qsCatId="simple" csTypeId="urn:microsoft.com/office/officeart/2005/8/colors/accent0_3" csCatId="mainScheme" phldr="1"/>
      <dgm:spPr/>
    </dgm:pt>
    <dgm:pt modelId="{5F5A87C0-45A3-4A86-B999-3C2CFB179CDA}">
      <dgm:prSet phldrT="[Text]"/>
      <dgm:spPr/>
      <dgm:t>
        <a:bodyPr/>
        <a:lstStyle/>
        <a:p>
          <a:r>
            <a:rPr lang="en-US" dirty="0" smtClean="0">
              <a:latin typeface="Gisha" panose="020B0502040204020203" pitchFamily="34" charset="-79"/>
              <a:cs typeface="Gisha" panose="020B0502040204020203" pitchFamily="34" charset="-79"/>
            </a:rPr>
            <a:t>Person 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75FA145E-69DF-448D-8BFE-CA0EE118B658}" type="parTrans" cxnId="{76C191D1-9C1F-4BC5-A089-E30AC201E6B8}">
      <dgm:prSet/>
      <dgm:spPr/>
      <dgm:t>
        <a:bodyPr/>
        <a:lstStyle/>
        <a:p>
          <a:endParaRPr lang="en-US"/>
        </a:p>
      </dgm:t>
    </dgm:pt>
    <dgm:pt modelId="{E7E2D5EA-3242-4DF2-A517-51571C20C364}" type="sibTrans" cxnId="{76C191D1-9C1F-4BC5-A089-E30AC201E6B8}">
      <dgm:prSet/>
      <dgm:spPr/>
      <dgm:t>
        <a:bodyPr/>
        <a:lstStyle/>
        <a:p>
          <a:endParaRPr lang="en-US"/>
        </a:p>
      </dgm:t>
    </dgm:pt>
    <dgm:pt modelId="{DF0028AF-6762-4B24-8AD3-0EDE69B92F65}">
      <dgm:prSet phldrT="[Text]"/>
      <dgm:spPr/>
      <dgm:t>
        <a:bodyPr/>
        <a:lstStyle/>
        <a:p>
          <a:r>
            <a:rPr lang="en-US" dirty="0" smtClean="0">
              <a:latin typeface="Gisha" panose="020B0502040204020203" pitchFamily="34" charset="-79"/>
              <a:cs typeface="Gisha" panose="020B0502040204020203" pitchFamily="34" charset="-79"/>
            </a:rPr>
            <a:t>Task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DD7CAD3C-546B-4245-AD54-27E7F90C9561}" type="parTrans" cxnId="{8829F70F-0C33-4169-8149-24EADE0B0EE2}">
      <dgm:prSet/>
      <dgm:spPr/>
      <dgm:t>
        <a:bodyPr/>
        <a:lstStyle/>
        <a:p>
          <a:endParaRPr lang="en-US"/>
        </a:p>
      </dgm:t>
    </dgm:pt>
    <dgm:pt modelId="{4D176A88-A13B-4CF7-B3D6-D8E316497AA7}" type="sibTrans" cxnId="{8829F70F-0C33-4169-8149-24EADE0B0EE2}">
      <dgm:prSet/>
      <dgm:spPr/>
      <dgm:t>
        <a:bodyPr/>
        <a:lstStyle/>
        <a:p>
          <a:endParaRPr lang="en-US"/>
        </a:p>
      </dgm:t>
    </dgm:pt>
    <dgm:pt modelId="{01D6EDA7-F948-4B32-A9D7-FA900B024449}">
      <dgm:prSet phldrT="[Text]"/>
      <dgm:spPr/>
      <dgm:t>
        <a:bodyPr/>
        <a:lstStyle/>
        <a:p>
          <a:r>
            <a:rPr lang="en-US" dirty="0" smtClean="0">
              <a:latin typeface="Gisha" panose="020B0502040204020203" pitchFamily="34" charset="-79"/>
              <a:cs typeface="Gisha" panose="020B0502040204020203" pitchFamily="34" charset="-79"/>
            </a:rPr>
            <a:t>Organization</a:t>
          </a:r>
          <a:endParaRPr lang="en-US" dirty="0">
            <a:latin typeface="Gisha" panose="020B0502040204020203" pitchFamily="34" charset="-79"/>
            <a:cs typeface="Gisha" panose="020B0502040204020203" pitchFamily="34" charset="-79"/>
          </a:endParaRPr>
        </a:p>
      </dgm:t>
    </dgm:pt>
    <dgm:pt modelId="{6CED3D51-8ED1-4485-9B71-B8AC7DC91697}" type="parTrans" cxnId="{B879EA68-0565-4C14-A54B-7E39AE3E7AF5}">
      <dgm:prSet/>
      <dgm:spPr/>
      <dgm:t>
        <a:bodyPr/>
        <a:lstStyle/>
        <a:p>
          <a:endParaRPr lang="en-US"/>
        </a:p>
      </dgm:t>
    </dgm:pt>
    <dgm:pt modelId="{681D6A2B-F157-43B6-950E-C979C107F8F2}" type="sibTrans" cxnId="{B879EA68-0565-4C14-A54B-7E39AE3E7AF5}">
      <dgm:prSet/>
      <dgm:spPr/>
      <dgm:t>
        <a:bodyPr/>
        <a:lstStyle/>
        <a:p>
          <a:endParaRPr lang="en-US"/>
        </a:p>
      </dgm:t>
    </dgm:pt>
    <dgm:pt modelId="{5C87667B-5B03-4B6C-B2B3-1645231549AA}" type="pres">
      <dgm:prSet presAssocID="{5B6973D5-4926-466A-A6C4-8F3B29FCF777}" presName="compositeShape" presStyleCnt="0">
        <dgm:presLayoutVars>
          <dgm:chMax val="7"/>
          <dgm:dir/>
          <dgm:resizeHandles val="exact"/>
        </dgm:presLayoutVars>
      </dgm:prSet>
      <dgm:spPr/>
    </dgm:pt>
    <dgm:pt modelId="{B40CF517-1064-4A52-832E-998B6F577313}" type="pres">
      <dgm:prSet presAssocID="{5B6973D5-4926-466A-A6C4-8F3B29FCF777}" presName="wedge1" presStyleLbl="node1" presStyleIdx="0" presStyleCnt="3"/>
      <dgm:spPr/>
      <dgm:t>
        <a:bodyPr/>
        <a:lstStyle/>
        <a:p>
          <a:endParaRPr lang="en-US"/>
        </a:p>
      </dgm:t>
    </dgm:pt>
    <dgm:pt modelId="{C27B8D79-18EE-4C15-BE7F-3960435F0423}" type="pres">
      <dgm:prSet presAssocID="{5B6973D5-4926-466A-A6C4-8F3B29FCF777}" presName="dummy1a" presStyleCnt="0"/>
      <dgm:spPr/>
    </dgm:pt>
    <dgm:pt modelId="{4F87B899-6B18-417F-BEF3-246BA815E4F7}" type="pres">
      <dgm:prSet presAssocID="{5B6973D5-4926-466A-A6C4-8F3B29FCF777}" presName="dummy1b" presStyleCnt="0"/>
      <dgm:spPr/>
    </dgm:pt>
    <dgm:pt modelId="{ACD3CE98-EEBD-4A93-A0B4-AA3F8778B76B}" type="pres">
      <dgm:prSet presAssocID="{5B6973D5-4926-466A-A6C4-8F3B29FCF77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07E00-708C-4A9B-94B4-DECFD1C222A5}" type="pres">
      <dgm:prSet presAssocID="{5B6973D5-4926-466A-A6C4-8F3B29FCF777}" presName="wedge2" presStyleLbl="node1" presStyleIdx="1" presStyleCnt="3"/>
      <dgm:spPr/>
      <dgm:t>
        <a:bodyPr/>
        <a:lstStyle/>
        <a:p>
          <a:endParaRPr lang="en-US"/>
        </a:p>
      </dgm:t>
    </dgm:pt>
    <dgm:pt modelId="{A6EB6E3A-9623-45E5-956C-86D32B71F1B6}" type="pres">
      <dgm:prSet presAssocID="{5B6973D5-4926-466A-A6C4-8F3B29FCF777}" presName="dummy2a" presStyleCnt="0"/>
      <dgm:spPr/>
    </dgm:pt>
    <dgm:pt modelId="{7B1E74EF-3071-44BA-A580-F3D4517C97E0}" type="pres">
      <dgm:prSet presAssocID="{5B6973D5-4926-466A-A6C4-8F3B29FCF777}" presName="dummy2b" presStyleCnt="0"/>
      <dgm:spPr/>
    </dgm:pt>
    <dgm:pt modelId="{F8BB83E3-E020-48F6-A503-2EA0315B2767}" type="pres">
      <dgm:prSet presAssocID="{5B6973D5-4926-466A-A6C4-8F3B29FCF77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F4813-2727-43D2-A701-034C8E65291B}" type="pres">
      <dgm:prSet presAssocID="{5B6973D5-4926-466A-A6C4-8F3B29FCF777}" presName="wedge3" presStyleLbl="node1" presStyleIdx="2" presStyleCnt="3"/>
      <dgm:spPr/>
      <dgm:t>
        <a:bodyPr/>
        <a:lstStyle/>
        <a:p>
          <a:endParaRPr lang="en-US"/>
        </a:p>
      </dgm:t>
    </dgm:pt>
    <dgm:pt modelId="{168A9ED5-CF8E-4620-B35E-08D744137E95}" type="pres">
      <dgm:prSet presAssocID="{5B6973D5-4926-466A-A6C4-8F3B29FCF777}" presName="dummy3a" presStyleCnt="0"/>
      <dgm:spPr/>
    </dgm:pt>
    <dgm:pt modelId="{18D874F9-8484-42B2-B178-0AB3051F92A6}" type="pres">
      <dgm:prSet presAssocID="{5B6973D5-4926-466A-A6C4-8F3B29FCF777}" presName="dummy3b" presStyleCnt="0"/>
      <dgm:spPr/>
    </dgm:pt>
    <dgm:pt modelId="{BE378318-1D26-43BD-8330-99B5ABAA8570}" type="pres">
      <dgm:prSet presAssocID="{5B6973D5-4926-466A-A6C4-8F3B29FCF77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A7737-6485-4359-86B6-7AAB70B422BA}" type="pres">
      <dgm:prSet presAssocID="{E7E2D5EA-3242-4DF2-A517-51571C20C364}" presName="arrowWedge1" presStyleLbl="fgSibTrans2D1" presStyleIdx="0" presStyleCnt="3"/>
      <dgm:spPr/>
    </dgm:pt>
    <dgm:pt modelId="{96C37E3C-20DD-4242-B652-0672BED23C05}" type="pres">
      <dgm:prSet presAssocID="{4D176A88-A13B-4CF7-B3D6-D8E316497AA7}" presName="arrowWedge2" presStyleLbl="fgSibTrans2D1" presStyleIdx="1" presStyleCnt="3"/>
      <dgm:spPr/>
    </dgm:pt>
    <dgm:pt modelId="{85409084-6410-43A9-9CD4-FB768DF31D5D}" type="pres">
      <dgm:prSet presAssocID="{681D6A2B-F157-43B6-950E-C979C107F8F2}" presName="arrowWedge3" presStyleLbl="fgSibTrans2D1" presStyleIdx="2" presStyleCnt="3"/>
      <dgm:spPr/>
    </dgm:pt>
  </dgm:ptLst>
  <dgm:cxnLst>
    <dgm:cxn modelId="{8287BB0E-F19D-4C49-9E62-FDD61166582F}" type="presOf" srcId="{DF0028AF-6762-4B24-8AD3-0EDE69B92F65}" destId="{8A107E00-708C-4A9B-94B4-DECFD1C222A5}" srcOrd="0" destOrd="0" presId="urn:microsoft.com/office/officeart/2005/8/layout/cycle8"/>
    <dgm:cxn modelId="{0AE07D26-81DA-4216-80BB-3F4DB8B1B0B9}" type="presOf" srcId="{01D6EDA7-F948-4B32-A9D7-FA900B024449}" destId="{BE378318-1D26-43BD-8330-99B5ABAA8570}" srcOrd="1" destOrd="0" presId="urn:microsoft.com/office/officeart/2005/8/layout/cycle8"/>
    <dgm:cxn modelId="{76C191D1-9C1F-4BC5-A089-E30AC201E6B8}" srcId="{5B6973D5-4926-466A-A6C4-8F3B29FCF777}" destId="{5F5A87C0-45A3-4A86-B999-3C2CFB179CDA}" srcOrd="0" destOrd="0" parTransId="{75FA145E-69DF-448D-8BFE-CA0EE118B658}" sibTransId="{E7E2D5EA-3242-4DF2-A517-51571C20C364}"/>
    <dgm:cxn modelId="{8829F70F-0C33-4169-8149-24EADE0B0EE2}" srcId="{5B6973D5-4926-466A-A6C4-8F3B29FCF777}" destId="{DF0028AF-6762-4B24-8AD3-0EDE69B92F65}" srcOrd="1" destOrd="0" parTransId="{DD7CAD3C-546B-4245-AD54-27E7F90C9561}" sibTransId="{4D176A88-A13B-4CF7-B3D6-D8E316497AA7}"/>
    <dgm:cxn modelId="{B605E13C-AC84-4A67-BCCB-AC311957F094}" type="presOf" srcId="{5B6973D5-4926-466A-A6C4-8F3B29FCF777}" destId="{5C87667B-5B03-4B6C-B2B3-1645231549AA}" srcOrd="0" destOrd="0" presId="urn:microsoft.com/office/officeart/2005/8/layout/cycle8"/>
    <dgm:cxn modelId="{B879EA68-0565-4C14-A54B-7E39AE3E7AF5}" srcId="{5B6973D5-4926-466A-A6C4-8F3B29FCF777}" destId="{01D6EDA7-F948-4B32-A9D7-FA900B024449}" srcOrd="2" destOrd="0" parTransId="{6CED3D51-8ED1-4485-9B71-B8AC7DC91697}" sibTransId="{681D6A2B-F157-43B6-950E-C979C107F8F2}"/>
    <dgm:cxn modelId="{CC46C487-5066-492C-95B9-8161BCFD3FDC}" type="presOf" srcId="{5F5A87C0-45A3-4A86-B999-3C2CFB179CDA}" destId="{B40CF517-1064-4A52-832E-998B6F577313}" srcOrd="0" destOrd="0" presId="urn:microsoft.com/office/officeart/2005/8/layout/cycle8"/>
    <dgm:cxn modelId="{5A000AD2-6F3A-4B2A-9432-6FE2BAE53E20}" type="presOf" srcId="{01D6EDA7-F948-4B32-A9D7-FA900B024449}" destId="{368F4813-2727-43D2-A701-034C8E65291B}" srcOrd="0" destOrd="0" presId="urn:microsoft.com/office/officeart/2005/8/layout/cycle8"/>
    <dgm:cxn modelId="{C8E115D7-EDC2-4B41-A308-41202B19EB50}" type="presOf" srcId="{DF0028AF-6762-4B24-8AD3-0EDE69B92F65}" destId="{F8BB83E3-E020-48F6-A503-2EA0315B2767}" srcOrd="1" destOrd="0" presId="urn:microsoft.com/office/officeart/2005/8/layout/cycle8"/>
    <dgm:cxn modelId="{808AF485-5A2A-42C3-B354-3F214A5CCBD4}" type="presOf" srcId="{5F5A87C0-45A3-4A86-B999-3C2CFB179CDA}" destId="{ACD3CE98-EEBD-4A93-A0B4-AA3F8778B76B}" srcOrd="1" destOrd="0" presId="urn:microsoft.com/office/officeart/2005/8/layout/cycle8"/>
    <dgm:cxn modelId="{64DD8D6D-5715-4B6E-8752-1734E5D5D1DC}" type="presParOf" srcId="{5C87667B-5B03-4B6C-B2B3-1645231549AA}" destId="{B40CF517-1064-4A52-832E-998B6F577313}" srcOrd="0" destOrd="0" presId="urn:microsoft.com/office/officeart/2005/8/layout/cycle8"/>
    <dgm:cxn modelId="{C78AF588-EABA-448F-89CE-BFFBA6249713}" type="presParOf" srcId="{5C87667B-5B03-4B6C-B2B3-1645231549AA}" destId="{C27B8D79-18EE-4C15-BE7F-3960435F0423}" srcOrd="1" destOrd="0" presId="urn:microsoft.com/office/officeart/2005/8/layout/cycle8"/>
    <dgm:cxn modelId="{DD045A5D-9C0B-410B-82C5-B8323960F3F3}" type="presParOf" srcId="{5C87667B-5B03-4B6C-B2B3-1645231549AA}" destId="{4F87B899-6B18-417F-BEF3-246BA815E4F7}" srcOrd="2" destOrd="0" presId="urn:microsoft.com/office/officeart/2005/8/layout/cycle8"/>
    <dgm:cxn modelId="{B52E310A-0177-484F-8E4A-877E79C55738}" type="presParOf" srcId="{5C87667B-5B03-4B6C-B2B3-1645231549AA}" destId="{ACD3CE98-EEBD-4A93-A0B4-AA3F8778B76B}" srcOrd="3" destOrd="0" presId="urn:microsoft.com/office/officeart/2005/8/layout/cycle8"/>
    <dgm:cxn modelId="{46A5771E-4383-4558-BC31-C29233E13CBF}" type="presParOf" srcId="{5C87667B-5B03-4B6C-B2B3-1645231549AA}" destId="{8A107E00-708C-4A9B-94B4-DECFD1C222A5}" srcOrd="4" destOrd="0" presId="urn:microsoft.com/office/officeart/2005/8/layout/cycle8"/>
    <dgm:cxn modelId="{D90ED9AB-6E71-4A7F-ACD9-67150A55239C}" type="presParOf" srcId="{5C87667B-5B03-4B6C-B2B3-1645231549AA}" destId="{A6EB6E3A-9623-45E5-956C-86D32B71F1B6}" srcOrd="5" destOrd="0" presId="urn:microsoft.com/office/officeart/2005/8/layout/cycle8"/>
    <dgm:cxn modelId="{50A2431A-1BDB-4276-8115-1DE72DA3E621}" type="presParOf" srcId="{5C87667B-5B03-4B6C-B2B3-1645231549AA}" destId="{7B1E74EF-3071-44BA-A580-F3D4517C97E0}" srcOrd="6" destOrd="0" presId="urn:microsoft.com/office/officeart/2005/8/layout/cycle8"/>
    <dgm:cxn modelId="{E3B20045-6A3B-4A9B-A3E9-315D3ED07845}" type="presParOf" srcId="{5C87667B-5B03-4B6C-B2B3-1645231549AA}" destId="{F8BB83E3-E020-48F6-A503-2EA0315B2767}" srcOrd="7" destOrd="0" presId="urn:microsoft.com/office/officeart/2005/8/layout/cycle8"/>
    <dgm:cxn modelId="{D353F6BC-3FF7-4DEF-8891-1C8AF87267EA}" type="presParOf" srcId="{5C87667B-5B03-4B6C-B2B3-1645231549AA}" destId="{368F4813-2727-43D2-A701-034C8E65291B}" srcOrd="8" destOrd="0" presId="urn:microsoft.com/office/officeart/2005/8/layout/cycle8"/>
    <dgm:cxn modelId="{FA991056-314B-4856-902C-D17CD8F82FC8}" type="presParOf" srcId="{5C87667B-5B03-4B6C-B2B3-1645231549AA}" destId="{168A9ED5-CF8E-4620-B35E-08D744137E95}" srcOrd="9" destOrd="0" presId="urn:microsoft.com/office/officeart/2005/8/layout/cycle8"/>
    <dgm:cxn modelId="{1BEEB906-0B13-432A-BE37-0A84717B5E87}" type="presParOf" srcId="{5C87667B-5B03-4B6C-B2B3-1645231549AA}" destId="{18D874F9-8484-42B2-B178-0AB3051F92A6}" srcOrd="10" destOrd="0" presId="urn:microsoft.com/office/officeart/2005/8/layout/cycle8"/>
    <dgm:cxn modelId="{272F7E75-02D1-4B43-BC32-1C07042E26B8}" type="presParOf" srcId="{5C87667B-5B03-4B6C-B2B3-1645231549AA}" destId="{BE378318-1D26-43BD-8330-99B5ABAA8570}" srcOrd="11" destOrd="0" presId="urn:microsoft.com/office/officeart/2005/8/layout/cycle8"/>
    <dgm:cxn modelId="{0F904595-4EEB-47DA-BC70-723B40E690C2}" type="presParOf" srcId="{5C87667B-5B03-4B6C-B2B3-1645231549AA}" destId="{7AEA7737-6485-4359-86B6-7AAB70B422BA}" srcOrd="12" destOrd="0" presId="urn:microsoft.com/office/officeart/2005/8/layout/cycle8"/>
    <dgm:cxn modelId="{987A5326-C1C6-4CA5-A93D-541B53E75E06}" type="presParOf" srcId="{5C87667B-5B03-4B6C-B2B3-1645231549AA}" destId="{96C37E3C-20DD-4242-B652-0672BED23C05}" srcOrd="13" destOrd="0" presId="urn:microsoft.com/office/officeart/2005/8/layout/cycle8"/>
    <dgm:cxn modelId="{5A0FEC38-2CF4-40AE-BB04-057E8F97CF1B}" type="presParOf" srcId="{5C87667B-5B03-4B6C-B2B3-1645231549AA}" destId="{85409084-6410-43A9-9CD4-FB768DF31D5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B9DD-8EB5-459E-BAFA-1B273D72A500}">
      <dsp:nvSpPr>
        <dsp:cNvPr id="0" name=""/>
        <dsp:cNvSpPr/>
      </dsp:nvSpPr>
      <dsp:spPr>
        <a:xfrm>
          <a:off x="1585" y="401858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legislation</a:t>
          </a:r>
          <a:endParaRPr lang="en-US" sz="1400" kern="1200" dirty="0"/>
        </a:p>
      </dsp:txBody>
      <dsp:txXfrm>
        <a:off x="1585" y="401858"/>
        <a:ext cx="1257448" cy="754469"/>
      </dsp:txXfrm>
    </dsp:sp>
    <dsp:sp modelId="{5C7F0A64-224D-4A09-98FE-8C94AA7FBFAF}">
      <dsp:nvSpPr>
        <dsp:cNvPr id="0" name=""/>
        <dsp:cNvSpPr/>
      </dsp:nvSpPr>
      <dsp:spPr>
        <a:xfrm>
          <a:off x="1384778" y="401858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lack of basic skills</a:t>
          </a:r>
          <a:endParaRPr lang="en-US" sz="1400" kern="1200" dirty="0"/>
        </a:p>
      </dsp:txBody>
      <dsp:txXfrm>
        <a:off x="1384778" y="401858"/>
        <a:ext cx="1257448" cy="754469"/>
      </dsp:txXfrm>
    </dsp:sp>
    <dsp:sp modelId="{E0B73E9B-3DA2-4693-ACEF-20A51D77D414}">
      <dsp:nvSpPr>
        <dsp:cNvPr id="0" name=""/>
        <dsp:cNvSpPr/>
      </dsp:nvSpPr>
      <dsp:spPr>
        <a:xfrm>
          <a:off x="2767972" y="401858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poor performance</a:t>
          </a:r>
          <a:endParaRPr lang="en-US" sz="1400" kern="1200" dirty="0"/>
        </a:p>
      </dsp:txBody>
      <dsp:txXfrm>
        <a:off x="2767972" y="401858"/>
        <a:ext cx="1257448" cy="754469"/>
      </dsp:txXfrm>
    </dsp:sp>
    <dsp:sp modelId="{364CBFCB-1A70-4710-A24F-222B6F843120}">
      <dsp:nvSpPr>
        <dsp:cNvPr id="0" name=""/>
        <dsp:cNvSpPr/>
      </dsp:nvSpPr>
      <dsp:spPr>
        <a:xfrm>
          <a:off x="4151166" y="401858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new technology</a:t>
          </a:r>
          <a:endParaRPr lang="en-US" sz="1400" kern="1200" dirty="0"/>
        </a:p>
      </dsp:txBody>
      <dsp:txXfrm>
        <a:off x="4151166" y="401858"/>
        <a:ext cx="1257448" cy="754469"/>
      </dsp:txXfrm>
    </dsp:sp>
    <dsp:sp modelId="{3179E7A9-7B59-4776-8BB4-32FC26FE8037}">
      <dsp:nvSpPr>
        <dsp:cNvPr id="0" name=""/>
        <dsp:cNvSpPr/>
      </dsp:nvSpPr>
      <dsp:spPr>
        <a:xfrm>
          <a:off x="1585" y="1282072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customer requests</a:t>
          </a:r>
          <a:endParaRPr lang="en-US" sz="1400" kern="1200" dirty="0"/>
        </a:p>
      </dsp:txBody>
      <dsp:txXfrm>
        <a:off x="1585" y="1282072"/>
        <a:ext cx="1257448" cy="754469"/>
      </dsp:txXfrm>
    </dsp:sp>
    <dsp:sp modelId="{66B0F21D-EF73-4353-8C33-AEB5651DEEF1}">
      <dsp:nvSpPr>
        <dsp:cNvPr id="0" name=""/>
        <dsp:cNvSpPr/>
      </dsp:nvSpPr>
      <dsp:spPr>
        <a:xfrm>
          <a:off x="1384778" y="1282072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customer dissatisfaction</a:t>
          </a:r>
          <a:endParaRPr lang="en-US" sz="1400" kern="1200" dirty="0"/>
        </a:p>
      </dsp:txBody>
      <dsp:txXfrm>
        <a:off x="1384778" y="1282072"/>
        <a:ext cx="1257448" cy="754469"/>
      </dsp:txXfrm>
    </dsp:sp>
    <dsp:sp modelId="{FCC04048-ED43-4694-995A-89D9849FBF59}">
      <dsp:nvSpPr>
        <dsp:cNvPr id="0" name=""/>
        <dsp:cNvSpPr/>
      </dsp:nvSpPr>
      <dsp:spPr>
        <a:xfrm>
          <a:off x="2767972" y="1282072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new products and innovations</a:t>
          </a:r>
          <a:endParaRPr lang="en-US" sz="1400" kern="1200" dirty="0"/>
        </a:p>
      </dsp:txBody>
      <dsp:txXfrm>
        <a:off x="2767972" y="1282072"/>
        <a:ext cx="1257448" cy="754469"/>
      </dsp:txXfrm>
    </dsp:sp>
    <dsp:sp modelId="{37509F51-F57F-42DF-9C74-051452522D94}">
      <dsp:nvSpPr>
        <dsp:cNvPr id="0" name=""/>
        <dsp:cNvSpPr/>
      </dsp:nvSpPr>
      <dsp:spPr>
        <a:xfrm>
          <a:off x="4151166" y="1282072"/>
          <a:ext cx="1257448" cy="754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higher performance standards</a:t>
          </a:r>
          <a:endParaRPr lang="en-US" sz="1400" kern="1200" dirty="0"/>
        </a:p>
      </dsp:txBody>
      <dsp:txXfrm>
        <a:off x="4151166" y="1282072"/>
        <a:ext cx="1257448" cy="754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CF517-1064-4A52-832E-998B6F577313}">
      <dsp:nvSpPr>
        <dsp:cNvPr id="0" name=""/>
        <dsp:cNvSpPr/>
      </dsp:nvSpPr>
      <dsp:spPr>
        <a:xfrm>
          <a:off x="1505270" y="267461"/>
          <a:ext cx="3456432" cy="345643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Person </a:t>
          </a:r>
          <a:endParaRPr lang="en-US" sz="16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3326892" y="999896"/>
        <a:ext cx="1234440" cy="1028700"/>
      </dsp:txXfrm>
    </dsp:sp>
    <dsp:sp modelId="{8A107E00-708C-4A9B-94B4-DECFD1C222A5}">
      <dsp:nvSpPr>
        <dsp:cNvPr id="0" name=""/>
        <dsp:cNvSpPr/>
      </dsp:nvSpPr>
      <dsp:spPr>
        <a:xfrm>
          <a:off x="1434084" y="390905"/>
          <a:ext cx="3456432" cy="345643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Task</a:t>
          </a:r>
          <a:endParaRPr lang="en-US" sz="16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2257044" y="2633472"/>
        <a:ext cx="1851660" cy="905256"/>
      </dsp:txXfrm>
    </dsp:sp>
    <dsp:sp modelId="{368F4813-2727-43D2-A701-034C8E65291B}">
      <dsp:nvSpPr>
        <dsp:cNvPr id="0" name=""/>
        <dsp:cNvSpPr/>
      </dsp:nvSpPr>
      <dsp:spPr>
        <a:xfrm>
          <a:off x="1362897" y="267461"/>
          <a:ext cx="3456432" cy="345643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isha" panose="020B0502040204020203" pitchFamily="34" charset="-79"/>
              <a:cs typeface="Gisha" panose="020B0502040204020203" pitchFamily="34" charset="-79"/>
            </a:rPr>
            <a:t>Organization</a:t>
          </a:r>
          <a:endParaRPr lang="en-US" sz="1600" kern="1200" dirty="0">
            <a:latin typeface="Gisha" panose="020B0502040204020203" pitchFamily="34" charset="-79"/>
            <a:cs typeface="Gisha" panose="020B0502040204020203" pitchFamily="34" charset="-79"/>
          </a:endParaRPr>
        </a:p>
      </dsp:txBody>
      <dsp:txXfrm>
        <a:off x="1763267" y="999896"/>
        <a:ext cx="1234440" cy="1028700"/>
      </dsp:txXfrm>
    </dsp:sp>
    <dsp:sp modelId="{7AEA7737-6485-4359-86B6-7AAB70B422BA}">
      <dsp:nvSpPr>
        <dsp:cNvPr id="0" name=""/>
        <dsp:cNvSpPr/>
      </dsp:nvSpPr>
      <dsp:spPr>
        <a:xfrm>
          <a:off x="1291585" y="53492"/>
          <a:ext cx="3884371" cy="388437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C37E3C-20DD-4242-B652-0672BED23C05}">
      <dsp:nvSpPr>
        <dsp:cNvPr id="0" name=""/>
        <dsp:cNvSpPr/>
      </dsp:nvSpPr>
      <dsp:spPr>
        <a:xfrm>
          <a:off x="1220114" y="176717"/>
          <a:ext cx="3884371" cy="388437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409084-6410-43A9-9CD4-FB768DF31D5D}">
      <dsp:nvSpPr>
        <dsp:cNvPr id="0" name=""/>
        <dsp:cNvSpPr/>
      </dsp:nvSpPr>
      <dsp:spPr>
        <a:xfrm>
          <a:off x="1148643" y="53492"/>
          <a:ext cx="3884371" cy="388437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68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E910AE-D6C9-4E4D-B3C8-95322937167E}" type="datetimeFigureOut">
              <a:rPr lang="en-US" smtClean="0"/>
              <a:pPr/>
              <a:t>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5BE8407-E817-426C-9C46-E15F20784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6826956" cy="365125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156960" cy="3443343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rgbClr val="002060"/>
              </a:buClr>
              <a:buFont typeface="Courier New" pitchFamily="49" charset="0"/>
              <a:buChar char="o"/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dirty="0" smtClean="0"/>
              <a:t>Copyright © 2017 McGraw-Hill Education. All rights reserved. No reproduction or distribution without the prior written consent of McGraw-Hill Education.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81DF170E-70EB-49F5-8449-D6A0E4DEBEC4}" type="datetimeFigureOut">
              <a:rPr lang="en-US" smtClean="0"/>
              <a:pPr/>
              <a:t>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/>
          <a:lstStyle/>
          <a:p>
            <a:fld id="{FBBC458B-B18F-4C3D-A1CD-A5C71A927D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913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 i="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buClr>
                <a:schemeClr val="accent4">
                  <a:lumMod val="50000"/>
                </a:schemeClr>
              </a:buClr>
              <a:defRPr sz="22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 sz="1800"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 sz="1400">
                <a:latin typeface="Gisha" panose="020B0502040204020203" pitchFamily="34" charset="-79"/>
                <a:cs typeface="Gisha" panose="020B0502040204020203" pitchFamily="34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1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9152"/>
            <a:ext cx="731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660033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rgbClr val="002060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81600" y="2276475"/>
            <a:ext cx="2971800" cy="3286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Chapter </a:t>
            </a:r>
            <a:r>
              <a:rPr lang="en-US" dirty="0" smtClean="0"/>
              <a:t>Three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660033"/>
                </a:solidFill>
              </a:rPr>
              <a:t>Needs Assessment</a:t>
            </a:r>
            <a:endParaRPr lang="en-US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1219200"/>
            <a:ext cx="3503676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325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4008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Observation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Advantages: relevant data, minimizes interruption of work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Disadvantages: requires skill in observation, employee behavior may be affected by being </a:t>
            </a:r>
            <a:r>
              <a:rPr lang="en-US" sz="2200" dirty="0" smtClean="0"/>
              <a:t>observed</a:t>
            </a:r>
          </a:p>
          <a:p>
            <a:pPr marL="36576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Survey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Advantages: inexpensive, can collect data from a large number of individuals, data easily summarized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Disadvantages: potentially low response rates, may lack detail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207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4008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Interview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Advantages: good at uncovering detail, can explore unexpected issues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Disadvantages: time consuming, </a:t>
            </a:r>
            <a:r>
              <a:rPr lang="en-US" sz="2200" dirty="0" smtClean="0"/>
              <a:t>socially </a:t>
            </a:r>
            <a:r>
              <a:rPr lang="en-US" sz="2200" dirty="0"/>
              <a:t>desirable responses, difficult to analyze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Focus Groups </a:t>
            </a:r>
            <a:r>
              <a:rPr lang="en-US" sz="2200" dirty="0" smtClean="0"/>
              <a:t>and </a:t>
            </a:r>
            <a:r>
              <a:rPr lang="en-US" sz="2200" dirty="0"/>
              <a:t>Crowdsourcing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/>
              <a:t>Advantages: useful for complex or controversial issues, can explore unexpected issues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 smtClean="0"/>
              <a:t>Disadvantages: time consuming, potentially socially desirable responses, difficult to analyze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8077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4008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Existing Documentation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Advantages: good source of information, objective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Disadvantages: may be difficult to understand, potentially obsolete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dirty="0"/>
              <a:t>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Online Technology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Advantages: objective, minimizes work interruption, limited human involvement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Disadvantages: low response rates, may threaten </a:t>
            </a:r>
            <a:r>
              <a:rPr lang="en-US" sz="2200" dirty="0" smtClean="0"/>
              <a:t>employees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6962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Historical Data Review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Advantages: provides data related to performance and </a:t>
            </a:r>
            <a:r>
              <a:rPr lang="en-US" sz="2200" dirty="0" smtClean="0"/>
              <a:t>practices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200" dirty="0"/>
              <a:t>Disadvantages: data may be inaccurate, incomplete, or not fully reflective of performance</a:t>
            </a:r>
          </a:p>
          <a:p>
            <a:endParaRPr lang="en-US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7923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Levels of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4529878"/>
              </p:ext>
            </p:extLst>
          </p:nvPr>
        </p:nvGraphicFramePr>
        <p:xfrm>
          <a:off x="1415345" y="1600200"/>
          <a:ext cx="6324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 Considerations:</a:t>
            </a:r>
            <a:endParaRPr lang="en-US" b="1" dirty="0"/>
          </a:p>
          <a:p>
            <a:pPr lvl="1"/>
            <a:r>
              <a:rPr lang="en-US" dirty="0"/>
              <a:t>The company’s strategic direction</a:t>
            </a:r>
          </a:p>
          <a:p>
            <a:pPr lvl="1"/>
            <a:r>
              <a:rPr lang="en-US" dirty="0"/>
              <a:t>Social support to </a:t>
            </a:r>
            <a:r>
              <a:rPr lang="en-US" dirty="0" smtClean="0"/>
              <a:t>motivate trainees to  learn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transfer</a:t>
            </a:r>
            <a:endParaRPr lang="en-US" dirty="0"/>
          </a:p>
          <a:p>
            <a:pPr lvl="1"/>
            <a:r>
              <a:rPr lang="en-US" dirty="0"/>
              <a:t>Training </a:t>
            </a:r>
            <a:r>
              <a:rPr lang="en-US" dirty="0" smtClean="0"/>
              <a:t>resources, time, </a:t>
            </a:r>
            <a:r>
              <a:rPr lang="en-US" dirty="0"/>
              <a:t>and expertise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79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 what individuals need training?</a:t>
            </a:r>
            <a:endParaRPr lang="en-US" dirty="0"/>
          </a:p>
          <a:p>
            <a:endParaRPr lang="en-US" sz="1000" dirty="0"/>
          </a:p>
          <a:p>
            <a:r>
              <a:rPr lang="en-US" dirty="0" smtClean="0"/>
              <a:t>Also known </a:t>
            </a:r>
            <a:r>
              <a:rPr lang="en-US" dirty="0"/>
              <a:t>as </a:t>
            </a:r>
            <a:r>
              <a:rPr lang="en-US" b="1" dirty="0"/>
              <a:t>gap analysis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responsible for the differences </a:t>
            </a:r>
            <a:r>
              <a:rPr lang="en-US" dirty="0" smtClean="0"/>
              <a:t>between </a:t>
            </a:r>
            <a:r>
              <a:rPr lang="en-US" dirty="0"/>
              <a:t>current and expected </a:t>
            </a:r>
            <a:r>
              <a:rPr lang="en-US" dirty="0" smtClean="0"/>
              <a:t>performance</a:t>
            </a:r>
            <a:endParaRPr lang="en-US" dirty="0"/>
          </a:p>
          <a:p>
            <a:endParaRPr lang="en-US" sz="1000" dirty="0"/>
          </a:p>
          <a:p>
            <a:r>
              <a:rPr lang="en-US" dirty="0" smtClean="0"/>
              <a:t> obtain </a:t>
            </a:r>
            <a:r>
              <a:rPr lang="en-US" dirty="0" smtClean="0"/>
              <a:t>a variety of information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person characteristics, inputs, outputs, </a:t>
            </a:r>
            <a:r>
              <a:rPr lang="en-US" b="1" dirty="0" smtClean="0"/>
              <a:t>consequences, </a:t>
            </a:r>
            <a:r>
              <a:rPr lang="en-US" b="1" dirty="0"/>
              <a:t>and </a:t>
            </a:r>
            <a:r>
              <a:rPr lang="en-US" b="1" dirty="0" smtClean="0"/>
              <a:t>feedback</a:t>
            </a: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638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6400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lvl="0">
              <a:lnSpc>
                <a:spcPct val="110000"/>
              </a:lnSpc>
            </a:pPr>
            <a:r>
              <a:rPr lang="en-US" dirty="0"/>
              <a:t>Basic skills are those necessary for employees to perform successfully on the job and learn </a:t>
            </a:r>
            <a:r>
              <a:rPr lang="en-US" dirty="0" smtClean="0"/>
              <a:t>training </a:t>
            </a:r>
            <a:r>
              <a:rPr lang="en-US" dirty="0" smtClean="0"/>
              <a:t>content</a:t>
            </a:r>
          </a:p>
          <a:p>
            <a:pPr lvl="1">
              <a:lnSpc>
                <a:spcPct val="110000"/>
              </a:lnSpc>
            </a:pPr>
            <a:r>
              <a:rPr lang="en-US" i="1" dirty="0" smtClean="0"/>
              <a:t>What are some for your current job?</a:t>
            </a:r>
            <a:endParaRPr lang="en-US" i="1" dirty="0" smtClean="0"/>
          </a:p>
          <a:p>
            <a:pPr lvl="0">
              <a:lnSpc>
                <a:spcPct val="110000"/>
              </a:lnSpc>
            </a:pPr>
            <a:endParaRPr lang="en-US" sz="1200" i="1" dirty="0"/>
          </a:p>
          <a:p>
            <a:pPr lvl="0">
              <a:lnSpc>
                <a:spcPct val="110000"/>
              </a:lnSpc>
            </a:pPr>
            <a:r>
              <a:rPr lang="en-US" dirty="0" smtClean="0"/>
              <a:t>A </a:t>
            </a:r>
            <a:r>
              <a:rPr lang="en-US" dirty="0"/>
              <a:t>literacy audit can be used to indicate employees’ basic skill </a:t>
            </a:r>
            <a:r>
              <a:rPr lang="en-US" dirty="0" smtClean="0"/>
              <a:t>levels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900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Cognitive ability relates to intellectual capacity and general </a:t>
            </a:r>
            <a:r>
              <a:rPr lang="en-US" dirty="0" smtClean="0"/>
              <a:t>intelligence</a:t>
            </a:r>
          </a:p>
          <a:p>
            <a:pPr lvl="0"/>
            <a:endParaRPr lang="en-US" sz="1200" dirty="0"/>
          </a:p>
          <a:p>
            <a:pPr lvl="1"/>
            <a:r>
              <a:rPr lang="en-US" dirty="0" smtClean="0"/>
              <a:t> verbal </a:t>
            </a:r>
            <a:r>
              <a:rPr lang="en-US" dirty="0"/>
              <a:t>comprehension, </a:t>
            </a:r>
            <a:endParaRPr lang="en-US" dirty="0"/>
          </a:p>
          <a:p>
            <a:pPr lvl="1"/>
            <a:r>
              <a:rPr lang="en-US" dirty="0" smtClean="0"/>
              <a:t>quantitative </a:t>
            </a:r>
            <a:r>
              <a:rPr lang="en-US" dirty="0"/>
              <a:t>ability,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reasoning ability (critical thinking)</a:t>
            </a:r>
            <a:endParaRPr lang="en-US" dirty="0" smtClean="0"/>
          </a:p>
          <a:p>
            <a:pPr lvl="0"/>
            <a:endParaRPr lang="en-US" sz="1200" dirty="0"/>
          </a:p>
          <a:p>
            <a:pPr lvl="0"/>
            <a:r>
              <a:rPr lang="en-US" dirty="0" smtClean="0"/>
              <a:t>Assessing </a:t>
            </a:r>
            <a:r>
              <a:rPr lang="en-US" dirty="0"/>
              <a:t>cognitive ability is </a:t>
            </a:r>
            <a:r>
              <a:rPr lang="en-US" dirty="0" smtClean="0"/>
              <a:t>important </a:t>
            </a:r>
            <a:r>
              <a:rPr lang="en-US" dirty="0"/>
              <a:t>because it is one of the </a:t>
            </a:r>
            <a:r>
              <a:rPr lang="en-US" b="1" dirty="0"/>
              <a:t>strongest determinants of training success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194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 smtClean="0"/>
              <a:t>material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To fit reading level of trainees </a:t>
            </a:r>
            <a:r>
              <a:rPr lang="en-US" dirty="0" smtClean="0"/>
              <a:t> </a:t>
            </a:r>
            <a:endParaRPr lang="en-US" dirty="0" smtClean="0"/>
          </a:p>
          <a:p>
            <a:pPr lvl="0">
              <a:spcBef>
                <a:spcPts val="0"/>
              </a:spcBef>
            </a:pPr>
            <a:endParaRPr lang="en-US" sz="1200" dirty="0" smtClean="0"/>
          </a:p>
          <a:p>
            <a:pPr lvl="0">
              <a:spcBef>
                <a:spcPts val="0"/>
              </a:spcBef>
            </a:pPr>
            <a:r>
              <a:rPr lang="en-US" dirty="0" smtClean="0"/>
              <a:t>If </a:t>
            </a:r>
            <a:r>
              <a:rPr lang="en-US" dirty="0"/>
              <a:t>trainees’ reading ability is </a:t>
            </a:r>
            <a:r>
              <a:rPr lang="en-US" dirty="0" smtClean="0"/>
              <a:t>low: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 other training methods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reassign trainees to different positions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provide remedial training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680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/>
              <a:t>the role of </a:t>
            </a:r>
            <a:r>
              <a:rPr lang="en-US" b="1" dirty="0"/>
              <a:t>organization analysis, person analysis, and task analysis in needs </a:t>
            </a:r>
            <a:r>
              <a:rPr lang="en-US" b="1" dirty="0" smtClean="0"/>
              <a:t>assessment</a:t>
            </a:r>
          </a:p>
          <a:p>
            <a:endParaRPr lang="en-US" sz="800" dirty="0"/>
          </a:p>
          <a:p>
            <a:r>
              <a:rPr lang="en-US" dirty="0" smtClean="0"/>
              <a:t>Identify </a:t>
            </a:r>
            <a:r>
              <a:rPr lang="en-US" dirty="0" smtClean="0"/>
              <a:t> </a:t>
            </a:r>
            <a:r>
              <a:rPr lang="en-US" b="1" dirty="0" smtClean="0"/>
              <a:t>methods </a:t>
            </a:r>
            <a:r>
              <a:rPr lang="en-US" b="1" dirty="0"/>
              <a:t>used </a:t>
            </a:r>
            <a:r>
              <a:rPr lang="en-US" dirty="0"/>
              <a:t>in needs assessment 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sz="800" dirty="0"/>
          </a:p>
          <a:p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b="1" dirty="0"/>
              <a:t>concerns of upper- and mid-level managers and trainers in needs </a:t>
            </a:r>
            <a:r>
              <a:rPr lang="en-US" b="1" dirty="0" smtClean="0"/>
              <a:t>assessment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14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Self-efficacy relates to </a:t>
            </a:r>
            <a:r>
              <a:rPr lang="en-US" dirty="0" smtClean="0"/>
              <a:t>trainees’ </a:t>
            </a:r>
            <a:r>
              <a:rPr lang="en-US" dirty="0"/>
              <a:t>beliefs that they can master training content and perform on the </a:t>
            </a:r>
            <a:r>
              <a:rPr lang="en-US" dirty="0" smtClean="0"/>
              <a:t>job</a:t>
            </a:r>
            <a:endParaRPr lang="en-US" dirty="0"/>
          </a:p>
          <a:p>
            <a:pPr lvl="1"/>
            <a:r>
              <a:rPr lang="en-US" dirty="0" smtClean="0"/>
              <a:t>If trainees lack confidence, motivation will </a:t>
            </a:r>
            <a:r>
              <a:rPr lang="en-US" dirty="0" smtClean="0"/>
              <a:t>suffer</a:t>
            </a:r>
          </a:p>
          <a:p>
            <a:r>
              <a:rPr lang="en-US" dirty="0" smtClean="0"/>
              <a:t>Must be challenging, but </a:t>
            </a:r>
            <a:r>
              <a:rPr lang="en-US" b="1" dirty="0" smtClean="0"/>
              <a:t>perceived to be achievable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7099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Enhancing Self-Efficacy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Let trainees know the goal is to improve performance and not reveal incompetence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Providing information about training prior to the program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Describe the success of peers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Emphasize that learning is under trainees’ control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Emphasize that trainees have the ability to overcome obstacles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888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400800" cy="4800600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resources </a:t>
            </a:r>
            <a:r>
              <a:rPr lang="en-US" sz="1800" dirty="0"/>
              <a:t>employees need </a:t>
            </a:r>
            <a:endParaRPr lang="en-US" sz="1800" dirty="0" smtClean="0"/>
          </a:p>
          <a:p>
            <a:pPr lvl="1"/>
            <a:r>
              <a:rPr lang="en-US" sz="1800" dirty="0" smtClean="0"/>
              <a:t>S</a:t>
            </a:r>
            <a:r>
              <a:rPr lang="en-US" sz="1800" dirty="0" smtClean="0"/>
              <a:t>ituational </a:t>
            </a:r>
            <a:r>
              <a:rPr lang="en-US" sz="1800" dirty="0"/>
              <a:t>constraints </a:t>
            </a:r>
            <a:endParaRPr lang="en-US" sz="1800" dirty="0" smtClean="0"/>
          </a:p>
          <a:p>
            <a:pPr lvl="2"/>
            <a:r>
              <a:rPr lang="en-US" sz="1800" dirty="0" smtClean="0"/>
              <a:t>lack </a:t>
            </a:r>
            <a:r>
              <a:rPr lang="en-US" sz="1800" dirty="0" smtClean="0"/>
              <a:t>of tools, </a:t>
            </a:r>
            <a:endParaRPr lang="en-US" sz="1800" dirty="0" smtClean="0"/>
          </a:p>
          <a:p>
            <a:pPr lvl="2"/>
            <a:r>
              <a:rPr lang="en-US" sz="1800" dirty="0" smtClean="0"/>
              <a:t>equipment</a:t>
            </a:r>
            <a:r>
              <a:rPr lang="en-US" sz="1800" dirty="0"/>
              <a:t>, </a:t>
            </a:r>
            <a:endParaRPr lang="en-US" sz="1800" dirty="0" smtClean="0"/>
          </a:p>
          <a:p>
            <a:pPr lvl="2"/>
            <a:r>
              <a:rPr lang="en-US" sz="1800" dirty="0" smtClean="0"/>
              <a:t>materials</a:t>
            </a:r>
            <a:r>
              <a:rPr lang="en-US" sz="1800" dirty="0" smtClean="0"/>
              <a:t>, </a:t>
            </a:r>
            <a:endParaRPr lang="en-US" sz="1800" dirty="0" smtClean="0"/>
          </a:p>
          <a:p>
            <a:pPr lvl="2"/>
            <a:r>
              <a:rPr lang="en-US" sz="1800" dirty="0" smtClean="0"/>
              <a:t>supplies</a:t>
            </a:r>
            <a:r>
              <a:rPr lang="en-US" sz="1800" dirty="0"/>
              <a:t>, </a:t>
            </a:r>
            <a:endParaRPr lang="en-US" sz="1800" dirty="0" smtClean="0"/>
          </a:p>
          <a:p>
            <a:pPr lvl="2"/>
            <a:r>
              <a:rPr lang="en-US" sz="1800" dirty="0" smtClean="0"/>
              <a:t>budgetary </a:t>
            </a:r>
            <a:r>
              <a:rPr lang="en-US" sz="1800" dirty="0"/>
              <a:t>support, </a:t>
            </a:r>
            <a:r>
              <a:rPr lang="en-US" sz="1800" dirty="0" smtClean="0"/>
              <a:t>time </a:t>
            </a:r>
            <a:r>
              <a:rPr lang="en-US" sz="1800" dirty="0"/>
              <a:t>to </a:t>
            </a:r>
            <a:r>
              <a:rPr lang="en-US" sz="1800" dirty="0" smtClean="0"/>
              <a:t>perform</a:t>
            </a:r>
            <a:endParaRPr lang="en-US" sz="1800" dirty="0"/>
          </a:p>
          <a:p>
            <a:endParaRPr lang="en-US" sz="1800" dirty="0"/>
          </a:p>
          <a:p>
            <a:pPr lvl="1"/>
            <a:r>
              <a:rPr lang="en-US" sz="1800" dirty="0"/>
              <a:t>Social support </a:t>
            </a:r>
            <a:endParaRPr lang="en-US" sz="1800" dirty="0" smtClean="0"/>
          </a:p>
          <a:p>
            <a:pPr lvl="2"/>
            <a:r>
              <a:rPr lang="en-US" sz="1800" dirty="0" smtClean="0"/>
              <a:t>manager </a:t>
            </a:r>
            <a:r>
              <a:rPr lang="en-US" sz="1800" dirty="0"/>
              <a:t>and </a:t>
            </a:r>
            <a:r>
              <a:rPr lang="en-US" sz="1800" dirty="0" smtClean="0"/>
              <a:t>peer willingness </a:t>
            </a:r>
            <a:r>
              <a:rPr lang="en-US" sz="1800" dirty="0"/>
              <a:t>to provide feedback and </a:t>
            </a:r>
            <a:r>
              <a:rPr lang="en-US" sz="1800" dirty="0" smtClean="0"/>
              <a:t>reinforcement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795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553200" cy="4953000"/>
          </a:xfrm>
        </p:spPr>
        <p:txBody>
          <a:bodyPr>
            <a:normAutofit/>
          </a:bodyPr>
          <a:lstStyle/>
          <a:p>
            <a:r>
              <a:rPr lang="en-US" dirty="0"/>
              <a:t>Outputs </a:t>
            </a:r>
            <a:r>
              <a:rPr lang="en-US" dirty="0" smtClean="0"/>
              <a:t> -job’s </a:t>
            </a:r>
            <a:r>
              <a:rPr lang="en-US" dirty="0"/>
              <a:t>performance </a:t>
            </a:r>
            <a:r>
              <a:rPr lang="en-US" dirty="0" smtClean="0"/>
              <a:t>outcomes</a:t>
            </a:r>
          </a:p>
          <a:p>
            <a:endParaRPr lang="en-US" sz="1200" dirty="0" smtClean="0"/>
          </a:p>
          <a:p>
            <a:r>
              <a:rPr lang="en-US" dirty="0" smtClean="0"/>
              <a:t> Important </a:t>
            </a:r>
            <a:r>
              <a:rPr lang="en-US" dirty="0"/>
              <a:t>to assess </a:t>
            </a:r>
            <a:r>
              <a:rPr lang="en-US" dirty="0" smtClean="0"/>
              <a:t>employee </a:t>
            </a:r>
            <a:r>
              <a:rPr lang="en-US" b="1" dirty="0"/>
              <a:t>perceptions</a:t>
            </a:r>
            <a:r>
              <a:rPr lang="en-US" dirty="0"/>
              <a:t> of </a:t>
            </a:r>
            <a:r>
              <a:rPr lang="en-US" dirty="0" smtClean="0"/>
              <a:t>performance expectations</a:t>
            </a:r>
          </a:p>
          <a:p>
            <a:endParaRPr lang="en-US" sz="1200" dirty="0"/>
          </a:p>
          <a:p>
            <a:r>
              <a:rPr lang="en-US" dirty="0" smtClean="0"/>
              <a:t>Trainees need </a:t>
            </a:r>
            <a:r>
              <a:rPr lang="en-US" dirty="0"/>
              <a:t>to understand the level of </a:t>
            </a:r>
            <a:r>
              <a:rPr lang="en-US" dirty="0" smtClean="0"/>
              <a:t>expected </a:t>
            </a:r>
            <a:r>
              <a:rPr lang="en-US" dirty="0" smtClean="0"/>
              <a:t>proficiency 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33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r>
              <a:rPr lang="en-US" dirty="0"/>
              <a:t>Consequences </a:t>
            </a:r>
            <a:r>
              <a:rPr lang="en-US" dirty="0" smtClean="0"/>
              <a:t> -rewards </a:t>
            </a:r>
            <a:r>
              <a:rPr lang="en-US" dirty="0"/>
              <a:t>that employees receive for performing </a:t>
            </a:r>
            <a:r>
              <a:rPr lang="en-US" dirty="0" smtClean="0"/>
              <a:t>well</a:t>
            </a:r>
          </a:p>
          <a:p>
            <a:endParaRPr lang="en-US" sz="1200" dirty="0"/>
          </a:p>
          <a:p>
            <a:r>
              <a:rPr lang="en-US" dirty="0" smtClean="0"/>
              <a:t>Motivation </a:t>
            </a:r>
            <a:r>
              <a:rPr lang="en-US" dirty="0"/>
              <a:t>to learn </a:t>
            </a:r>
            <a:endParaRPr lang="en-US" dirty="0" smtClean="0"/>
          </a:p>
          <a:p>
            <a:pPr lvl="1"/>
            <a:r>
              <a:rPr lang="en-US" dirty="0" smtClean="0"/>
              <a:t>enhanced </a:t>
            </a:r>
            <a:r>
              <a:rPr lang="en-US" dirty="0" smtClean="0"/>
              <a:t>by communicating </a:t>
            </a:r>
            <a:r>
              <a:rPr lang="en-US" dirty="0"/>
              <a:t>the job, personal, and career </a:t>
            </a:r>
            <a:r>
              <a:rPr lang="en-US" b="1" dirty="0"/>
              <a:t>benefits of </a:t>
            </a:r>
            <a:r>
              <a:rPr lang="en-US" b="1" dirty="0" smtClean="0"/>
              <a:t>learning</a:t>
            </a:r>
            <a:endParaRPr lang="en-US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569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r>
              <a:rPr lang="en-US" dirty="0"/>
              <a:t>Feedback 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that employees </a:t>
            </a:r>
            <a:r>
              <a:rPr lang="en-US" dirty="0" smtClean="0"/>
              <a:t>receive</a:t>
            </a:r>
            <a:endParaRPr lang="en-US" dirty="0"/>
          </a:p>
          <a:p>
            <a:endParaRPr lang="en-US" sz="1200" dirty="0"/>
          </a:p>
          <a:p>
            <a:pPr lvl="1"/>
            <a:r>
              <a:rPr lang="en-US" dirty="0" smtClean="0"/>
              <a:t>specific </a:t>
            </a:r>
            <a:r>
              <a:rPr lang="en-US" dirty="0" smtClean="0"/>
              <a:t>and </a:t>
            </a:r>
            <a:r>
              <a:rPr lang="en-US" dirty="0"/>
              <a:t>detailed </a:t>
            </a:r>
            <a:r>
              <a:rPr lang="en-US" dirty="0" smtClean="0"/>
              <a:t>feedback </a:t>
            </a:r>
          </a:p>
          <a:p>
            <a:pPr lvl="1"/>
            <a:r>
              <a:rPr lang="en-US" dirty="0" smtClean="0"/>
              <a:t>Veridical and </a:t>
            </a:r>
            <a:r>
              <a:rPr lang="en-US" dirty="0" smtClean="0"/>
              <a:t>frequent 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8462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057400"/>
            <a:ext cx="6156960" cy="34433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Tasks and KSAOs (competencies)  </a:t>
            </a:r>
            <a:endParaRPr lang="en-US" sz="2600" dirty="0" smtClean="0"/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 smtClean="0"/>
              <a:t>Duty – comprised of several tasks</a:t>
            </a:r>
          </a:p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r>
              <a:rPr lang="en-US" sz="2600" dirty="0" smtClean="0"/>
              <a:t>A </a:t>
            </a:r>
            <a:r>
              <a:rPr lang="en-US" sz="2600" dirty="0"/>
              <a:t>task is a specific work activity </a:t>
            </a:r>
            <a:r>
              <a:rPr lang="en-US" sz="2600" dirty="0" smtClean="0"/>
              <a:t>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524000"/>
            <a:ext cx="6309359" cy="4191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There are four primary steps </a:t>
            </a:r>
            <a:r>
              <a:rPr lang="en-US" dirty="0" smtClean="0"/>
              <a:t>in a </a:t>
            </a:r>
            <a:r>
              <a:rPr lang="en-US" dirty="0"/>
              <a:t>task </a:t>
            </a:r>
            <a:r>
              <a:rPr lang="en-US" dirty="0" smtClean="0"/>
              <a:t>analysis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Select the </a:t>
            </a:r>
            <a:r>
              <a:rPr lang="en-US" dirty="0" smtClean="0"/>
              <a:t>jobs </a:t>
            </a:r>
            <a:r>
              <a:rPr lang="en-US" dirty="0" smtClean="0"/>
              <a:t>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Preliminary </a:t>
            </a:r>
            <a:r>
              <a:rPr lang="en-US" dirty="0"/>
              <a:t>list of tasks to be analyzed </a:t>
            </a:r>
          </a:p>
          <a:p>
            <a:pPr lvl="1">
              <a:spcBef>
                <a:spcPts val="0"/>
              </a:spcBef>
            </a:pPr>
            <a:r>
              <a:rPr lang="en-US" dirty="0"/>
              <a:t>Validate the list of tasks with SMEs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Identify </a:t>
            </a:r>
            <a:r>
              <a:rPr lang="en-US" dirty="0"/>
              <a:t>the most important KSAOs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057400"/>
            <a:ext cx="6156960" cy="344334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For </a:t>
            </a:r>
            <a:r>
              <a:rPr lang="en-US" sz="2600" dirty="0"/>
              <a:t>a given </a:t>
            </a:r>
            <a:r>
              <a:rPr lang="en-US" sz="2600" dirty="0" smtClean="0"/>
              <a:t>job</a:t>
            </a:r>
            <a:endParaRPr lang="en-US" sz="1000" dirty="0"/>
          </a:p>
          <a:p>
            <a:pPr lvl="1"/>
            <a:r>
              <a:rPr lang="en-US" sz="2600" dirty="0" smtClean="0"/>
              <a:t> KSAOs </a:t>
            </a:r>
            <a:r>
              <a:rPr lang="en-US" sz="2600" dirty="0"/>
              <a:t>that enable employees to perform their </a:t>
            </a:r>
            <a:r>
              <a:rPr lang="en-US" sz="2600" dirty="0" smtClean="0"/>
              <a:t>jobs</a:t>
            </a:r>
          </a:p>
          <a:p>
            <a:endParaRPr lang="en-US" sz="900" dirty="0"/>
          </a:p>
          <a:p>
            <a:r>
              <a:rPr lang="en-US" sz="2600" dirty="0" smtClean="0"/>
              <a:t>Common </a:t>
            </a:r>
            <a:r>
              <a:rPr lang="en-US" sz="2600" dirty="0"/>
              <a:t>for an entire occupation, organization, or </a:t>
            </a:r>
            <a:r>
              <a:rPr lang="en-US" sz="2600" dirty="0" smtClean="0"/>
              <a:t>job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20818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a Competency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24200"/>
            <a:ext cx="6764868" cy="1085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04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Explain </a:t>
            </a:r>
            <a:r>
              <a:rPr lang="en-US" dirty="0"/>
              <a:t>how </a:t>
            </a:r>
            <a:r>
              <a:rPr lang="en-US" b="1" dirty="0"/>
              <a:t>person characteristics, input, output, consequences, and feedback </a:t>
            </a:r>
            <a:r>
              <a:rPr lang="en-US" dirty="0"/>
              <a:t>influence performance and </a:t>
            </a:r>
            <a:r>
              <a:rPr lang="en-US" dirty="0" smtClean="0"/>
              <a:t>learning</a:t>
            </a:r>
            <a:endParaRPr lang="en-US" dirty="0"/>
          </a:p>
          <a:p>
            <a:endParaRPr lang="en-US" sz="1200" dirty="0" smtClean="0"/>
          </a:p>
          <a:p>
            <a:r>
              <a:rPr lang="en-US" dirty="0" smtClean="0"/>
              <a:t>Create </a:t>
            </a:r>
            <a:r>
              <a:rPr lang="en-US" dirty="0"/>
              <a:t>conditions to ensure that employees are receptive to </a:t>
            </a:r>
            <a:r>
              <a:rPr lang="en-US" dirty="0" smtClean="0"/>
              <a:t>training</a:t>
            </a:r>
          </a:p>
          <a:p>
            <a:endParaRPr lang="en-US" sz="1200" dirty="0"/>
          </a:p>
          <a:p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b="1" dirty="0"/>
              <a:t>steps involved in conducting a task </a:t>
            </a:r>
            <a:r>
              <a:rPr lang="en-US" b="1" dirty="0" smtClean="0"/>
              <a:t>analysis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76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for each employee what training is needed by</a:t>
            </a:r>
          </a:p>
          <a:p>
            <a:pPr lvl="1"/>
            <a:r>
              <a:rPr lang="en-US" dirty="0" smtClean="0"/>
              <a:t>Measuring what he/she can do with what they can’t do</a:t>
            </a:r>
          </a:p>
          <a:p>
            <a:r>
              <a:rPr lang="en-US" dirty="0" smtClean="0"/>
              <a:t>Aggregate the data </a:t>
            </a:r>
          </a:p>
          <a:p>
            <a:pPr lvl="1"/>
            <a:r>
              <a:rPr lang="en-US" dirty="0" smtClean="0"/>
              <a:t>To determine if training needs to be </a:t>
            </a:r>
          </a:p>
          <a:p>
            <a:pPr lvl="2"/>
            <a:r>
              <a:rPr lang="en-US" dirty="0" smtClean="0"/>
              <a:t>Individualized or</a:t>
            </a:r>
          </a:p>
          <a:p>
            <a:pPr lvl="2"/>
            <a:r>
              <a:rPr lang="en-US" dirty="0" smtClean="0"/>
              <a:t>Group level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Analyze </a:t>
            </a:r>
            <a:r>
              <a:rPr lang="en-US" dirty="0"/>
              <a:t>task analysis data to determine the tasks in which people need to be </a:t>
            </a:r>
            <a:r>
              <a:rPr lang="en-US" dirty="0" smtClean="0"/>
              <a:t>trained</a:t>
            </a:r>
            <a:endParaRPr lang="en-US" dirty="0"/>
          </a:p>
          <a:p>
            <a:endParaRPr lang="en-US" sz="1200" dirty="0"/>
          </a:p>
          <a:p>
            <a:r>
              <a:rPr lang="en-US" dirty="0" smtClean="0"/>
              <a:t>Explain </a:t>
            </a:r>
            <a:r>
              <a:rPr lang="en-US" dirty="0"/>
              <a:t>competency models and the process used to develop </a:t>
            </a:r>
            <a:r>
              <a:rPr lang="en-US" dirty="0" smtClean="0"/>
              <a:t>them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2363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Needs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400800" cy="480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Training will not deliver the expected learning, behavior change, or financial </a:t>
            </a:r>
            <a:r>
              <a:rPr lang="en-US" dirty="0" smtClean="0"/>
              <a:t>results</a:t>
            </a:r>
          </a:p>
          <a:p>
            <a:pPr lvl="0"/>
            <a:endParaRPr lang="en-US" sz="1200" dirty="0"/>
          </a:p>
          <a:p>
            <a:pPr lvl="0"/>
            <a:r>
              <a:rPr lang="en-US" dirty="0"/>
              <a:t>Money will be spent on training programs that are </a:t>
            </a:r>
            <a:r>
              <a:rPr lang="en-US" dirty="0" smtClean="0"/>
              <a:t>unnecessary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272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400800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Pressure points may signal the need for training (but not always)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78674501"/>
              </p:ext>
            </p:extLst>
          </p:nvPr>
        </p:nvGraphicFramePr>
        <p:xfrm>
          <a:off x="1905000" y="2590800"/>
          <a:ext cx="5410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2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Assessment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400800" cy="48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It is important to consider the outcomes of needs assessment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 trainees need to learn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who receives training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type of training needed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frequency of training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buy versus build training decision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other HRM solutions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42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Participate?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64008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 All </a:t>
            </a:r>
            <a:r>
              <a:rPr lang="en-US" dirty="0"/>
              <a:t>relevant stakeholders be </a:t>
            </a:r>
            <a:r>
              <a:rPr lang="en-US" dirty="0" smtClean="0"/>
              <a:t>involved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Company </a:t>
            </a:r>
            <a:r>
              <a:rPr lang="en-US" dirty="0"/>
              <a:t>leaders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Mid-level managers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Trainers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Employees 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And those give input and receive output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Subject matter experts (SMEs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Customers (in some cases)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407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001818"/>
          </a:xfrm>
        </p:spPr>
        <p:txBody>
          <a:bodyPr>
            <a:normAutofit/>
          </a:bodyPr>
          <a:lstStyle/>
          <a:p>
            <a:r>
              <a:rPr lang="en-US" dirty="0" smtClean="0"/>
              <a:t>How should data be collected?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5577" y="2438400"/>
            <a:ext cx="6965245" cy="200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660033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All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methods </a:t>
            </a:r>
            <a:r>
              <a:rPr lang="en-US" sz="2800" dirty="0" smtClean="0">
                <a:solidFill>
                  <a:srgbClr val="002060"/>
                </a:solidFill>
              </a:rPr>
              <a:t>have advantages and disadvantages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 No </a:t>
            </a:r>
            <a:r>
              <a:rPr lang="en-US" sz="2800" dirty="0">
                <a:solidFill>
                  <a:srgbClr val="002060"/>
                </a:solidFill>
              </a:rPr>
              <a:t>one method is necessarily superior to another.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2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2523</TotalTime>
  <Words>1479</Words>
  <Application>Microsoft Office PowerPoint</Application>
  <PresentationFormat>On-screen Show (4:3)</PresentationFormat>
  <Paragraphs>220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Brush Script MT</vt:lpstr>
      <vt:lpstr>Calibri</vt:lpstr>
      <vt:lpstr>Courier New</vt:lpstr>
      <vt:lpstr>Franklin Gothic Book</vt:lpstr>
      <vt:lpstr>Gisha</vt:lpstr>
      <vt:lpstr>Pushpin</vt:lpstr>
      <vt:lpstr>PowerPoint Presentation</vt:lpstr>
      <vt:lpstr>Objectives</vt:lpstr>
      <vt:lpstr>Objectives</vt:lpstr>
      <vt:lpstr>Objectives</vt:lpstr>
      <vt:lpstr>Why Needs Assessment?</vt:lpstr>
      <vt:lpstr>Pressure Points</vt:lpstr>
      <vt:lpstr>Needs Assessment Outcomes</vt:lpstr>
      <vt:lpstr>Who Should Participate?</vt:lpstr>
      <vt:lpstr>How should data be collected?</vt:lpstr>
      <vt:lpstr>Assessment Methods</vt:lpstr>
      <vt:lpstr>Assessment Methods</vt:lpstr>
      <vt:lpstr>Assessment Methods</vt:lpstr>
      <vt:lpstr>Assessment Methods</vt:lpstr>
      <vt:lpstr>Three Levels of Analysis</vt:lpstr>
      <vt:lpstr>Organization Analysis</vt:lpstr>
      <vt:lpstr>Person Analysis</vt:lpstr>
      <vt:lpstr>Basic Skills</vt:lpstr>
      <vt:lpstr>Cognitive Ability</vt:lpstr>
      <vt:lpstr>Readability</vt:lpstr>
      <vt:lpstr>Self-Efficacy</vt:lpstr>
      <vt:lpstr>Enhancing Self-Efficacy</vt:lpstr>
      <vt:lpstr>Inputs</vt:lpstr>
      <vt:lpstr>Outputs</vt:lpstr>
      <vt:lpstr>Consequences</vt:lpstr>
      <vt:lpstr>Feedback</vt:lpstr>
      <vt:lpstr>Task Analysis</vt:lpstr>
      <vt:lpstr>Task Analysis Steps</vt:lpstr>
      <vt:lpstr>Competency Models</vt:lpstr>
      <vt:lpstr>Developing a Competency Model</vt:lpstr>
      <vt:lpstr>Gap 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Tews</dc:creator>
  <cp:lastModifiedBy>Tom</cp:lastModifiedBy>
  <cp:revision>82</cp:revision>
  <cp:lastPrinted>2014-04-03T14:21:21Z</cp:lastPrinted>
  <dcterms:created xsi:type="dcterms:W3CDTF">2011-08-23T20:33:51Z</dcterms:created>
  <dcterms:modified xsi:type="dcterms:W3CDTF">2018-02-10T18:38:18Z</dcterms:modified>
</cp:coreProperties>
</file>