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handoutMasterIdLst>
    <p:handoutMasterId r:id="rId53"/>
  </p:handoutMasterIdLst>
  <p:sldIdLst>
    <p:sldId id="653" r:id="rId2"/>
    <p:sldId id="477" r:id="rId3"/>
    <p:sldId id="483" r:id="rId4"/>
    <p:sldId id="591" r:id="rId5"/>
    <p:sldId id="592" r:id="rId6"/>
    <p:sldId id="593" r:id="rId7"/>
    <p:sldId id="655" r:id="rId8"/>
    <p:sldId id="598" r:id="rId9"/>
    <p:sldId id="599" r:id="rId10"/>
    <p:sldId id="656" r:id="rId11"/>
    <p:sldId id="600" r:id="rId12"/>
    <p:sldId id="606" r:id="rId13"/>
    <p:sldId id="608" r:id="rId14"/>
    <p:sldId id="609" r:id="rId15"/>
    <p:sldId id="610" r:id="rId16"/>
    <p:sldId id="602" r:id="rId17"/>
    <p:sldId id="611" r:id="rId18"/>
    <p:sldId id="658" r:id="rId19"/>
    <p:sldId id="604" r:id="rId20"/>
    <p:sldId id="605" r:id="rId21"/>
    <p:sldId id="615" r:id="rId22"/>
    <p:sldId id="657" r:id="rId23"/>
    <p:sldId id="614" r:id="rId24"/>
    <p:sldId id="616" r:id="rId25"/>
    <p:sldId id="617" r:id="rId26"/>
    <p:sldId id="618" r:id="rId27"/>
    <p:sldId id="626" r:id="rId28"/>
    <p:sldId id="627" r:id="rId29"/>
    <p:sldId id="628" r:id="rId30"/>
    <p:sldId id="629" r:id="rId31"/>
    <p:sldId id="630" r:id="rId32"/>
    <p:sldId id="631" r:id="rId33"/>
    <p:sldId id="632" r:id="rId34"/>
    <p:sldId id="635" r:id="rId35"/>
    <p:sldId id="638" r:id="rId36"/>
    <p:sldId id="636" r:id="rId37"/>
    <p:sldId id="639" r:id="rId38"/>
    <p:sldId id="640" r:id="rId39"/>
    <p:sldId id="641" r:id="rId40"/>
    <p:sldId id="642" r:id="rId41"/>
    <p:sldId id="643" r:id="rId42"/>
    <p:sldId id="646" r:id="rId43"/>
    <p:sldId id="647" r:id="rId44"/>
    <p:sldId id="648" r:id="rId45"/>
    <p:sldId id="649" r:id="rId46"/>
    <p:sldId id="650" r:id="rId47"/>
    <p:sldId id="651" r:id="rId48"/>
    <p:sldId id="645" r:id="rId49"/>
    <p:sldId id="644" r:id="rId50"/>
    <p:sldId id="652" r:id="rId5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3" autoAdjust="0"/>
    <p:restoredTop sz="27717" autoAdjust="0"/>
  </p:normalViewPr>
  <p:slideViewPr>
    <p:cSldViewPr>
      <p:cViewPr varScale="1">
        <p:scale>
          <a:sx n="131" d="100"/>
          <a:sy n="131" d="100"/>
        </p:scale>
        <p:origin x="1446" y="126"/>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notesViewPr>
    <p:cSldViewPr>
      <p:cViewPr varScale="1">
        <p:scale>
          <a:sx n="55" d="100"/>
          <a:sy n="55" d="100"/>
        </p:scale>
        <p:origin x="-2892" y="-84"/>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71560-653F-474E-8D1B-667EE1F083CE}"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39A5266D-E471-44B6-BE19-74FAAE630FC1}">
      <dgm:prSet phldrT="[Text]"/>
      <dgm:spPr/>
      <dgm:t>
        <a:bodyPr/>
        <a:lstStyle/>
        <a:p>
          <a:r>
            <a:rPr lang="en-US" dirty="0" smtClean="0">
              <a:latin typeface="Gisha" panose="020B0502040204020203" pitchFamily="34" charset="-79"/>
              <a:cs typeface="Gisha" panose="020B0502040204020203" pitchFamily="34" charset="-79"/>
            </a:rPr>
            <a:t>Reinforcement Theory</a:t>
          </a:r>
          <a:endParaRPr lang="en-US" dirty="0">
            <a:latin typeface="Gisha" panose="020B0502040204020203" pitchFamily="34" charset="-79"/>
            <a:cs typeface="Gisha" panose="020B0502040204020203" pitchFamily="34" charset="-79"/>
          </a:endParaRPr>
        </a:p>
      </dgm:t>
    </dgm:pt>
    <dgm:pt modelId="{A92A421E-CDE8-4DD0-993E-BBAD3E43390C}" type="parTrans" cxnId="{551F1581-357E-46D6-A420-ACFF10AA655D}">
      <dgm:prSet/>
      <dgm:spPr/>
      <dgm:t>
        <a:bodyPr/>
        <a:lstStyle/>
        <a:p>
          <a:endParaRPr lang="en-US"/>
        </a:p>
      </dgm:t>
    </dgm:pt>
    <dgm:pt modelId="{18BBB628-9CB1-4485-99B1-18FC8C94D5CC}" type="sibTrans" cxnId="{551F1581-357E-46D6-A420-ACFF10AA655D}">
      <dgm:prSet/>
      <dgm:spPr/>
      <dgm:t>
        <a:bodyPr/>
        <a:lstStyle/>
        <a:p>
          <a:endParaRPr lang="en-US"/>
        </a:p>
      </dgm:t>
    </dgm:pt>
    <dgm:pt modelId="{3BF9D1D0-CE9A-488B-A18B-DF3C96D9F9F6}">
      <dgm:prSet phldrT="[Text]"/>
      <dgm:spPr/>
      <dgm:t>
        <a:bodyPr/>
        <a:lstStyle/>
        <a:p>
          <a:r>
            <a:rPr lang="en-US" dirty="0" smtClean="0">
              <a:latin typeface="Gisha" panose="020B0502040204020203" pitchFamily="34" charset="-79"/>
              <a:cs typeface="Gisha" panose="020B0502040204020203" pitchFamily="34" charset="-79"/>
            </a:rPr>
            <a:t>Social Learning Theory</a:t>
          </a:r>
          <a:endParaRPr lang="en-US" dirty="0">
            <a:latin typeface="Gisha" panose="020B0502040204020203" pitchFamily="34" charset="-79"/>
            <a:cs typeface="Gisha" panose="020B0502040204020203" pitchFamily="34" charset="-79"/>
          </a:endParaRPr>
        </a:p>
      </dgm:t>
    </dgm:pt>
    <dgm:pt modelId="{8D413081-7969-4461-AF88-64F2CC470E9A}" type="parTrans" cxnId="{B2688BED-DBC6-4492-B9AE-D021FE066D81}">
      <dgm:prSet/>
      <dgm:spPr/>
      <dgm:t>
        <a:bodyPr/>
        <a:lstStyle/>
        <a:p>
          <a:endParaRPr lang="en-US"/>
        </a:p>
      </dgm:t>
    </dgm:pt>
    <dgm:pt modelId="{517676B5-7975-4053-9C50-E93F5875A696}" type="sibTrans" cxnId="{B2688BED-DBC6-4492-B9AE-D021FE066D81}">
      <dgm:prSet/>
      <dgm:spPr/>
      <dgm:t>
        <a:bodyPr/>
        <a:lstStyle/>
        <a:p>
          <a:endParaRPr lang="en-US"/>
        </a:p>
      </dgm:t>
    </dgm:pt>
    <dgm:pt modelId="{D59605E6-5328-4252-A302-D353974BE077}">
      <dgm:prSet phldrT="[Text]"/>
      <dgm:spPr/>
      <dgm:t>
        <a:bodyPr/>
        <a:lstStyle/>
        <a:p>
          <a:r>
            <a:rPr lang="en-US" dirty="0" smtClean="0">
              <a:latin typeface="Gisha" panose="020B0502040204020203" pitchFamily="34" charset="-79"/>
              <a:cs typeface="Gisha" panose="020B0502040204020203" pitchFamily="34" charset="-79"/>
            </a:rPr>
            <a:t>Goal</a:t>
          </a:r>
          <a:r>
            <a:rPr lang="en-US" dirty="0" smtClean="0"/>
            <a:t> </a:t>
          </a:r>
          <a:r>
            <a:rPr lang="en-US" dirty="0" smtClean="0">
              <a:latin typeface="Gisha" panose="020B0502040204020203" pitchFamily="34" charset="-79"/>
              <a:cs typeface="Gisha" panose="020B0502040204020203" pitchFamily="34" charset="-79"/>
            </a:rPr>
            <a:t>Theories</a:t>
          </a:r>
          <a:endParaRPr lang="en-US" dirty="0">
            <a:latin typeface="Gisha" panose="020B0502040204020203" pitchFamily="34" charset="-79"/>
            <a:cs typeface="Gisha" panose="020B0502040204020203" pitchFamily="34" charset="-79"/>
          </a:endParaRPr>
        </a:p>
      </dgm:t>
    </dgm:pt>
    <dgm:pt modelId="{38C5AAB5-519A-4587-B4AA-EB31FCFF5418}" type="parTrans" cxnId="{5AC5D3B8-63BC-4CD9-AB55-3124FE2EA80E}">
      <dgm:prSet/>
      <dgm:spPr/>
      <dgm:t>
        <a:bodyPr/>
        <a:lstStyle/>
        <a:p>
          <a:endParaRPr lang="en-US"/>
        </a:p>
      </dgm:t>
    </dgm:pt>
    <dgm:pt modelId="{5CD4B70F-2882-4E9B-86D6-35E40F166298}" type="sibTrans" cxnId="{5AC5D3B8-63BC-4CD9-AB55-3124FE2EA80E}">
      <dgm:prSet/>
      <dgm:spPr/>
      <dgm:t>
        <a:bodyPr/>
        <a:lstStyle/>
        <a:p>
          <a:endParaRPr lang="en-US"/>
        </a:p>
      </dgm:t>
    </dgm:pt>
    <dgm:pt modelId="{F74F57CE-6616-4D3C-B0BE-4475E2B9A47D}">
      <dgm:prSet phldrT="[Text]"/>
      <dgm:spPr/>
      <dgm:t>
        <a:bodyPr/>
        <a:lstStyle/>
        <a:p>
          <a:r>
            <a:rPr lang="en-US" dirty="0" smtClean="0">
              <a:latin typeface="Gisha" panose="020B0502040204020203" pitchFamily="34" charset="-79"/>
              <a:cs typeface="Gisha" panose="020B0502040204020203" pitchFamily="34" charset="-79"/>
            </a:rPr>
            <a:t>Need</a:t>
          </a:r>
          <a:r>
            <a:rPr lang="en-US" dirty="0" smtClean="0"/>
            <a:t> </a:t>
          </a:r>
          <a:r>
            <a:rPr lang="en-US" dirty="0" smtClean="0">
              <a:latin typeface="Gisha" panose="020B0502040204020203" pitchFamily="34" charset="-79"/>
              <a:cs typeface="Gisha" panose="020B0502040204020203" pitchFamily="34" charset="-79"/>
            </a:rPr>
            <a:t>Theories</a:t>
          </a:r>
          <a:endParaRPr lang="en-US" dirty="0">
            <a:latin typeface="Gisha" panose="020B0502040204020203" pitchFamily="34" charset="-79"/>
            <a:cs typeface="Gisha" panose="020B0502040204020203" pitchFamily="34" charset="-79"/>
          </a:endParaRPr>
        </a:p>
      </dgm:t>
    </dgm:pt>
    <dgm:pt modelId="{6ED35924-EB9D-49AD-913F-E85E89550FA9}" type="parTrans" cxnId="{FCB8D95D-9E68-4C90-84BE-FB23AA66698B}">
      <dgm:prSet/>
      <dgm:spPr/>
      <dgm:t>
        <a:bodyPr/>
        <a:lstStyle/>
        <a:p>
          <a:endParaRPr lang="en-US"/>
        </a:p>
      </dgm:t>
    </dgm:pt>
    <dgm:pt modelId="{AE7472E5-7D6D-4577-A4AD-418026745061}" type="sibTrans" cxnId="{FCB8D95D-9E68-4C90-84BE-FB23AA66698B}">
      <dgm:prSet/>
      <dgm:spPr/>
      <dgm:t>
        <a:bodyPr/>
        <a:lstStyle/>
        <a:p>
          <a:endParaRPr lang="en-US"/>
        </a:p>
      </dgm:t>
    </dgm:pt>
    <dgm:pt modelId="{C516A941-7573-4450-BA3B-93CF951223B6}">
      <dgm:prSet phldrT="[Text]"/>
      <dgm:spPr/>
      <dgm:t>
        <a:bodyPr/>
        <a:lstStyle/>
        <a:p>
          <a:r>
            <a:rPr lang="en-US" dirty="0" smtClean="0">
              <a:latin typeface="Gisha" panose="020B0502040204020203" pitchFamily="34" charset="-79"/>
              <a:cs typeface="Gisha" panose="020B0502040204020203" pitchFamily="34" charset="-79"/>
            </a:rPr>
            <a:t>Expectancy</a:t>
          </a:r>
          <a:r>
            <a:rPr lang="en-US" dirty="0" smtClean="0"/>
            <a:t> </a:t>
          </a:r>
          <a:r>
            <a:rPr lang="en-US" dirty="0" smtClean="0">
              <a:latin typeface="Gisha" panose="020B0502040204020203" pitchFamily="34" charset="-79"/>
              <a:cs typeface="Gisha" panose="020B0502040204020203" pitchFamily="34" charset="-79"/>
            </a:rPr>
            <a:t>Theory</a:t>
          </a:r>
          <a:endParaRPr lang="en-US" dirty="0">
            <a:latin typeface="Gisha" panose="020B0502040204020203" pitchFamily="34" charset="-79"/>
            <a:cs typeface="Gisha" panose="020B0502040204020203" pitchFamily="34" charset="-79"/>
          </a:endParaRPr>
        </a:p>
      </dgm:t>
    </dgm:pt>
    <dgm:pt modelId="{5FA0A29A-22D1-4FD2-8740-E4EF7779F1E3}" type="parTrans" cxnId="{D65C0C72-8C87-48B1-932D-6B88D9019507}">
      <dgm:prSet/>
      <dgm:spPr/>
      <dgm:t>
        <a:bodyPr/>
        <a:lstStyle/>
        <a:p>
          <a:endParaRPr lang="en-US"/>
        </a:p>
      </dgm:t>
    </dgm:pt>
    <dgm:pt modelId="{6F18615E-8006-460C-9F45-5A91C804BF3E}" type="sibTrans" cxnId="{D65C0C72-8C87-48B1-932D-6B88D9019507}">
      <dgm:prSet/>
      <dgm:spPr/>
      <dgm:t>
        <a:bodyPr/>
        <a:lstStyle/>
        <a:p>
          <a:endParaRPr lang="en-US"/>
        </a:p>
      </dgm:t>
    </dgm:pt>
    <dgm:pt modelId="{5F51B032-7D60-4B3B-BEF4-28C2BEF38648}">
      <dgm:prSet phldrT="[Text]"/>
      <dgm:spPr/>
      <dgm:t>
        <a:bodyPr/>
        <a:lstStyle/>
        <a:p>
          <a:r>
            <a:rPr lang="en-US" dirty="0" smtClean="0">
              <a:latin typeface="Gisha" panose="020B0502040204020203" pitchFamily="34" charset="-79"/>
              <a:cs typeface="Gisha" panose="020B0502040204020203" pitchFamily="34" charset="-79"/>
            </a:rPr>
            <a:t>Adult</a:t>
          </a:r>
          <a:r>
            <a:rPr lang="en-US" dirty="0" smtClean="0"/>
            <a:t> Learning Theory</a:t>
          </a:r>
          <a:endParaRPr lang="en-US" dirty="0"/>
        </a:p>
      </dgm:t>
    </dgm:pt>
    <dgm:pt modelId="{FEEF4A4A-0C5A-4981-B5A1-D816BA1F9A42}" type="parTrans" cxnId="{B3908B71-6E98-4110-A2E2-C9BC0F975C71}">
      <dgm:prSet/>
      <dgm:spPr/>
      <dgm:t>
        <a:bodyPr/>
        <a:lstStyle/>
        <a:p>
          <a:endParaRPr lang="en-US"/>
        </a:p>
      </dgm:t>
    </dgm:pt>
    <dgm:pt modelId="{A7FB228F-94BC-44A7-A316-3DF25673AAC5}" type="sibTrans" cxnId="{B3908B71-6E98-4110-A2E2-C9BC0F975C71}">
      <dgm:prSet/>
      <dgm:spPr/>
      <dgm:t>
        <a:bodyPr/>
        <a:lstStyle/>
        <a:p>
          <a:endParaRPr lang="en-US"/>
        </a:p>
      </dgm:t>
    </dgm:pt>
    <dgm:pt modelId="{9FF190EC-239A-4598-A636-2372C3EE659C}">
      <dgm:prSet phldrT="[Text]"/>
      <dgm:spPr/>
      <dgm:t>
        <a:bodyPr/>
        <a:lstStyle/>
        <a:p>
          <a:r>
            <a:rPr lang="en-US" dirty="0" smtClean="0">
              <a:latin typeface="Gisha" panose="020B0502040204020203" pitchFamily="34" charset="-79"/>
              <a:cs typeface="Gisha" panose="020B0502040204020203" pitchFamily="34" charset="-79"/>
            </a:rPr>
            <a:t>Information</a:t>
          </a:r>
          <a:r>
            <a:rPr lang="en-US" dirty="0" smtClean="0"/>
            <a:t> </a:t>
          </a:r>
          <a:r>
            <a:rPr lang="en-US" dirty="0" smtClean="0">
              <a:latin typeface="Gisha" panose="020B0502040204020203" pitchFamily="34" charset="-79"/>
              <a:cs typeface="Gisha" panose="020B0502040204020203" pitchFamily="34" charset="-79"/>
            </a:rPr>
            <a:t>Processing</a:t>
          </a:r>
          <a:r>
            <a:rPr lang="en-US" dirty="0" smtClean="0"/>
            <a:t> </a:t>
          </a:r>
          <a:r>
            <a:rPr lang="en-US" dirty="0" smtClean="0">
              <a:latin typeface="Gisha" panose="020B0502040204020203" pitchFamily="34" charset="-79"/>
              <a:cs typeface="Gisha" panose="020B0502040204020203" pitchFamily="34" charset="-79"/>
            </a:rPr>
            <a:t>Theory</a:t>
          </a:r>
          <a:endParaRPr lang="en-US" dirty="0">
            <a:latin typeface="Gisha" panose="020B0502040204020203" pitchFamily="34" charset="-79"/>
            <a:cs typeface="Gisha" panose="020B0502040204020203" pitchFamily="34" charset="-79"/>
          </a:endParaRPr>
        </a:p>
      </dgm:t>
    </dgm:pt>
    <dgm:pt modelId="{A2EF6138-6437-4AE8-A86C-DFEFDC94CFAE}" type="parTrans" cxnId="{8307C39F-8659-4906-B270-6292756BC63E}">
      <dgm:prSet/>
      <dgm:spPr/>
      <dgm:t>
        <a:bodyPr/>
        <a:lstStyle/>
        <a:p>
          <a:endParaRPr lang="en-US"/>
        </a:p>
      </dgm:t>
    </dgm:pt>
    <dgm:pt modelId="{749ADD83-C491-4079-9A2E-05B9C1C273DC}" type="sibTrans" cxnId="{8307C39F-8659-4906-B270-6292756BC63E}">
      <dgm:prSet/>
      <dgm:spPr/>
      <dgm:t>
        <a:bodyPr/>
        <a:lstStyle/>
        <a:p>
          <a:endParaRPr lang="en-US"/>
        </a:p>
      </dgm:t>
    </dgm:pt>
    <dgm:pt modelId="{BB509538-39C8-4C33-92A2-285F11E7DE77}" type="pres">
      <dgm:prSet presAssocID="{45871560-653F-474E-8D1B-667EE1F083CE}" presName="diagram" presStyleCnt="0">
        <dgm:presLayoutVars>
          <dgm:dir/>
          <dgm:resizeHandles val="exact"/>
        </dgm:presLayoutVars>
      </dgm:prSet>
      <dgm:spPr/>
      <dgm:t>
        <a:bodyPr/>
        <a:lstStyle/>
        <a:p>
          <a:endParaRPr lang="en-US"/>
        </a:p>
      </dgm:t>
    </dgm:pt>
    <dgm:pt modelId="{FDB88972-425A-42BC-B087-06B7BECDA857}" type="pres">
      <dgm:prSet presAssocID="{39A5266D-E471-44B6-BE19-74FAAE630FC1}" presName="node" presStyleLbl="node1" presStyleIdx="0" presStyleCnt="7">
        <dgm:presLayoutVars>
          <dgm:bulletEnabled val="1"/>
        </dgm:presLayoutVars>
      </dgm:prSet>
      <dgm:spPr/>
      <dgm:t>
        <a:bodyPr/>
        <a:lstStyle/>
        <a:p>
          <a:endParaRPr lang="en-US"/>
        </a:p>
      </dgm:t>
    </dgm:pt>
    <dgm:pt modelId="{A128CF62-29EE-465B-BBCF-B5EFBCF22592}" type="pres">
      <dgm:prSet presAssocID="{18BBB628-9CB1-4485-99B1-18FC8C94D5CC}" presName="sibTrans" presStyleCnt="0"/>
      <dgm:spPr/>
      <dgm:t>
        <a:bodyPr/>
        <a:lstStyle/>
        <a:p>
          <a:endParaRPr lang="en-US"/>
        </a:p>
      </dgm:t>
    </dgm:pt>
    <dgm:pt modelId="{4617DCA9-EB90-43A6-8F65-E7104659BBA2}" type="pres">
      <dgm:prSet presAssocID="{3BF9D1D0-CE9A-488B-A18B-DF3C96D9F9F6}" presName="node" presStyleLbl="node1" presStyleIdx="1" presStyleCnt="7">
        <dgm:presLayoutVars>
          <dgm:bulletEnabled val="1"/>
        </dgm:presLayoutVars>
      </dgm:prSet>
      <dgm:spPr/>
      <dgm:t>
        <a:bodyPr/>
        <a:lstStyle/>
        <a:p>
          <a:endParaRPr lang="en-US"/>
        </a:p>
      </dgm:t>
    </dgm:pt>
    <dgm:pt modelId="{240B65E6-EF49-4146-83E3-B2EBA77A5689}" type="pres">
      <dgm:prSet presAssocID="{517676B5-7975-4053-9C50-E93F5875A696}" presName="sibTrans" presStyleCnt="0"/>
      <dgm:spPr/>
      <dgm:t>
        <a:bodyPr/>
        <a:lstStyle/>
        <a:p>
          <a:endParaRPr lang="en-US"/>
        </a:p>
      </dgm:t>
    </dgm:pt>
    <dgm:pt modelId="{7C108860-940F-450E-B706-FBC2252C67E3}" type="pres">
      <dgm:prSet presAssocID="{D59605E6-5328-4252-A302-D353974BE077}" presName="node" presStyleLbl="node1" presStyleIdx="2" presStyleCnt="7">
        <dgm:presLayoutVars>
          <dgm:bulletEnabled val="1"/>
        </dgm:presLayoutVars>
      </dgm:prSet>
      <dgm:spPr/>
      <dgm:t>
        <a:bodyPr/>
        <a:lstStyle/>
        <a:p>
          <a:endParaRPr lang="en-US"/>
        </a:p>
      </dgm:t>
    </dgm:pt>
    <dgm:pt modelId="{C64E7E3A-6073-4F22-900F-2CF3CA93E353}" type="pres">
      <dgm:prSet presAssocID="{5CD4B70F-2882-4E9B-86D6-35E40F166298}" presName="sibTrans" presStyleCnt="0"/>
      <dgm:spPr/>
      <dgm:t>
        <a:bodyPr/>
        <a:lstStyle/>
        <a:p>
          <a:endParaRPr lang="en-US"/>
        </a:p>
      </dgm:t>
    </dgm:pt>
    <dgm:pt modelId="{254D9024-0449-445A-9883-9F2EFE5BBE9F}" type="pres">
      <dgm:prSet presAssocID="{F74F57CE-6616-4D3C-B0BE-4475E2B9A47D}" presName="node" presStyleLbl="node1" presStyleIdx="3" presStyleCnt="7">
        <dgm:presLayoutVars>
          <dgm:bulletEnabled val="1"/>
        </dgm:presLayoutVars>
      </dgm:prSet>
      <dgm:spPr/>
      <dgm:t>
        <a:bodyPr/>
        <a:lstStyle/>
        <a:p>
          <a:endParaRPr lang="en-US"/>
        </a:p>
      </dgm:t>
    </dgm:pt>
    <dgm:pt modelId="{DA739055-70A4-4A72-AF28-A52A86725BF0}" type="pres">
      <dgm:prSet presAssocID="{AE7472E5-7D6D-4577-A4AD-418026745061}" presName="sibTrans" presStyleCnt="0"/>
      <dgm:spPr/>
      <dgm:t>
        <a:bodyPr/>
        <a:lstStyle/>
        <a:p>
          <a:endParaRPr lang="en-US"/>
        </a:p>
      </dgm:t>
    </dgm:pt>
    <dgm:pt modelId="{26640743-0ACA-4AD0-96F2-C6A55E780D18}" type="pres">
      <dgm:prSet presAssocID="{C516A941-7573-4450-BA3B-93CF951223B6}" presName="node" presStyleLbl="node1" presStyleIdx="4" presStyleCnt="7">
        <dgm:presLayoutVars>
          <dgm:bulletEnabled val="1"/>
        </dgm:presLayoutVars>
      </dgm:prSet>
      <dgm:spPr/>
      <dgm:t>
        <a:bodyPr/>
        <a:lstStyle/>
        <a:p>
          <a:endParaRPr lang="en-US"/>
        </a:p>
      </dgm:t>
    </dgm:pt>
    <dgm:pt modelId="{2C9CC701-02F1-4A5E-A303-BA1D168D072C}" type="pres">
      <dgm:prSet presAssocID="{6F18615E-8006-460C-9F45-5A91C804BF3E}" presName="sibTrans" presStyleCnt="0"/>
      <dgm:spPr/>
      <dgm:t>
        <a:bodyPr/>
        <a:lstStyle/>
        <a:p>
          <a:endParaRPr lang="en-US"/>
        </a:p>
      </dgm:t>
    </dgm:pt>
    <dgm:pt modelId="{EA91960B-D08E-4012-B5D0-5F0D9E2A1129}" type="pres">
      <dgm:prSet presAssocID="{5F51B032-7D60-4B3B-BEF4-28C2BEF38648}" presName="node" presStyleLbl="node1" presStyleIdx="5" presStyleCnt="7">
        <dgm:presLayoutVars>
          <dgm:bulletEnabled val="1"/>
        </dgm:presLayoutVars>
      </dgm:prSet>
      <dgm:spPr/>
      <dgm:t>
        <a:bodyPr/>
        <a:lstStyle/>
        <a:p>
          <a:endParaRPr lang="en-US"/>
        </a:p>
      </dgm:t>
    </dgm:pt>
    <dgm:pt modelId="{3B5B417C-0A90-4C5F-AF52-3F061DC86BA7}" type="pres">
      <dgm:prSet presAssocID="{A7FB228F-94BC-44A7-A316-3DF25673AAC5}" presName="sibTrans" presStyleCnt="0"/>
      <dgm:spPr/>
      <dgm:t>
        <a:bodyPr/>
        <a:lstStyle/>
        <a:p>
          <a:endParaRPr lang="en-US"/>
        </a:p>
      </dgm:t>
    </dgm:pt>
    <dgm:pt modelId="{D5C7E508-83F3-439F-9714-06FE85CC53F7}" type="pres">
      <dgm:prSet presAssocID="{9FF190EC-239A-4598-A636-2372C3EE659C}" presName="node" presStyleLbl="node1" presStyleIdx="6" presStyleCnt="7">
        <dgm:presLayoutVars>
          <dgm:bulletEnabled val="1"/>
        </dgm:presLayoutVars>
      </dgm:prSet>
      <dgm:spPr/>
      <dgm:t>
        <a:bodyPr/>
        <a:lstStyle/>
        <a:p>
          <a:endParaRPr lang="en-US"/>
        </a:p>
      </dgm:t>
    </dgm:pt>
  </dgm:ptLst>
  <dgm:cxnLst>
    <dgm:cxn modelId="{551F1581-357E-46D6-A420-ACFF10AA655D}" srcId="{45871560-653F-474E-8D1B-667EE1F083CE}" destId="{39A5266D-E471-44B6-BE19-74FAAE630FC1}" srcOrd="0" destOrd="0" parTransId="{A92A421E-CDE8-4DD0-993E-BBAD3E43390C}" sibTransId="{18BBB628-9CB1-4485-99B1-18FC8C94D5CC}"/>
    <dgm:cxn modelId="{D65C0C72-8C87-48B1-932D-6B88D9019507}" srcId="{45871560-653F-474E-8D1B-667EE1F083CE}" destId="{C516A941-7573-4450-BA3B-93CF951223B6}" srcOrd="4" destOrd="0" parTransId="{5FA0A29A-22D1-4FD2-8740-E4EF7779F1E3}" sibTransId="{6F18615E-8006-460C-9F45-5A91C804BF3E}"/>
    <dgm:cxn modelId="{105C518B-723B-4B75-8827-19756A4AAC74}" type="presOf" srcId="{45871560-653F-474E-8D1B-667EE1F083CE}" destId="{BB509538-39C8-4C33-92A2-285F11E7DE77}" srcOrd="0" destOrd="0" presId="urn:microsoft.com/office/officeart/2005/8/layout/default"/>
    <dgm:cxn modelId="{7A269F4E-98CC-4806-BFFA-286C51C97310}" type="presOf" srcId="{C516A941-7573-4450-BA3B-93CF951223B6}" destId="{26640743-0ACA-4AD0-96F2-C6A55E780D18}" srcOrd="0" destOrd="0" presId="urn:microsoft.com/office/officeart/2005/8/layout/default"/>
    <dgm:cxn modelId="{B2688BED-DBC6-4492-B9AE-D021FE066D81}" srcId="{45871560-653F-474E-8D1B-667EE1F083CE}" destId="{3BF9D1D0-CE9A-488B-A18B-DF3C96D9F9F6}" srcOrd="1" destOrd="0" parTransId="{8D413081-7969-4461-AF88-64F2CC470E9A}" sibTransId="{517676B5-7975-4053-9C50-E93F5875A696}"/>
    <dgm:cxn modelId="{B3908B71-6E98-4110-A2E2-C9BC0F975C71}" srcId="{45871560-653F-474E-8D1B-667EE1F083CE}" destId="{5F51B032-7D60-4B3B-BEF4-28C2BEF38648}" srcOrd="5" destOrd="0" parTransId="{FEEF4A4A-0C5A-4981-B5A1-D816BA1F9A42}" sibTransId="{A7FB228F-94BC-44A7-A316-3DF25673AAC5}"/>
    <dgm:cxn modelId="{92229991-8F47-4B66-800D-17EFA9B4C9A6}" type="presOf" srcId="{9FF190EC-239A-4598-A636-2372C3EE659C}" destId="{D5C7E508-83F3-439F-9714-06FE85CC53F7}" srcOrd="0" destOrd="0" presId="urn:microsoft.com/office/officeart/2005/8/layout/default"/>
    <dgm:cxn modelId="{8256E961-00D2-4038-B649-7732631F32F0}" type="presOf" srcId="{3BF9D1D0-CE9A-488B-A18B-DF3C96D9F9F6}" destId="{4617DCA9-EB90-43A6-8F65-E7104659BBA2}" srcOrd="0" destOrd="0" presId="urn:microsoft.com/office/officeart/2005/8/layout/default"/>
    <dgm:cxn modelId="{8307C39F-8659-4906-B270-6292756BC63E}" srcId="{45871560-653F-474E-8D1B-667EE1F083CE}" destId="{9FF190EC-239A-4598-A636-2372C3EE659C}" srcOrd="6" destOrd="0" parTransId="{A2EF6138-6437-4AE8-A86C-DFEFDC94CFAE}" sibTransId="{749ADD83-C491-4079-9A2E-05B9C1C273DC}"/>
    <dgm:cxn modelId="{73AAE1D1-5999-422F-AA26-03517477AF01}" type="presOf" srcId="{5F51B032-7D60-4B3B-BEF4-28C2BEF38648}" destId="{EA91960B-D08E-4012-B5D0-5F0D9E2A1129}" srcOrd="0" destOrd="0" presId="urn:microsoft.com/office/officeart/2005/8/layout/default"/>
    <dgm:cxn modelId="{5AC5D3B8-63BC-4CD9-AB55-3124FE2EA80E}" srcId="{45871560-653F-474E-8D1B-667EE1F083CE}" destId="{D59605E6-5328-4252-A302-D353974BE077}" srcOrd="2" destOrd="0" parTransId="{38C5AAB5-519A-4587-B4AA-EB31FCFF5418}" sibTransId="{5CD4B70F-2882-4E9B-86D6-35E40F166298}"/>
    <dgm:cxn modelId="{E7812ADD-3961-4E5A-9C77-8441733F8F62}" type="presOf" srcId="{D59605E6-5328-4252-A302-D353974BE077}" destId="{7C108860-940F-450E-B706-FBC2252C67E3}" srcOrd="0" destOrd="0" presId="urn:microsoft.com/office/officeart/2005/8/layout/default"/>
    <dgm:cxn modelId="{FCB8D95D-9E68-4C90-84BE-FB23AA66698B}" srcId="{45871560-653F-474E-8D1B-667EE1F083CE}" destId="{F74F57CE-6616-4D3C-B0BE-4475E2B9A47D}" srcOrd="3" destOrd="0" parTransId="{6ED35924-EB9D-49AD-913F-E85E89550FA9}" sibTransId="{AE7472E5-7D6D-4577-A4AD-418026745061}"/>
    <dgm:cxn modelId="{F39DD4B3-917C-4D75-BDFB-3A2F2ADFDD14}" type="presOf" srcId="{39A5266D-E471-44B6-BE19-74FAAE630FC1}" destId="{FDB88972-425A-42BC-B087-06B7BECDA857}" srcOrd="0" destOrd="0" presId="urn:microsoft.com/office/officeart/2005/8/layout/default"/>
    <dgm:cxn modelId="{0C2A9D1B-65C8-44F1-8313-1663208F1E37}" type="presOf" srcId="{F74F57CE-6616-4D3C-B0BE-4475E2B9A47D}" destId="{254D9024-0449-445A-9883-9F2EFE5BBE9F}" srcOrd="0" destOrd="0" presId="urn:microsoft.com/office/officeart/2005/8/layout/default"/>
    <dgm:cxn modelId="{31B146F4-69AF-4F4D-8FA1-A8F391866DD6}" type="presParOf" srcId="{BB509538-39C8-4C33-92A2-285F11E7DE77}" destId="{FDB88972-425A-42BC-B087-06B7BECDA857}" srcOrd="0" destOrd="0" presId="urn:microsoft.com/office/officeart/2005/8/layout/default"/>
    <dgm:cxn modelId="{DF1CBD3B-DF93-49A5-AC47-24138D625308}" type="presParOf" srcId="{BB509538-39C8-4C33-92A2-285F11E7DE77}" destId="{A128CF62-29EE-465B-BBCF-B5EFBCF22592}" srcOrd="1" destOrd="0" presId="urn:microsoft.com/office/officeart/2005/8/layout/default"/>
    <dgm:cxn modelId="{DEA3039D-8188-4CD5-A47B-C0990682431D}" type="presParOf" srcId="{BB509538-39C8-4C33-92A2-285F11E7DE77}" destId="{4617DCA9-EB90-43A6-8F65-E7104659BBA2}" srcOrd="2" destOrd="0" presId="urn:microsoft.com/office/officeart/2005/8/layout/default"/>
    <dgm:cxn modelId="{6019E9F9-A754-4BBC-8954-25E6A5788BD4}" type="presParOf" srcId="{BB509538-39C8-4C33-92A2-285F11E7DE77}" destId="{240B65E6-EF49-4146-83E3-B2EBA77A5689}" srcOrd="3" destOrd="0" presId="urn:microsoft.com/office/officeart/2005/8/layout/default"/>
    <dgm:cxn modelId="{6867EB11-78A3-452C-84B0-2E869D6B7ADC}" type="presParOf" srcId="{BB509538-39C8-4C33-92A2-285F11E7DE77}" destId="{7C108860-940F-450E-B706-FBC2252C67E3}" srcOrd="4" destOrd="0" presId="urn:microsoft.com/office/officeart/2005/8/layout/default"/>
    <dgm:cxn modelId="{4E1726E8-9AEB-4261-A511-B036E188E922}" type="presParOf" srcId="{BB509538-39C8-4C33-92A2-285F11E7DE77}" destId="{C64E7E3A-6073-4F22-900F-2CF3CA93E353}" srcOrd="5" destOrd="0" presId="urn:microsoft.com/office/officeart/2005/8/layout/default"/>
    <dgm:cxn modelId="{8C9A4B77-110D-4059-B073-3BE3E6B08962}" type="presParOf" srcId="{BB509538-39C8-4C33-92A2-285F11E7DE77}" destId="{254D9024-0449-445A-9883-9F2EFE5BBE9F}" srcOrd="6" destOrd="0" presId="urn:microsoft.com/office/officeart/2005/8/layout/default"/>
    <dgm:cxn modelId="{DAC16D1D-AF6F-4ACE-950B-D7F09786660F}" type="presParOf" srcId="{BB509538-39C8-4C33-92A2-285F11E7DE77}" destId="{DA739055-70A4-4A72-AF28-A52A86725BF0}" srcOrd="7" destOrd="0" presId="urn:microsoft.com/office/officeart/2005/8/layout/default"/>
    <dgm:cxn modelId="{C49C40D3-AD1B-4A3F-931C-A487351DAC57}" type="presParOf" srcId="{BB509538-39C8-4C33-92A2-285F11E7DE77}" destId="{26640743-0ACA-4AD0-96F2-C6A55E780D18}" srcOrd="8" destOrd="0" presId="urn:microsoft.com/office/officeart/2005/8/layout/default"/>
    <dgm:cxn modelId="{BDA8567A-57D2-4359-9354-55B6A3C02635}" type="presParOf" srcId="{BB509538-39C8-4C33-92A2-285F11E7DE77}" destId="{2C9CC701-02F1-4A5E-A303-BA1D168D072C}" srcOrd="9" destOrd="0" presId="urn:microsoft.com/office/officeart/2005/8/layout/default"/>
    <dgm:cxn modelId="{794B116C-870E-4AB9-8591-5D7A2B60D858}" type="presParOf" srcId="{BB509538-39C8-4C33-92A2-285F11E7DE77}" destId="{EA91960B-D08E-4012-B5D0-5F0D9E2A1129}" srcOrd="10" destOrd="0" presId="urn:microsoft.com/office/officeart/2005/8/layout/default"/>
    <dgm:cxn modelId="{24E0C565-5444-4B3E-AA06-632B16D0CDD1}" type="presParOf" srcId="{BB509538-39C8-4C33-92A2-285F11E7DE77}" destId="{3B5B417C-0A90-4C5F-AF52-3F061DC86BA7}" srcOrd="11" destOrd="0" presId="urn:microsoft.com/office/officeart/2005/8/layout/default"/>
    <dgm:cxn modelId="{96FACA81-9E26-4650-BE9D-880ED0F0BA8A}" type="presParOf" srcId="{BB509538-39C8-4C33-92A2-285F11E7DE77}" destId="{D5C7E508-83F3-439F-9714-06FE85CC53F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E91187-722F-45E2-A4DA-FC492941C466}" type="doc">
      <dgm:prSet loTypeId="urn:microsoft.com/office/officeart/2005/8/layout/pyramid1" loCatId="pyramid" qsTypeId="urn:microsoft.com/office/officeart/2005/8/quickstyle/simple3" qsCatId="simple" csTypeId="urn:microsoft.com/office/officeart/2005/8/colors/accent0_3" csCatId="mainScheme" phldr="1"/>
      <dgm:spPr/>
    </dgm:pt>
    <dgm:pt modelId="{2AD99D12-47D2-4CF2-AF61-0108FDBDB738}">
      <dgm:prSet phldrT="[Text]" custT="1"/>
      <dgm:spPr/>
      <dgm:t>
        <a:bodyPr/>
        <a:lstStyle/>
        <a:p>
          <a:endParaRPr lang="en-US" sz="2000" dirty="0">
            <a:latin typeface="Gisha" panose="020B0502040204020203" pitchFamily="34" charset="-79"/>
            <a:cs typeface="Gisha" panose="020B0502040204020203" pitchFamily="34" charset="-79"/>
          </a:endParaRPr>
        </a:p>
      </dgm:t>
      <dgm:extLst>
        <a:ext uri="{E40237B7-FDA0-4F09-8148-C483321AD2D9}">
          <dgm14:cNvPr xmlns:dgm14="http://schemas.microsoft.com/office/drawing/2010/diagram" id="0" name="" descr="This image depicts Maslow’s hierarchy of needs. The image is that of a pyramid that is divided into five segments. From the bottom to the top, these segments read physiological, safety, social, esteem. And self-actualization. " title="Maslow’s Hierarchy"/>
        </a:ext>
      </dgm:extLst>
    </dgm:pt>
    <dgm:pt modelId="{14FB5EF4-DD7D-4F49-B1DA-D515CA0A7A46}" type="parTrans" cxnId="{9A852F08-6A4F-4433-90BF-4268A163E19B}">
      <dgm:prSet/>
      <dgm:spPr/>
      <dgm:t>
        <a:bodyPr/>
        <a:lstStyle/>
        <a:p>
          <a:endParaRPr lang="en-US"/>
        </a:p>
      </dgm:t>
    </dgm:pt>
    <dgm:pt modelId="{6B9FFAFD-DB0D-4A60-B446-2C62E048CE03}" type="sibTrans" cxnId="{9A852F08-6A4F-4433-90BF-4268A163E19B}">
      <dgm:prSet/>
      <dgm:spPr/>
      <dgm:t>
        <a:bodyPr/>
        <a:lstStyle/>
        <a:p>
          <a:endParaRPr lang="en-US"/>
        </a:p>
      </dgm:t>
    </dgm:pt>
    <dgm:pt modelId="{6383B11F-9537-4845-BC6B-F88140A6AB42}">
      <dgm:prSet phldrT="[Text]" custT="1"/>
      <dgm:spPr/>
      <dgm:t>
        <a:bodyPr/>
        <a:lstStyle/>
        <a:p>
          <a:r>
            <a:rPr lang="en-US" sz="2000" dirty="0" smtClean="0">
              <a:latin typeface="Gisha" panose="020B0502040204020203" pitchFamily="34" charset="-79"/>
              <a:cs typeface="Gisha" panose="020B0502040204020203" pitchFamily="34" charset="-79"/>
            </a:rPr>
            <a:t>Physiological</a:t>
          </a:r>
          <a:endParaRPr lang="en-US" sz="2000" dirty="0">
            <a:latin typeface="Gisha" panose="020B0502040204020203" pitchFamily="34" charset="-79"/>
            <a:cs typeface="Gisha" panose="020B0502040204020203" pitchFamily="34" charset="-79"/>
          </a:endParaRPr>
        </a:p>
      </dgm:t>
      <dgm:extLst>
        <a:ext uri="{E40237B7-FDA0-4F09-8148-C483321AD2D9}">
          <dgm14:cNvPr xmlns:dgm14="http://schemas.microsoft.com/office/drawing/2010/diagram" id="0" name="" descr="This image depicts Maslow’s hierarchy of needs. The image is that of a pyramid that is divided into five segments. From the bottom to the top, these segments read physiological, safety, social, esteem. And self-actualization. " title="Maslow’s Hierarchy"/>
        </a:ext>
      </dgm:extLst>
    </dgm:pt>
    <dgm:pt modelId="{AD7D8428-08D7-4C85-9F84-8035CE86C9AB}" type="sibTrans" cxnId="{037D4691-8FE3-4A7A-B923-3E4B54857A73}">
      <dgm:prSet/>
      <dgm:spPr/>
      <dgm:t>
        <a:bodyPr/>
        <a:lstStyle/>
        <a:p>
          <a:endParaRPr lang="en-US"/>
        </a:p>
      </dgm:t>
    </dgm:pt>
    <dgm:pt modelId="{07B901D1-B186-4F16-A69F-1D67D899F7BB}" type="parTrans" cxnId="{037D4691-8FE3-4A7A-B923-3E4B54857A73}">
      <dgm:prSet/>
      <dgm:spPr/>
      <dgm:t>
        <a:bodyPr/>
        <a:lstStyle/>
        <a:p>
          <a:endParaRPr lang="en-US"/>
        </a:p>
      </dgm:t>
    </dgm:pt>
    <dgm:pt modelId="{64AB5738-9C7A-4C83-978A-8204395FE41C}">
      <dgm:prSet phldrT="[Text]" custT="1"/>
      <dgm:spPr/>
      <dgm:t>
        <a:bodyPr/>
        <a:lstStyle/>
        <a:p>
          <a:r>
            <a:rPr lang="en-US" sz="2000" dirty="0" smtClean="0">
              <a:latin typeface="Gisha" panose="020B0502040204020203" pitchFamily="34" charset="-79"/>
              <a:cs typeface="Gisha" panose="020B0502040204020203" pitchFamily="34" charset="-79"/>
            </a:rPr>
            <a:t>Safety</a:t>
          </a:r>
          <a:endParaRPr lang="en-US" sz="2000" dirty="0">
            <a:latin typeface="Gisha" panose="020B0502040204020203" pitchFamily="34" charset="-79"/>
            <a:cs typeface="Gisha" panose="020B0502040204020203" pitchFamily="34" charset="-79"/>
          </a:endParaRPr>
        </a:p>
      </dgm:t>
      <dgm:extLst>
        <a:ext uri="{E40237B7-FDA0-4F09-8148-C483321AD2D9}">
          <dgm14:cNvPr xmlns:dgm14="http://schemas.microsoft.com/office/drawing/2010/diagram" id="0" name="" descr="This image depicts Maslow’s hierarchy of needs. The image is that of a pyramid that is divided into five segments. From the bottom to the top, these segments read physiological, safety, social, esteem. And self-actualization. " title="Maslow’s Hierarchy"/>
        </a:ext>
      </dgm:extLst>
    </dgm:pt>
    <dgm:pt modelId="{0259E82F-7BEC-42F4-8FA3-CE896E16B586}" type="sibTrans" cxnId="{7CA0C0D7-712C-4E44-BA20-C5815D830C6E}">
      <dgm:prSet/>
      <dgm:spPr/>
      <dgm:t>
        <a:bodyPr/>
        <a:lstStyle/>
        <a:p>
          <a:endParaRPr lang="en-US"/>
        </a:p>
      </dgm:t>
    </dgm:pt>
    <dgm:pt modelId="{77F0FBCE-8139-46C9-A8A5-B8AFC8B91F91}" type="parTrans" cxnId="{7CA0C0D7-712C-4E44-BA20-C5815D830C6E}">
      <dgm:prSet/>
      <dgm:spPr/>
      <dgm:t>
        <a:bodyPr/>
        <a:lstStyle/>
        <a:p>
          <a:endParaRPr lang="en-US"/>
        </a:p>
      </dgm:t>
    </dgm:pt>
    <dgm:pt modelId="{D54F54A2-72E3-494F-92B9-05A1C6A27BD7}">
      <dgm:prSet phldrT="[Text]" custT="1"/>
      <dgm:spPr/>
      <dgm:t>
        <a:bodyPr/>
        <a:lstStyle/>
        <a:p>
          <a:r>
            <a:rPr lang="en-US" sz="2000" dirty="0" smtClean="0">
              <a:latin typeface="Gisha" panose="020B0502040204020203" pitchFamily="34" charset="-79"/>
              <a:cs typeface="Gisha" panose="020B0502040204020203" pitchFamily="34" charset="-79"/>
            </a:rPr>
            <a:t>Social</a:t>
          </a:r>
          <a:endParaRPr lang="en-US" sz="2000" dirty="0">
            <a:latin typeface="Gisha" panose="020B0502040204020203" pitchFamily="34" charset="-79"/>
            <a:cs typeface="Gisha" panose="020B0502040204020203" pitchFamily="34" charset="-79"/>
          </a:endParaRPr>
        </a:p>
      </dgm:t>
      <dgm:extLst>
        <a:ext uri="{E40237B7-FDA0-4F09-8148-C483321AD2D9}">
          <dgm14:cNvPr xmlns:dgm14="http://schemas.microsoft.com/office/drawing/2010/diagram" id="0" name="" descr="This image depicts Maslow’s hierarchy of needs. The image is that of a pyramid that is divided into five segments. From the bottom to the top, these segments read physiological, safety, social, esteem. And self-actualization. " title="Maslow’s Hierarchy"/>
        </a:ext>
      </dgm:extLst>
    </dgm:pt>
    <dgm:pt modelId="{C729BEAF-BCE3-4EFC-B5DD-B7F188C7D1ED}" type="sibTrans" cxnId="{A6DEECD3-FAD2-4EAC-9277-272E84466DE5}">
      <dgm:prSet/>
      <dgm:spPr/>
      <dgm:t>
        <a:bodyPr/>
        <a:lstStyle/>
        <a:p>
          <a:endParaRPr lang="en-US"/>
        </a:p>
      </dgm:t>
    </dgm:pt>
    <dgm:pt modelId="{EDBC03AF-1DB8-4D81-9C37-E22AE79957B8}" type="parTrans" cxnId="{A6DEECD3-FAD2-4EAC-9277-272E84466DE5}">
      <dgm:prSet/>
      <dgm:spPr/>
      <dgm:t>
        <a:bodyPr/>
        <a:lstStyle/>
        <a:p>
          <a:endParaRPr lang="en-US"/>
        </a:p>
      </dgm:t>
    </dgm:pt>
    <dgm:pt modelId="{33B79BBB-F044-4359-BD3B-CB2F01A8208C}">
      <dgm:prSet phldrT="[Text]" custT="1"/>
      <dgm:spPr/>
      <dgm:t>
        <a:bodyPr/>
        <a:lstStyle/>
        <a:p>
          <a:r>
            <a:rPr lang="en-US" sz="2000" dirty="0" smtClean="0">
              <a:latin typeface="Gisha" panose="020B0502040204020203" pitchFamily="34" charset="-79"/>
              <a:cs typeface="Gisha" panose="020B0502040204020203" pitchFamily="34" charset="-79"/>
            </a:rPr>
            <a:t>Esteem</a:t>
          </a:r>
          <a:endParaRPr lang="en-US" sz="2000" dirty="0">
            <a:latin typeface="Gisha" panose="020B0502040204020203" pitchFamily="34" charset="-79"/>
            <a:cs typeface="Gisha" panose="020B0502040204020203" pitchFamily="34" charset="-79"/>
          </a:endParaRPr>
        </a:p>
      </dgm:t>
      <dgm:extLst>
        <a:ext uri="{E40237B7-FDA0-4F09-8148-C483321AD2D9}">
          <dgm14:cNvPr xmlns:dgm14="http://schemas.microsoft.com/office/drawing/2010/diagram" id="0" name="" descr="This image depicts Maslow’s hierarchy of needs. The image is that of a pyramid that is divided into five segments. From the bottom to the top, these segments read physiological, safety, social, esteem. And self-actualization. " title="Maslow’s Hierarchy"/>
        </a:ext>
      </dgm:extLst>
    </dgm:pt>
    <dgm:pt modelId="{BC679FB8-34ED-4239-8EB7-A20EF5EABD6C}" type="sibTrans" cxnId="{D86AEDDB-645C-4B84-8D27-B46C75254E0F}">
      <dgm:prSet/>
      <dgm:spPr/>
      <dgm:t>
        <a:bodyPr/>
        <a:lstStyle/>
        <a:p>
          <a:endParaRPr lang="en-US"/>
        </a:p>
      </dgm:t>
    </dgm:pt>
    <dgm:pt modelId="{55128EC0-E859-47E5-B1A3-7B4D635FB974}" type="parTrans" cxnId="{D86AEDDB-645C-4B84-8D27-B46C75254E0F}">
      <dgm:prSet/>
      <dgm:spPr/>
      <dgm:t>
        <a:bodyPr/>
        <a:lstStyle/>
        <a:p>
          <a:endParaRPr lang="en-US"/>
        </a:p>
      </dgm:t>
    </dgm:pt>
    <dgm:pt modelId="{11F0B6AE-6F76-4EA2-9662-9A03D0803A07}" type="pres">
      <dgm:prSet presAssocID="{7CE91187-722F-45E2-A4DA-FC492941C466}" presName="Name0" presStyleCnt="0">
        <dgm:presLayoutVars>
          <dgm:dir/>
          <dgm:animLvl val="lvl"/>
          <dgm:resizeHandles val="exact"/>
        </dgm:presLayoutVars>
      </dgm:prSet>
      <dgm:spPr/>
    </dgm:pt>
    <dgm:pt modelId="{07A3C284-4F01-49BD-9CCB-B7688CE32CDA}" type="pres">
      <dgm:prSet presAssocID="{2AD99D12-47D2-4CF2-AF61-0108FDBDB738}" presName="Name8" presStyleCnt="0"/>
      <dgm:spPr/>
    </dgm:pt>
    <dgm:pt modelId="{CC5D213A-2FC5-427B-A281-118DF701D6C8}" type="pres">
      <dgm:prSet presAssocID="{2AD99D12-47D2-4CF2-AF61-0108FDBDB738}" presName="level" presStyleLbl="node1" presStyleIdx="0" presStyleCnt="5">
        <dgm:presLayoutVars>
          <dgm:chMax val="1"/>
          <dgm:bulletEnabled val="1"/>
        </dgm:presLayoutVars>
      </dgm:prSet>
      <dgm:spPr/>
      <dgm:t>
        <a:bodyPr/>
        <a:lstStyle/>
        <a:p>
          <a:endParaRPr lang="en-US"/>
        </a:p>
      </dgm:t>
    </dgm:pt>
    <dgm:pt modelId="{ED531D71-D0E0-4F3B-8DE8-58645DD5B0FF}" type="pres">
      <dgm:prSet presAssocID="{2AD99D12-47D2-4CF2-AF61-0108FDBDB738}" presName="levelTx" presStyleLbl="revTx" presStyleIdx="0" presStyleCnt="0">
        <dgm:presLayoutVars>
          <dgm:chMax val="1"/>
          <dgm:bulletEnabled val="1"/>
        </dgm:presLayoutVars>
      </dgm:prSet>
      <dgm:spPr/>
      <dgm:t>
        <a:bodyPr/>
        <a:lstStyle/>
        <a:p>
          <a:endParaRPr lang="en-US"/>
        </a:p>
      </dgm:t>
    </dgm:pt>
    <dgm:pt modelId="{3B5E4E51-ADC5-44C3-82A4-F65B1C994792}" type="pres">
      <dgm:prSet presAssocID="{33B79BBB-F044-4359-BD3B-CB2F01A8208C}" presName="Name8" presStyleCnt="0"/>
      <dgm:spPr/>
    </dgm:pt>
    <dgm:pt modelId="{415CBEA8-C778-4B20-9558-690411B574DF}" type="pres">
      <dgm:prSet presAssocID="{33B79BBB-F044-4359-BD3B-CB2F01A8208C}" presName="level" presStyleLbl="node1" presStyleIdx="1" presStyleCnt="5">
        <dgm:presLayoutVars>
          <dgm:chMax val="1"/>
          <dgm:bulletEnabled val="1"/>
        </dgm:presLayoutVars>
      </dgm:prSet>
      <dgm:spPr/>
      <dgm:t>
        <a:bodyPr/>
        <a:lstStyle/>
        <a:p>
          <a:endParaRPr lang="en-US"/>
        </a:p>
      </dgm:t>
    </dgm:pt>
    <dgm:pt modelId="{66F151BC-7AF0-4678-8B28-1B101D7200F4}" type="pres">
      <dgm:prSet presAssocID="{33B79BBB-F044-4359-BD3B-CB2F01A8208C}" presName="levelTx" presStyleLbl="revTx" presStyleIdx="0" presStyleCnt="0">
        <dgm:presLayoutVars>
          <dgm:chMax val="1"/>
          <dgm:bulletEnabled val="1"/>
        </dgm:presLayoutVars>
      </dgm:prSet>
      <dgm:spPr/>
      <dgm:t>
        <a:bodyPr/>
        <a:lstStyle/>
        <a:p>
          <a:endParaRPr lang="en-US"/>
        </a:p>
      </dgm:t>
    </dgm:pt>
    <dgm:pt modelId="{2C631EFD-1C7A-4278-9222-07203BD04C76}" type="pres">
      <dgm:prSet presAssocID="{D54F54A2-72E3-494F-92B9-05A1C6A27BD7}" presName="Name8" presStyleCnt="0"/>
      <dgm:spPr/>
    </dgm:pt>
    <dgm:pt modelId="{D1377C28-31DB-4D4B-B50E-29E23B52EBF2}" type="pres">
      <dgm:prSet presAssocID="{D54F54A2-72E3-494F-92B9-05A1C6A27BD7}" presName="level" presStyleLbl="node1" presStyleIdx="2" presStyleCnt="5">
        <dgm:presLayoutVars>
          <dgm:chMax val="1"/>
          <dgm:bulletEnabled val="1"/>
        </dgm:presLayoutVars>
      </dgm:prSet>
      <dgm:spPr/>
      <dgm:t>
        <a:bodyPr/>
        <a:lstStyle/>
        <a:p>
          <a:endParaRPr lang="en-US"/>
        </a:p>
      </dgm:t>
    </dgm:pt>
    <dgm:pt modelId="{DD36B152-5C4B-491E-85AF-E820F5DCD36E}" type="pres">
      <dgm:prSet presAssocID="{D54F54A2-72E3-494F-92B9-05A1C6A27BD7}" presName="levelTx" presStyleLbl="revTx" presStyleIdx="0" presStyleCnt="0">
        <dgm:presLayoutVars>
          <dgm:chMax val="1"/>
          <dgm:bulletEnabled val="1"/>
        </dgm:presLayoutVars>
      </dgm:prSet>
      <dgm:spPr/>
      <dgm:t>
        <a:bodyPr/>
        <a:lstStyle/>
        <a:p>
          <a:endParaRPr lang="en-US"/>
        </a:p>
      </dgm:t>
    </dgm:pt>
    <dgm:pt modelId="{C92A844F-2C7C-4ECB-903B-FEFA6D6BA884}" type="pres">
      <dgm:prSet presAssocID="{64AB5738-9C7A-4C83-978A-8204395FE41C}" presName="Name8" presStyleCnt="0"/>
      <dgm:spPr/>
    </dgm:pt>
    <dgm:pt modelId="{D6EF003A-0A96-4562-AD8F-549CEB083CA3}" type="pres">
      <dgm:prSet presAssocID="{64AB5738-9C7A-4C83-978A-8204395FE41C}" presName="level" presStyleLbl="node1" presStyleIdx="3" presStyleCnt="5">
        <dgm:presLayoutVars>
          <dgm:chMax val="1"/>
          <dgm:bulletEnabled val="1"/>
        </dgm:presLayoutVars>
      </dgm:prSet>
      <dgm:spPr/>
      <dgm:t>
        <a:bodyPr/>
        <a:lstStyle/>
        <a:p>
          <a:endParaRPr lang="en-US"/>
        </a:p>
      </dgm:t>
    </dgm:pt>
    <dgm:pt modelId="{B72F4EAD-2410-40C3-AC54-A22B24722692}" type="pres">
      <dgm:prSet presAssocID="{64AB5738-9C7A-4C83-978A-8204395FE41C}" presName="levelTx" presStyleLbl="revTx" presStyleIdx="0" presStyleCnt="0">
        <dgm:presLayoutVars>
          <dgm:chMax val="1"/>
          <dgm:bulletEnabled val="1"/>
        </dgm:presLayoutVars>
      </dgm:prSet>
      <dgm:spPr/>
      <dgm:t>
        <a:bodyPr/>
        <a:lstStyle/>
        <a:p>
          <a:endParaRPr lang="en-US"/>
        </a:p>
      </dgm:t>
    </dgm:pt>
    <dgm:pt modelId="{096CF6F5-E8D4-463D-86D5-13FE5D0CF24F}" type="pres">
      <dgm:prSet presAssocID="{6383B11F-9537-4845-BC6B-F88140A6AB42}" presName="Name8" presStyleCnt="0"/>
      <dgm:spPr/>
    </dgm:pt>
    <dgm:pt modelId="{7CE94462-8AC8-4A2B-85DB-CDD8CD39368A}" type="pres">
      <dgm:prSet presAssocID="{6383B11F-9537-4845-BC6B-F88140A6AB42}" presName="level" presStyleLbl="node1" presStyleIdx="4" presStyleCnt="5">
        <dgm:presLayoutVars>
          <dgm:chMax val="1"/>
          <dgm:bulletEnabled val="1"/>
        </dgm:presLayoutVars>
      </dgm:prSet>
      <dgm:spPr/>
      <dgm:t>
        <a:bodyPr/>
        <a:lstStyle/>
        <a:p>
          <a:endParaRPr lang="en-US"/>
        </a:p>
      </dgm:t>
    </dgm:pt>
    <dgm:pt modelId="{4EAD494D-E891-4107-8ED2-ED238BD39485}" type="pres">
      <dgm:prSet presAssocID="{6383B11F-9537-4845-BC6B-F88140A6AB42}" presName="levelTx" presStyleLbl="revTx" presStyleIdx="0" presStyleCnt="0">
        <dgm:presLayoutVars>
          <dgm:chMax val="1"/>
          <dgm:bulletEnabled val="1"/>
        </dgm:presLayoutVars>
      </dgm:prSet>
      <dgm:spPr/>
      <dgm:t>
        <a:bodyPr/>
        <a:lstStyle/>
        <a:p>
          <a:endParaRPr lang="en-US"/>
        </a:p>
      </dgm:t>
    </dgm:pt>
  </dgm:ptLst>
  <dgm:cxnLst>
    <dgm:cxn modelId="{7B4A7D70-72A8-4BF6-A2ED-123955E5CF12}" type="presOf" srcId="{D54F54A2-72E3-494F-92B9-05A1C6A27BD7}" destId="{D1377C28-31DB-4D4B-B50E-29E23B52EBF2}" srcOrd="0" destOrd="0" presId="urn:microsoft.com/office/officeart/2005/8/layout/pyramid1"/>
    <dgm:cxn modelId="{9A852F08-6A4F-4433-90BF-4268A163E19B}" srcId="{7CE91187-722F-45E2-A4DA-FC492941C466}" destId="{2AD99D12-47D2-4CF2-AF61-0108FDBDB738}" srcOrd="0" destOrd="0" parTransId="{14FB5EF4-DD7D-4F49-B1DA-D515CA0A7A46}" sibTransId="{6B9FFAFD-DB0D-4A60-B446-2C62E048CE03}"/>
    <dgm:cxn modelId="{0F8FBFBC-531C-4643-BC6C-79C520096E80}" type="presOf" srcId="{2AD99D12-47D2-4CF2-AF61-0108FDBDB738}" destId="{CC5D213A-2FC5-427B-A281-118DF701D6C8}" srcOrd="0" destOrd="0" presId="urn:microsoft.com/office/officeart/2005/8/layout/pyramid1"/>
    <dgm:cxn modelId="{776CEA97-93D5-4F80-B319-4A97B49D507A}" type="presOf" srcId="{2AD99D12-47D2-4CF2-AF61-0108FDBDB738}" destId="{ED531D71-D0E0-4F3B-8DE8-58645DD5B0FF}" srcOrd="1" destOrd="0" presId="urn:microsoft.com/office/officeart/2005/8/layout/pyramid1"/>
    <dgm:cxn modelId="{43A0FB6B-5D84-42E6-B9CA-6722220DAC93}" type="presOf" srcId="{6383B11F-9537-4845-BC6B-F88140A6AB42}" destId="{7CE94462-8AC8-4A2B-85DB-CDD8CD39368A}" srcOrd="0" destOrd="0" presId="urn:microsoft.com/office/officeart/2005/8/layout/pyramid1"/>
    <dgm:cxn modelId="{603BD87B-D740-44DD-800A-23C62788AFE9}" type="presOf" srcId="{D54F54A2-72E3-494F-92B9-05A1C6A27BD7}" destId="{DD36B152-5C4B-491E-85AF-E820F5DCD36E}" srcOrd="1" destOrd="0" presId="urn:microsoft.com/office/officeart/2005/8/layout/pyramid1"/>
    <dgm:cxn modelId="{7CA0C0D7-712C-4E44-BA20-C5815D830C6E}" srcId="{7CE91187-722F-45E2-A4DA-FC492941C466}" destId="{64AB5738-9C7A-4C83-978A-8204395FE41C}" srcOrd="3" destOrd="0" parTransId="{77F0FBCE-8139-46C9-A8A5-B8AFC8B91F91}" sibTransId="{0259E82F-7BEC-42F4-8FA3-CE896E16B586}"/>
    <dgm:cxn modelId="{3CF9D4DD-C4DA-4D5D-8F5E-8D15A838B751}" type="presOf" srcId="{64AB5738-9C7A-4C83-978A-8204395FE41C}" destId="{B72F4EAD-2410-40C3-AC54-A22B24722692}" srcOrd="1" destOrd="0" presId="urn:microsoft.com/office/officeart/2005/8/layout/pyramid1"/>
    <dgm:cxn modelId="{EAD92B93-89A0-4E3B-AADF-33ADF2888115}" type="presOf" srcId="{64AB5738-9C7A-4C83-978A-8204395FE41C}" destId="{D6EF003A-0A96-4562-AD8F-549CEB083CA3}" srcOrd="0" destOrd="0" presId="urn:microsoft.com/office/officeart/2005/8/layout/pyramid1"/>
    <dgm:cxn modelId="{8C90AB73-A2AF-4BA4-8122-1B5C5B3854D4}" type="presOf" srcId="{7CE91187-722F-45E2-A4DA-FC492941C466}" destId="{11F0B6AE-6F76-4EA2-9662-9A03D0803A07}" srcOrd="0" destOrd="0" presId="urn:microsoft.com/office/officeart/2005/8/layout/pyramid1"/>
    <dgm:cxn modelId="{037D4691-8FE3-4A7A-B923-3E4B54857A73}" srcId="{7CE91187-722F-45E2-A4DA-FC492941C466}" destId="{6383B11F-9537-4845-BC6B-F88140A6AB42}" srcOrd="4" destOrd="0" parTransId="{07B901D1-B186-4F16-A69F-1D67D899F7BB}" sibTransId="{AD7D8428-08D7-4C85-9F84-8035CE86C9AB}"/>
    <dgm:cxn modelId="{06191943-48BD-4D9E-B6D0-93FB8A82A9CB}" type="presOf" srcId="{6383B11F-9537-4845-BC6B-F88140A6AB42}" destId="{4EAD494D-E891-4107-8ED2-ED238BD39485}" srcOrd="1" destOrd="0" presId="urn:microsoft.com/office/officeart/2005/8/layout/pyramid1"/>
    <dgm:cxn modelId="{99DD52B4-A052-4EAB-807B-894A2357523C}" type="presOf" srcId="{33B79BBB-F044-4359-BD3B-CB2F01A8208C}" destId="{415CBEA8-C778-4B20-9558-690411B574DF}" srcOrd="0" destOrd="0" presId="urn:microsoft.com/office/officeart/2005/8/layout/pyramid1"/>
    <dgm:cxn modelId="{D86AEDDB-645C-4B84-8D27-B46C75254E0F}" srcId="{7CE91187-722F-45E2-A4DA-FC492941C466}" destId="{33B79BBB-F044-4359-BD3B-CB2F01A8208C}" srcOrd="1" destOrd="0" parTransId="{55128EC0-E859-47E5-B1A3-7B4D635FB974}" sibTransId="{BC679FB8-34ED-4239-8EB7-A20EF5EABD6C}"/>
    <dgm:cxn modelId="{A6DEECD3-FAD2-4EAC-9277-272E84466DE5}" srcId="{7CE91187-722F-45E2-A4DA-FC492941C466}" destId="{D54F54A2-72E3-494F-92B9-05A1C6A27BD7}" srcOrd="2" destOrd="0" parTransId="{EDBC03AF-1DB8-4D81-9C37-E22AE79957B8}" sibTransId="{C729BEAF-BCE3-4EFC-B5DD-B7F188C7D1ED}"/>
    <dgm:cxn modelId="{F076D6A4-8DDB-4B05-A915-F58CB6DE23DF}" type="presOf" srcId="{33B79BBB-F044-4359-BD3B-CB2F01A8208C}" destId="{66F151BC-7AF0-4678-8B28-1B101D7200F4}" srcOrd="1" destOrd="0" presId="urn:microsoft.com/office/officeart/2005/8/layout/pyramid1"/>
    <dgm:cxn modelId="{B6A27F58-2A5B-4277-9651-6694B87259A1}" type="presParOf" srcId="{11F0B6AE-6F76-4EA2-9662-9A03D0803A07}" destId="{07A3C284-4F01-49BD-9CCB-B7688CE32CDA}" srcOrd="0" destOrd="0" presId="urn:microsoft.com/office/officeart/2005/8/layout/pyramid1"/>
    <dgm:cxn modelId="{D510B5E5-0067-4619-82E6-D4D2304358F6}" type="presParOf" srcId="{07A3C284-4F01-49BD-9CCB-B7688CE32CDA}" destId="{CC5D213A-2FC5-427B-A281-118DF701D6C8}" srcOrd="0" destOrd="0" presId="urn:microsoft.com/office/officeart/2005/8/layout/pyramid1"/>
    <dgm:cxn modelId="{F1D7433C-DAA3-45B9-A1D2-B9246C9B5CD2}" type="presParOf" srcId="{07A3C284-4F01-49BD-9CCB-B7688CE32CDA}" destId="{ED531D71-D0E0-4F3B-8DE8-58645DD5B0FF}" srcOrd="1" destOrd="0" presId="urn:microsoft.com/office/officeart/2005/8/layout/pyramid1"/>
    <dgm:cxn modelId="{232DC2B3-811E-45C2-9C0B-22C637536756}" type="presParOf" srcId="{11F0B6AE-6F76-4EA2-9662-9A03D0803A07}" destId="{3B5E4E51-ADC5-44C3-82A4-F65B1C994792}" srcOrd="1" destOrd="0" presId="urn:microsoft.com/office/officeart/2005/8/layout/pyramid1"/>
    <dgm:cxn modelId="{29A37DA7-0F58-4E9E-A894-495CF9E03E95}" type="presParOf" srcId="{3B5E4E51-ADC5-44C3-82A4-F65B1C994792}" destId="{415CBEA8-C778-4B20-9558-690411B574DF}" srcOrd="0" destOrd="0" presId="urn:microsoft.com/office/officeart/2005/8/layout/pyramid1"/>
    <dgm:cxn modelId="{0515410B-0604-4F5E-9D8B-2A9DD10A2073}" type="presParOf" srcId="{3B5E4E51-ADC5-44C3-82A4-F65B1C994792}" destId="{66F151BC-7AF0-4678-8B28-1B101D7200F4}" srcOrd="1" destOrd="0" presId="urn:microsoft.com/office/officeart/2005/8/layout/pyramid1"/>
    <dgm:cxn modelId="{DCC4567D-30C7-4F17-9736-E07C306FAAF7}" type="presParOf" srcId="{11F0B6AE-6F76-4EA2-9662-9A03D0803A07}" destId="{2C631EFD-1C7A-4278-9222-07203BD04C76}" srcOrd="2" destOrd="0" presId="urn:microsoft.com/office/officeart/2005/8/layout/pyramid1"/>
    <dgm:cxn modelId="{FE2FCCB4-4DA8-492C-A1E8-8550D7E9573A}" type="presParOf" srcId="{2C631EFD-1C7A-4278-9222-07203BD04C76}" destId="{D1377C28-31DB-4D4B-B50E-29E23B52EBF2}" srcOrd="0" destOrd="0" presId="urn:microsoft.com/office/officeart/2005/8/layout/pyramid1"/>
    <dgm:cxn modelId="{E4ED0761-10D3-43C8-9AF7-24553782A7E2}" type="presParOf" srcId="{2C631EFD-1C7A-4278-9222-07203BD04C76}" destId="{DD36B152-5C4B-491E-85AF-E820F5DCD36E}" srcOrd="1" destOrd="0" presId="urn:microsoft.com/office/officeart/2005/8/layout/pyramid1"/>
    <dgm:cxn modelId="{808475CF-A0EB-4C5E-B385-97FE602C7BE7}" type="presParOf" srcId="{11F0B6AE-6F76-4EA2-9662-9A03D0803A07}" destId="{C92A844F-2C7C-4ECB-903B-FEFA6D6BA884}" srcOrd="3" destOrd="0" presId="urn:microsoft.com/office/officeart/2005/8/layout/pyramid1"/>
    <dgm:cxn modelId="{0855324E-42B3-4115-A628-640748321C15}" type="presParOf" srcId="{C92A844F-2C7C-4ECB-903B-FEFA6D6BA884}" destId="{D6EF003A-0A96-4562-AD8F-549CEB083CA3}" srcOrd="0" destOrd="0" presId="urn:microsoft.com/office/officeart/2005/8/layout/pyramid1"/>
    <dgm:cxn modelId="{674BAC19-A4FC-49BF-994A-D3530D7360D1}" type="presParOf" srcId="{C92A844F-2C7C-4ECB-903B-FEFA6D6BA884}" destId="{B72F4EAD-2410-40C3-AC54-A22B24722692}" srcOrd="1" destOrd="0" presId="urn:microsoft.com/office/officeart/2005/8/layout/pyramid1"/>
    <dgm:cxn modelId="{C3B9E924-787A-44FD-B32A-1B7681AB6C9C}" type="presParOf" srcId="{11F0B6AE-6F76-4EA2-9662-9A03D0803A07}" destId="{096CF6F5-E8D4-463D-86D5-13FE5D0CF24F}" srcOrd="4" destOrd="0" presId="urn:microsoft.com/office/officeart/2005/8/layout/pyramid1"/>
    <dgm:cxn modelId="{ECE3C3D5-BA9D-4B02-A75C-1E227413809D}" type="presParOf" srcId="{096CF6F5-E8D4-463D-86D5-13FE5D0CF24F}" destId="{7CE94462-8AC8-4A2B-85DB-CDD8CD39368A}" srcOrd="0" destOrd="0" presId="urn:microsoft.com/office/officeart/2005/8/layout/pyramid1"/>
    <dgm:cxn modelId="{AC87E556-AA31-4F6C-BD20-86EF5A384B1A}" type="presParOf" srcId="{096CF6F5-E8D4-463D-86D5-13FE5D0CF24F}" destId="{4EAD494D-E891-4107-8ED2-ED238BD3948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8972-425A-42BC-B087-06B7BECDA857}">
      <dsp:nvSpPr>
        <dsp:cNvPr id="0" name=""/>
        <dsp:cNvSpPr/>
      </dsp:nvSpPr>
      <dsp:spPr>
        <a:xfrm>
          <a:off x="107977" y="1437"/>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Reinforcement Theory</a:t>
          </a:r>
          <a:endParaRPr lang="en-US" sz="2100" kern="1200" dirty="0">
            <a:latin typeface="Gisha" panose="020B0502040204020203" pitchFamily="34" charset="-79"/>
            <a:cs typeface="Gisha" panose="020B0502040204020203" pitchFamily="34" charset="-79"/>
          </a:endParaRPr>
        </a:p>
      </dsp:txBody>
      <dsp:txXfrm>
        <a:off x="107977" y="1437"/>
        <a:ext cx="1895737" cy="1137442"/>
      </dsp:txXfrm>
    </dsp:sp>
    <dsp:sp modelId="{4617DCA9-EB90-43A6-8F65-E7104659BBA2}">
      <dsp:nvSpPr>
        <dsp:cNvPr id="0" name=""/>
        <dsp:cNvSpPr/>
      </dsp:nvSpPr>
      <dsp:spPr>
        <a:xfrm>
          <a:off x="2193288" y="1437"/>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Social Learning Theory</a:t>
          </a:r>
          <a:endParaRPr lang="en-US" sz="2100" kern="1200" dirty="0">
            <a:latin typeface="Gisha" panose="020B0502040204020203" pitchFamily="34" charset="-79"/>
            <a:cs typeface="Gisha" panose="020B0502040204020203" pitchFamily="34" charset="-79"/>
          </a:endParaRPr>
        </a:p>
      </dsp:txBody>
      <dsp:txXfrm>
        <a:off x="2193288" y="1437"/>
        <a:ext cx="1895737" cy="1137442"/>
      </dsp:txXfrm>
    </dsp:sp>
    <dsp:sp modelId="{7C108860-940F-450E-B706-FBC2252C67E3}">
      <dsp:nvSpPr>
        <dsp:cNvPr id="0" name=""/>
        <dsp:cNvSpPr/>
      </dsp:nvSpPr>
      <dsp:spPr>
        <a:xfrm>
          <a:off x="4278599" y="1437"/>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Goal</a:t>
          </a:r>
          <a:r>
            <a:rPr lang="en-US" sz="2100" kern="1200" dirty="0" smtClean="0"/>
            <a:t> </a:t>
          </a:r>
          <a:r>
            <a:rPr lang="en-US" sz="2100" kern="1200" dirty="0" smtClean="0">
              <a:latin typeface="Gisha" panose="020B0502040204020203" pitchFamily="34" charset="-79"/>
              <a:cs typeface="Gisha" panose="020B0502040204020203" pitchFamily="34" charset="-79"/>
            </a:rPr>
            <a:t>Theories</a:t>
          </a:r>
          <a:endParaRPr lang="en-US" sz="2100" kern="1200" dirty="0">
            <a:latin typeface="Gisha" panose="020B0502040204020203" pitchFamily="34" charset="-79"/>
            <a:cs typeface="Gisha" panose="020B0502040204020203" pitchFamily="34" charset="-79"/>
          </a:endParaRPr>
        </a:p>
      </dsp:txBody>
      <dsp:txXfrm>
        <a:off x="4278599" y="1437"/>
        <a:ext cx="1895737" cy="1137442"/>
      </dsp:txXfrm>
    </dsp:sp>
    <dsp:sp modelId="{254D9024-0449-445A-9883-9F2EFE5BBE9F}">
      <dsp:nvSpPr>
        <dsp:cNvPr id="0" name=""/>
        <dsp:cNvSpPr/>
      </dsp:nvSpPr>
      <dsp:spPr>
        <a:xfrm>
          <a:off x="107977" y="1328453"/>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Need</a:t>
          </a:r>
          <a:r>
            <a:rPr lang="en-US" sz="2100" kern="1200" dirty="0" smtClean="0"/>
            <a:t> </a:t>
          </a:r>
          <a:r>
            <a:rPr lang="en-US" sz="2100" kern="1200" dirty="0" smtClean="0">
              <a:latin typeface="Gisha" panose="020B0502040204020203" pitchFamily="34" charset="-79"/>
              <a:cs typeface="Gisha" panose="020B0502040204020203" pitchFamily="34" charset="-79"/>
            </a:rPr>
            <a:t>Theories</a:t>
          </a:r>
          <a:endParaRPr lang="en-US" sz="2100" kern="1200" dirty="0">
            <a:latin typeface="Gisha" panose="020B0502040204020203" pitchFamily="34" charset="-79"/>
            <a:cs typeface="Gisha" panose="020B0502040204020203" pitchFamily="34" charset="-79"/>
          </a:endParaRPr>
        </a:p>
      </dsp:txBody>
      <dsp:txXfrm>
        <a:off x="107977" y="1328453"/>
        <a:ext cx="1895737" cy="1137442"/>
      </dsp:txXfrm>
    </dsp:sp>
    <dsp:sp modelId="{26640743-0ACA-4AD0-96F2-C6A55E780D18}">
      <dsp:nvSpPr>
        <dsp:cNvPr id="0" name=""/>
        <dsp:cNvSpPr/>
      </dsp:nvSpPr>
      <dsp:spPr>
        <a:xfrm>
          <a:off x="2193288" y="1328453"/>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Expectancy</a:t>
          </a:r>
          <a:r>
            <a:rPr lang="en-US" sz="2100" kern="1200" dirty="0" smtClean="0"/>
            <a:t> </a:t>
          </a:r>
          <a:r>
            <a:rPr lang="en-US" sz="2100" kern="1200" dirty="0" smtClean="0">
              <a:latin typeface="Gisha" panose="020B0502040204020203" pitchFamily="34" charset="-79"/>
              <a:cs typeface="Gisha" panose="020B0502040204020203" pitchFamily="34" charset="-79"/>
            </a:rPr>
            <a:t>Theory</a:t>
          </a:r>
          <a:endParaRPr lang="en-US" sz="2100" kern="1200" dirty="0">
            <a:latin typeface="Gisha" panose="020B0502040204020203" pitchFamily="34" charset="-79"/>
            <a:cs typeface="Gisha" panose="020B0502040204020203" pitchFamily="34" charset="-79"/>
          </a:endParaRPr>
        </a:p>
      </dsp:txBody>
      <dsp:txXfrm>
        <a:off x="2193288" y="1328453"/>
        <a:ext cx="1895737" cy="1137442"/>
      </dsp:txXfrm>
    </dsp:sp>
    <dsp:sp modelId="{EA91960B-D08E-4012-B5D0-5F0D9E2A1129}">
      <dsp:nvSpPr>
        <dsp:cNvPr id="0" name=""/>
        <dsp:cNvSpPr/>
      </dsp:nvSpPr>
      <dsp:spPr>
        <a:xfrm>
          <a:off x="4278599" y="1328453"/>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Adult</a:t>
          </a:r>
          <a:r>
            <a:rPr lang="en-US" sz="2100" kern="1200" dirty="0" smtClean="0"/>
            <a:t> Learning Theory</a:t>
          </a:r>
          <a:endParaRPr lang="en-US" sz="2100" kern="1200" dirty="0"/>
        </a:p>
      </dsp:txBody>
      <dsp:txXfrm>
        <a:off x="4278599" y="1328453"/>
        <a:ext cx="1895737" cy="1137442"/>
      </dsp:txXfrm>
    </dsp:sp>
    <dsp:sp modelId="{D5C7E508-83F3-439F-9714-06FE85CC53F7}">
      <dsp:nvSpPr>
        <dsp:cNvPr id="0" name=""/>
        <dsp:cNvSpPr/>
      </dsp:nvSpPr>
      <dsp:spPr>
        <a:xfrm>
          <a:off x="2193288" y="2655469"/>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Information</a:t>
          </a:r>
          <a:r>
            <a:rPr lang="en-US" sz="2100" kern="1200" dirty="0" smtClean="0"/>
            <a:t> </a:t>
          </a:r>
          <a:r>
            <a:rPr lang="en-US" sz="2100" kern="1200" dirty="0" smtClean="0">
              <a:latin typeface="Gisha" panose="020B0502040204020203" pitchFamily="34" charset="-79"/>
              <a:cs typeface="Gisha" panose="020B0502040204020203" pitchFamily="34" charset="-79"/>
            </a:rPr>
            <a:t>Processing</a:t>
          </a:r>
          <a:r>
            <a:rPr lang="en-US" sz="2100" kern="1200" dirty="0" smtClean="0"/>
            <a:t> </a:t>
          </a:r>
          <a:r>
            <a:rPr lang="en-US" sz="2100" kern="1200" dirty="0" smtClean="0">
              <a:latin typeface="Gisha" panose="020B0502040204020203" pitchFamily="34" charset="-79"/>
              <a:cs typeface="Gisha" panose="020B0502040204020203" pitchFamily="34" charset="-79"/>
            </a:rPr>
            <a:t>Theory</a:t>
          </a:r>
          <a:endParaRPr lang="en-US" sz="2100" kern="1200" dirty="0">
            <a:latin typeface="Gisha" panose="020B0502040204020203" pitchFamily="34" charset="-79"/>
            <a:cs typeface="Gisha" panose="020B0502040204020203" pitchFamily="34" charset="-79"/>
          </a:endParaRPr>
        </a:p>
      </dsp:txBody>
      <dsp:txXfrm>
        <a:off x="2193288" y="2655469"/>
        <a:ext cx="1895737" cy="1137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D213A-2FC5-427B-A281-118DF701D6C8}">
      <dsp:nvSpPr>
        <dsp:cNvPr id="0" name=""/>
        <dsp:cNvSpPr/>
      </dsp:nvSpPr>
      <dsp:spPr>
        <a:xfrm>
          <a:off x="2002649" y="0"/>
          <a:ext cx="1001324" cy="655319"/>
        </a:xfrm>
        <a:prstGeom prst="trapezoid">
          <a:avLst>
            <a:gd name="adj" fmla="val 76400"/>
          </a:avLst>
        </a:prstGeom>
        <a:gradFill rotWithShape="0">
          <a:gsLst>
            <a:gs pos="0">
              <a:schemeClr val="dk2">
                <a:hueOff val="0"/>
                <a:satOff val="0"/>
                <a:lumOff val="0"/>
                <a:alphaOff val="0"/>
                <a:tint val="50000"/>
                <a:satMod val="180000"/>
                <a:lumMod val="100000"/>
              </a:schemeClr>
            </a:gs>
            <a:gs pos="40000">
              <a:schemeClr val="dk2">
                <a:hueOff val="0"/>
                <a:satOff val="0"/>
                <a:lumOff val="0"/>
                <a:alphaOff val="0"/>
                <a:tint val="60000"/>
                <a:satMod val="130000"/>
                <a:lumMod val="100000"/>
              </a:schemeClr>
            </a:gs>
            <a:gs pos="100000">
              <a:schemeClr val="dk2">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latin typeface="Gisha" panose="020B0502040204020203" pitchFamily="34" charset="-79"/>
            <a:cs typeface="Gisha" panose="020B0502040204020203" pitchFamily="34" charset="-79"/>
          </a:endParaRPr>
        </a:p>
      </dsp:txBody>
      <dsp:txXfrm>
        <a:off x="2002649" y="0"/>
        <a:ext cx="1001324" cy="655319"/>
      </dsp:txXfrm>
    </dsp:sp>
    <dsp:sp modelId="{415CBEA8-C778-4B20-9558-690411B574DF}">
      <dsp:nvSpPr>
        <dsp:cNvPr id="0" name=""/>
        <dsp:cNvSpPr/>
      </dsp:nvSpPr>
      <dsp:spPr>
        <a:xfrm>
          <a:off x="1501986" y="655319"/>
          <a:ext cx="2002649" cy="655319"/>
        </a:xfrm>
        <a:prstGeom prst="trapezoid">
          <a:avLst>
            <a:gd name="adj" fmla="val 76400"/>
          </a:avLst>
        </a:prstGeom>
        <a:gradFill rotWithShape="0">
          <a:gsLst>
            <a:gs pos="0">
              <a:schemeClr val="dk2">
                <a:hueOff val="0"/>
                <a:satOff val="0"/>
                <a:lumOff val="0"/>
                <a:alphaOff val="0"/>
                <a:tint val="50000"/>
                <a:satMod val="180000"/>
                <a:lumMod val="100000"/>
              </a:schemeClr>
            </a:gs>
            <a:gs pos="40000">
              <a:schemeClr val="dk2">
                <a:hueOff val="0"/>
                <a:satOff val="0"/>
                <a:lumOff val="0"/>
                <a:alphaOff val="0"/>
                <a:tint val="60000"/>
                <a:satMod val="130000"/>
                <a:lumMod val="100000"/>
              </a:schemeClr>
            </a:gs>
            <a:gs pos="100000">
              <a:schemeClr val="dk2">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Gisha" panose="020B0502040204020203" pitchFamily="34" charset="-79"/>
              <a:cs typeface="Gisha" panose="020B0502040204020203" pitchFamily="34" charset="-79"/>
            </a:rPr>
            <a:t>Esteem</a:t>
          </a:r>
          <a:endParaRPr lang="en-US" sz="2000" kern="1200" dirty="0">
            <a:latin typeface="Gisha" panose="020B0502040204020203" pitchFamily="34" charset="-79"/>
            <a:cs typeface="Gisha" panose="020B0502040204020203" pitchFamily="34" charset="-79"/>
          </a:endParaRPr>
        </a:p>
      </dsp:txBody>
      <dsp:txXfrm>
        <a:off x="1852450" y="655319"/>
        <a:ext cx="1301721" cy="655319"/>
      </dsp:txXfrm>
    </dsp:sp>
    <dsp:sp modelId="{D1377C28-31DB-4D4B-B50E-29E23B52EBF2}">
      <dsp:nvSpPr>
        <dsp:cNvPr id="0" name=""/>
        <dsp:cNvSpPr/>
      </dsp:nvSpPr>
      <dsp:spPr>
        <a:xfrm>
          <a:off x="1001324" y="1310639"/>
          <a:ext cx="3003973" cy="655319"/>
        </a:xfrm>
        <a:prstGeom prst="trapezoid">
          <a:avLst>
            <a:gd name="adj" fmla="val 76400"/>
          </a:avLst>
        </a:prstGeom>
        <a:gradFill rotWithShape="0">
          <a:gsLst>
            <a:gs pos="0">
              <a:schemeClr val="dk2">
                <a:hueOff val="0"/>
                <a:satOff val="0"/>
                <a:lumOff val="0"/>
                <a:alphaOff val="0"/>
                <a:tint val="50000"/>
                <a:satMod val="180000"/>
                <a:lumMod val="100000"/>
              </a:schemeClr>
            </a:gs>
            <a:gs pos="40000">
              <a:schemeClr val="dk2">
                <a:hueOff val="0"/>
                <a:satOff val="0"/>
                <a:lumOff val="0"/>
                <a:alphaOff val="0"/>
                <a:tint val="60000"/>
                <a:satMod val="130000"/>
                <a:lumMod val="100000"/>
              </a:schemeClr>
            </a:gs>
            <a:gs pos="100000">
              <a:schemeClr val="dk2">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Gisha" panose="020B0502040204020203" pitchFamily="34" charset="-79"/>
              <a:cs typeface="Gisha" panose="020B0502040204020203" pitchFamily="34" charset="-79"/>
            </a:rPr>
            <a:t>Social</a:t>
          </a:r>
          <a:endParaRPr lang="en-US" sz="2000" kern="1200" dirty="0">
            <a:latin typeface="Gisha" panose="020B0502040204020203" pitchFamily="34" charset="-79"/>
            <a:cs typeface="Gisha" panose="020B0502040204020203" pitchFamily="34" charset="-79"/>
          </a:endParaRPr>
        </a:p>
      </dsp:txBody>
      <dsp:txXfrm>
        <a:off x="1527020" y="1310639"/>
        <a:ext cx="1952582" cy="655319"/>
      </dsp:txXfrm>
    </dsp:sp>
    <dsp:sp modelId="{D6EF003A-0A96-4562-AD8F-549CEB083CA3}">
      <dsp:nvSpPr>
        <dsp:cNvPr id="0" name=""/>
        <dsp:cNvSpPr/>
      </dsp:nvSpPr>
      <dsp:spPr>
        <a:xfrm>
          <a:off x="500662" y="1965959"/>
          <a:ext cx="4005298" cy="655319"/>
        </a:xfrm>
        <a:prstGeom prst="trapezoid">
          <a:avLst>
            <a:gd name="adj" fmla="val 76400"/>
          </a:avLst>
        </a:prstGeom>
        <a:gradFill rotWithShape="0">
          <a:gsLst>
            <a:gs pos="0">
              <a:schemeClr val="dk2">
                <a:hueOff val="0"/>
                <a:satOff val="0"/>
                <a:lumOff val="0"/>
                <a:alphaOff val="0"/>
                <a:tint val="50000"/>
                <a:satMod val="180000"/>
                <a:lumMod val="100000"/>
              </a:schemeClr>
            </a:gs>
            <a:gs pos="40000">
              <a:schemeClr val="dk2">
                <a:hueOff val="0"/>
                <a:satOff val="0"/>
                <a:lumOff val="0"/>
                <a:alphaOff val="0"/>
                <a:tint val="60000"/>
                <a:satMod val="130000"/>
                <a:lumMod val="100000"/>
              </a:schemeClr>
            </a:gs>
            <a:gs pos="100000">
              <a:schemeClr val="dk2">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Gisha" panose="020B0502040204020203" pitchFamily="34" charset="-79"/>
              <a:cs typeface="Gisha" panose="020B0502040204020203" pitchFamily="34" charset="-79"/>
            </a:rPr>
            <a:t>Safety</a:t>
          </a:r>
          <a:endParaRPr lang="en-US" sz="2000" kern="1200" dirty="0">
            <a:latin typeface="Gisha" panose="020B0502040204020203" pitchFamily="34" charset="-79"/>
            <a:cs typeface="Gisha" panose="020B0502040204020203" pitchFamily="34" charset="-79"/>
          </a:endParaRPr>
        </a:p>
      </dsp:txBody>
      <dsp:txXfrm>
        <a:off x="1201589" y="1965959"/>
        <a:ext cx="2603443" cy="655319"/>
      </dsp:txXfrm>
    </dsp:sp>
    <dsp:sp modelId="{7CE94462-8AC8-4A2B-85DB-CDD8CD39368A}">
      <dsp:nvSpPr>
        <dsp:cNvPr id="0" name=""/>
        <dsp:cNvSpPr/>
      </dsp:nvSpPr>
      <dsp:spPr>
        <a:xfrm>
          <a:off x="0" y="2621279"/>
          <a:ext cx="5006623" cy="655319"/>
        </a:xfrm>
        <a:prstGeom prst="trapezoid">
          <a:avLst>
            <a:gd name="adj" fmla="val 76400"/>
          </a:avLst>
        </a:prstGeom>
        <a:gradFill rotWithShape="0">
          <a:gsLst>
            <a:gs pos="0">
              <a:schemeClr val="dk2">
                <a:hueOff val="0"/>
                <a:satOff val="0"/>
                <a:lumOff val="0"/>
                <a:alphaOff val="0"/>
                <a:tint val="50000"/>
                <a:satMod val="180000"/>
                <a:lumMod val="100000"/>
              </a:schemeClr>
            </a:gs>
            <a:gs pos="40000">
              <a:schemeClr val="dk2">
                <a:hueOff val="0"/>
                <a:satOff val="0"/>
                <a:lumOff val="0"/>
                <a:alphaOff val="0"/>
                <a:tint val="60000"/>
                <a:satMod val="130000"/>
                <a:lumMod val="100000"/>
              </a:schemeClr>
            </a:gs>
            <a:gs pos="100000">
              <a:schemeClr val="dk2">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Gisha" panose="020B0502040204020203" pitchFamily="34" charset="-79"/>
              <a:cs typeface="Gisha" panose="020B0502040204020203" pitchFamily="34" charset="-79"/>
            </a:rPr>
            <a:t>Physiological</a:t>
          </a:r>
          <a:endParaRPr lang="en-US" sz="2000" kern="1200" dirty="0">
            <a:latin typeface="Gisha" panose="020B0502040204020203" pitchFamily="34" charset="-79"/>
            <a:cs typeface="Gisha" panose="020B0502040204020203" pitchFamily="34" charset="-79"/>
          </a:endParaRPr>
        </a:p>
      </dsp:txBody>
      <dsp:txXfrm>
        <a:off x="876159" y="2621279"/>
        <a:ext cx="3254304" cy="6553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68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30E910AE-D6C9-4E4D-B3C8-95322937167E}"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5BE8407-E817-426C-9C46-E15F20784053}" type="slidenum">
              <a:rPr lang="en-US" smtClean="0"/>
              <a:pPr/>
              <a:t>‹#›</a:t>
            </a:fld>
            <a:endParaRPr lang="en-US" dirty="0"/>
          </a:p>
        </p:txBody>
      </p:sp>
    </p:spTree>
    <p:extLst>
      <p:ext uri="{BB962C8B-B14F-4D97-AF65-F5344CB8AC3E}">
        <p14:creationId xmlns:p14="http://schemas.microsoft.com/office/powerpoint/2010/main" val="409047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BE8407-E817-426C-9C46-E15F20784053}" type="slidenum">
              <a:rPr lang="en-US" smtClean="0"/>
              <a:pPr/>
              <a:t>14</a:t>
            </a:fld>
            <a:endParaRPr lang="en-US" dirty="0"/>
          </a:p>
        </p:txBody>
      </p:sp>
    </p:spTree>
    <p:extLst>
      <p:ext uri="{BB962C8B-B14F-4D97-AF65-F5344CB8AC3E}">
        <p14:creationId xmlns:p14="http://schemas.microsoft.com/office/powerpoint/2010/main" val="160889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BE8407-E817-426C-9C46-E15F20784053}" type="slidenum">
              <a:rPr lang="en-US" smtClean="0"/>
              <a:pPr/>
              <a:t>22</a:t>
            </a:fld>
            <a:endParaRPr lang="en-US" dirty="0"/>
          </a:p>
        </p:txBody>
      </p:sp>
    </p:spTree>
    <p:extLst>
      <p:ext uri="{BB962C8B-B14F-4D97-AF65-F5344CB8AC3E}">
        <p14:creationId xmlns:p14="http://schemas.microsoft.com/office/powerpoint/2010/main" val="93786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BE8407-E817-426C-9C46-E15F20784053}" type="slidenum">
              <a:rPr lang="en-US" smtClean="0"/>
              <a:pPr/>
              <a:t>26</a:t>
            </a:fld>
            <a:endParaRPr lang="en-US" dirty="0"/>
          </a:p>
        </p:txBody>
      </p:sp>
    </p:spTree>
    <p:extLst>
      <p:ext uri="{BB962C8B-B14F-4D97-AF65-F5344CB8AC3E}">
        <p14:creationId xmlns:p14="http://schemas.microsoft.com/office/powerpoint/2010/main" val="38493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only presents some of the examples. </a:t>
            </a:r>
            <a:endParaRPr lang="en-US" dirty="0"/>
          </a:p>
        </p:txBody>
      </p:sp>
      <p:sp>
        <p:nvSpPr>
          <p:cNvPr id="4" name="Slide Number Placeholder 3"/>
          <p:cNvSpPr>
            <a:spLocks noGrp="1"/>
          </p:cNvSpPr>
          <p:nvPr>
            <p:ph type="sldNum" sz="quarter" idx="10"/>
          </p:nvPr>
        </p:nvSpPr>
        <p:spPr/>
        <p:txBody>
          <a:bodyPr/>
          <a:lstStyle/>
          <a:p>
            <a:fld id="{F5BE8407-E817-426C-9C46-E15F20784053}" type="slidenum">
              <a:rPr lang="en-US" smtClean="0"/>
              <a:pPr/>
              <a:t>47</a:t>
            </a:fld>
            <a:endParaRPr lang="en-US" dirty="0"/>
          </a:p>
        </p:txBody>
      </p:sp>
    </p:spTree>
    <p:extLst>
      <p:ext uri="{BB962C8B-B14F-4D97-AF65-F5344CB8AC3E}">
        <p14:creationId xmlns:p14="http://schemas.microsoft.com/office/powerpoint/2010/main" val="1855215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2"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2"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solidFill>
                  <a:srgbClr val="6600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rgbClr val="002060"/>
                </a:solidFill>
                <a:latin typeface="Gisha" panose="020B0502040204020203" pitchFamily="34" charset="-79"/>
                <a:cs typeface="Gisha" panose="020B05020402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1174044" y="5357592"/>
            <a:ext cx="6826956" cy="365125"/>
          </a:xfrm>
        </p:spPr>
        <p:txBody>
          <a:bodyPr/>
          <a:lstStyle>
            <a:lvl1pPr>
              <a:defRPr>
                <a:latin typeface="Gisha" panose="020B0502040204020203" pitchFamily="34" charset="-79"/>
                <a:cs typeface="Gisha" panose="020B0502040204020203" pitchFamily="34" charset="-79"/>
              </a:defRPr>
            </a:lvl1p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660033"/>
                </a:solidFill>
                <a:latin typeface="Gisha" panose="020B0502040204020203" pitchFamily="34" charset="-79"/>
                <a:cs typeface="Gisha" panose="020B0502040204020203" pitchFamily="34" charset="-79"/>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63041" y="2119257"/>
            <a:ext cx="6156960" cy="3443343"/>
          </a:xfrm>
        </p:spPr>
        <p:txBody>
          <a:bodyPr/>
          <a:lstStyle>
            <a:lvl1pPr>
              <a:buClr>
                <a:schemeClr val="accent4">
                  <a:lumMod val="50000"/>
                </a:schemeClr>
              </a:buClr>
              <a:defRPr sz="2400">
                <a:solidFill>
                  <a:srgbClr val="002060"/>
                </a:solidFill>
                <a:latin typeface="Gisha" panose="020B0502040204020203" pitchFamily="34" charset="-79"/>
                <a:cs typeface="Gisha" panose="020B0502040204020203" pitchFamily="34" charset="-79"/>
              </a:defRPr>
            </a:lvl1pPr>
            <a:lvl2pPr marL="640080" indent="-274320">
              <a:buClr>
                <a:srgbClr val="002060"/>
              </a:buClr>
              <a:buFont typeface="Courier New" pitchFamily="49" charset="0"/>
              <a:buChar char="o"/>
              <a:defRPr sz="2400">
                <a:solidFill>
                  <a:srgbClr val="002060"/>
                </a:solidFill>
                <a:latin typeface="Gisha" panose="020B0502040204020203" pitchFamily="34" charset="-79"/>
                <a:cs typeface="Gisha" panose="020B0502040204020203" pitchFamily="34" charset="-79"/>
              </a:defRPr>
            </a:lvl2pPr>
            <a:lvl3pPr marL="914400" indent="-228600">
              <a:buClr>
                <a:schemeClr val="bg2">
                  <a:lumMod val="10000"/>
                </a:schemeClr>
              </a:buClr>
              <a:buFont typeface="Brush Script MT" pitchFamily="66" charset="0"/>
              <a:buChar char="-"/>
              <a:defRPr>
                <a:solidFill>
                  <a:srgbClr val="002060"/>
                </a:solidFill>
                <a:latin typeface="Gisha" panose="020B0502040204020203" pitchFamily="34" charset="-79"/>
                <a:cs typeface="Gisha" panose="020B0502040204020203" pitchFamily="34" charset="-79"/>
              </a:defRPr>
            </a:lvl3pPr>
            <a:lvl4pPr marL="1280160" indent="-228600">
              <a:buClr>
                <a:schemeClr val="bg2">
                  <a:lumMod val="10000"/>
                </a:schemeClr>
              </a:buClr>
              <a:buFont typeface="Brush Script MT" pitchFamily="66" charset="0"/>
              <a:buChar char="-"/>
              <a:defRPr>
                <a:solidFill>
                  <a:srgbClr val="002060"/>
                </a:solidFill>
                <a:latin typeface="Gisha" panose="020B0502040204020203" pitchFamily="34" charset="-79"/>
                <a:cs typeface="Gisha" panose="020B0502040204020203" pitchFamily="34" charset="-79"/>
              </a:defRPr>
            </a:lvl4pPr>
            <a:lvl5pPr marL="1645920" indent="-228600">
              <a:buClr>
                <a:schemeClr val="bg2">
                  <a:lumMod val="10000"/>
                </a:schemeClr>
              </a:buClr>
              <a:buFont typeface="Brush Script MT" pitchFamily="66" charset="0"/>
              <a:buChar char="-"/>
              <a:defRPr>
                <a:solidFill>
                  <a:srgbClr val="002060"/>
                </a:solidFill>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914400" y="5715000"/>
            <a:ext cx="7315199" cy="365125"/>
          </a:xfrm>
        </p:spPr>
        <p:txBody>
          <a:bodyPr/>
          <a:lstStyle>
            <a:lvl1pPr>
              <a:defRPr lang="en-US" sz="800" smtClean="0">
                <a:effectLst/>
              </a:defRPr>
            </a:lvl1pPr>
          </a:lstStyle>
          <a:p>
            <a:r>
              <a:rPr lang="en-US" dirty="0" smtClean="0"/>
              <a:t>Copyright © 2017 McGraw-Hill Education. All rights reserved. No reproduction or distribution without the prior written consent of McGraw-Hill Education.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solidFill>
                  <a:srgbClr val="66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rgbClr val="002060"/>
                </a:solidFill>
                <a:latin typeface="Gisha" panose="020B0502040204020203" pitchFamily="34" charset="-79"/>
                <a:cs typeface="Gisha" panose="020B0502040204020203" pitchFamily="34" charset="-79"/>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81DF170E-70EB-49F5-8449-D6A0E4DEBEC4}"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FBBC458B-B18F-4C3D-A1CD-A5C71A927D1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0033"/>
                </a:solidFill>
              </a:defRPr>
            </a:lvl1pPr>
          </a:lstStyle>
          <a:p>
            <a:r>
              <a:rPr lang="en-US" dirty="0" smtClean="0"/>
              <a:t>Click to edit Master title style</a:t>
            </a:r>
            <a:endParaRPr lang="en-US" dirty="0"/>
          </a:p>
        </p:txBody>
      </p:sp>
      <p:sp>
        <p:nvSpPr>
          <p:cNvPr id="6" name="Footer Placeholder 5"/>
          <p:cNvSpPr>
            <a:spLocks noGrp="1"/>
          </p:cNvSpPr>
          <p:nvPr>
            <p:ph type="ftr" sz="quarter" idx="11"/>
          </p:nvPr>
        </p:nvSpPr>
        <p:spPr>
          <a:xfrm>
            <a:off x="914400" y="5809152"/>
            <a:ext cx="7315199"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
        <p:nvSpPr>
          <p:cNvPr id="9" name="Content Placeholder 8"/>
          <p:cNvSpPr>
            <a:spLocks noGrp="1"/>
          </p:cNvSpPr>
          <p:nvPr>
            <p:ph sz="quarter" idx="13"/>
          </p:nvPr>
        </p:nvSpPr>
        <p:spPr>
          <a:xfrm>
            <a:off x="1298448" y="2121407"/>
            <a:ext cx="3200400" cy="3602736"/>
          </a:xfrm>
        </p:spPr>
        <p:txBody>
          <a:bodyPr/>
          <a:lstStyle>
            <a:lvl1pPr>
              <a:buClr>
                <a:schemeClr val="accent4">
                  <a:lumMod val="50000"/>
                </a:schemeClr>
              </a:buClr>
              <a:defRPr>
                <a:solidFill>
                  <a:srgbClr val="002060"/>
                </a:solidFill>
                <a:latin typeface="Gisha" panose="020B0502040204020203" pitchFamily="34" charset="-79"/>
                <a:cs typeface="Gisha" panose="020B0502040204020203" pitchFamily="34" charset="-79"/>
              </a:defRPr>
            </a:lvl1pPr>
            <a:lvl2pPr marL="640080" indent="-274320">
              <a:buClr>
                <a:schemeClr val="bg2">
                  <a:lumMod val="10000"/>
                </a:schemeClr>
              </a:buClr>
              <a:buFont typeface="Courier New" pitchFamily="49" charset="0"/>
              <a:buChar char="o"/>
              <a:defRPr>
                <a:solidFill>
                  <a:schemeClr val="tx2">
                    <a:lumMod val="75000"/>
                  </a:schemeClr>
                </a:solidFill>
                <a:latin typeface="Gisha" panose="020B0502040204020203" pitchFamily="34" charset="-79"/>
                <a:cs typeface="Gisha" panose="020B0502040204020203" pitchFamily="34" charset="-79"/>
              </a:defRPr>
            </a:lvl2pPr>
            <a:lvl3pPr marL="91440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3pPr>
            <a:lvl4pPr marL="128016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4pPr>
            <a:lvl5pPr marL="164592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63440" y="2119313"/>
            <a:ext cx="3200400" cy="3605212"/>
          </a:xfrm>
        </p:spPr>
        <p:txBody>
          <a:bodyPr/>
          <a:lstStyle>
            <a:lvl1pPr>
              <a:buClr>
                <a:schemeClr val="accent4">
                  <a:lumMod val="50000"/>
                </a:schemeClr>
              </a:buClr>
              <a:defRPr>
                <a:solidFill>
                  <a:srgbClr val="002060"/>
                </a:solidFill>
                <a:latin typeface="Gisha" panose="020B0502040204020203" pitchFamily="34" charset="-79"/>
                <a:cs typeface="Gisha" panose="020B0502040204020203" pitchFamily="34" charset="-79"/>
              </a:defRPr>
            </a:lvl1pPr>
            <a:lvl2pPr marL="640080" indent="-274320">
              <a:buClr>
                <a:schemeClr val="bg2">
                  <a:lumMod val="10000"/>
                </a:schemeClr>
              </a:buClr>
              <a:buFont typeface="Courier New" pitchFamily="49" charset="0"/>
              <a:buChar char="o"/>
              <a:defRPr>
                <a:solidFill>
                  <a:schemeClr val="tx2">
                    <a:lumMod val="75000"/>
                  </a:schemeClr>
                </a:solidFill>
                <a:latin typeface="Gisha" panose="020B0502040204020203" pitchFamily="34" charset="-79"/>
                <a:cs typeface="Gisha" panose="020B0502040204020203" pitchFamily="34" charset="-79"/>
              </a:defRPr>
            </a:lvl2pPr>
            <a:lvl3pPr marL="91440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3pPr>
            <a:lvl4pPr marL="128016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4pPr>
            <a:lvl5pPr marL="164592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0">
                <a:solidFill>
                  <a:schemeClr val="tx2"/>
                </a:solidFill>
                <a:latin typeface="Gisha" panose="020B0502040204020203" pitchFamily="34" charset="-79"/>
                <a:cs typeface="Gisha" panose="020B05020402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0">
                <a:solidFill>
                  <a:schemeClr val="tx2"/>
                </a:solidFill>
                <a:latin typeface="Gisha" panose="020B0502040204020203" pitchFamily="34" charset="-79"/>
                <a:cs typeface="Gisha" panose="020B05020402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Footer Placeholder 7"/>
          <p:cNvSpPr>
            <a:spLocks noGrp="1"/>
          </p:cNvSpPr>
          <p:nvPr>
            <p:ph type="ftr" sz="quarter" idx="11"/>
          </p:nvPr>
        </p:nvSpPr>
        <p:spPr>
          <a:xfrm>
            <a:off x="914400" y="5809152"/>
            <a:ext cx="7315199"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
        <p:nvSpPr>
          <p:cNvPr id="11" name="Content Placeholder 10"/>
          <p:cNvSpPr>
            <a:spLocks noGrp="1"/>
          </p:cNvSpPr>
          <p:nvPr>
            <p:ph sz="quarter" idx="13"/>
          </p:nvPr>
        </p:nvSpPr>
        <p:spPr>
          <a:xfrm>
            <a:off x="1298448" y="2944368"/>
            <a:ext cx="3227832" cy="2779776"/>
          </a:xfrm>
        </p:spPr>
        <p:txBody>
          <a:bodyPr/>
          <a:lstStyle>
            <a:lvl1pPr>
              <a:buClr>
                <a:schemeClr val="accent4">
                  <a:lumMod val="50000"/>
                </a:schemeClr>
              </a:buClr>
              <a:defRPr>
                <a:latin typeface="Gisha" panose="020B0502040204020203" pitchFamily="34" charset="-79"/>
                <a:cs typeface="Gisha" panose="020B0502040204020203" pitchFamily="34" charset="-79"/>
              </a:defRPr>
            </a:lvl1pPr>
            <a:lvl2pPr>
              <a:buClr>
                <a:schemeClr val="accent4">
                  <a:lumMod val="50000"/>
                </a:schemeClr>
              </a:buClr>
              <a:defRPr>
                <a:latin typeface="Gisha" panose="020B0502040204020203" pitchFamily="34" charset="-79"/>
                <a:cs typeface="Gisha" panose="020B0502040204020203" pitchFamily="34" charset="-79"/>
              </a:defRPr>
            </a:lvl2pPr>
            <a:lvl3pPr>
              <a:buClr>
                <a:schemeClr val="accent4">
                  <a:lumMod val="50000"/>
                </a:schemeClr>
              </a:buClr>
              <a:defRPr>
                <a:latin typeface="Gisha" panose="020B0502040204020203" pitchFamily="34" charset="-79"/>
                <a:cs typeface="Gisha" panose="020B0502040204020203" pitchFamily="34" charset="-79"/>
              </a:defRPr>
            </a:lvl3pPr>
            <a:lvl4pPr>
              <a:buClr>
                <a:schemeClr val="accent4">
                  <a:lumMod val="50000"/>
                </a:schemeClr>
              </a:buClr>
              <a:defRPr>
                <a:latin typeface="Gisha" panose="020B0502040204020203" pitchFamily="34" charset="-79"/>
                <a:cs typeface="Gisha" panose="020B0502040204020203" pitchFamily="34" charset="-79"/>
              </a:defRPr>
            </a:lvl4pPr>
            <a:lvl5pPr>
              <a:buClr>
                <a:schemeClr val="accent4">
                  <a:lumMod val="50000"/>
                </a:schemeClr>
              </a:buClr>
              <a:defRPr>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lvl1pPr>
              <a:buClr>
                <a:schemeClr val="accent4">
                  <a:lumMod val="50000"/>
                </a:schemeClr>
              </a:buClr>
              <a:defRPr>
                <a:latin typeface="Gisha" panose="020B0502040204020203" pitchFamily="34" charset="-79"/>
                <a:cs typeface="Gisha" panose="020B0502040204020203" pitchFamily="34" charset="-79"/>
              </a:defRPr>
            </a:lvl1pPr>
            <a:lvl2pPr>
              <a:buClr>
                <a:schemeClr val="accent4">
                  <a:lumMod val="50000"/>
                </a:schemeClr>
              </a:buClr>
              <a:defRPr>
                <a:latin typeface="Gisha" panose="020B0502040204020203" pitchFamily="34" charset="-79"/>
                <a:cs typeface="Gisha" panose="020B0502040204020203" pitchFamily="34" charset="-79"/>
              </a:defRPr>
            </a:lvl2pPr>
            <a:lvl3pPr>
              <a:buClr>
                <a:schemeClr val="accent4">
                  <a:lumMod val="50000"/>
                </a:schemeClr>
              </a:buClr>
              <a:defRPr>
                <a:latin typeface="Gisha" panose="020B0502040204020203" pitchFamily="34" charset="-79"/>
                <a:cs typeface="Gisha" panose="020B0502040204020203" pitchFamily="34" charset="-79"/>
              </a:defRPr>
            </a:lvl3pPr>
            <a:lvl4pPr>
              <a:buClr>
                <a:schemeClr val="accent4">
                  <a:lumMod val="50000"/>
                </a:schemeClr>
              </a:buClr>
              <a:defRPr>
                <a:latin typeface="Gisha" panose="020B0502040204020203" pitchFamily="34" charset="-79"/>
                <a:cs typeface="Gisha" panose="020B0502040204020203" pitchFamily="34" charset="-79"/>
              </a:defRPr>
            </a:lvl4pPr>
            <a:lvl5pPr>
              <a:buClr>
                <a:schemeClr val="accent4">
                  <a:lumMod val="50000"/>
                </a:schemeClr>
              </a:buClr>
              <a:defRPr>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0033"/>
                </a:solidFill>
                <a:latin typeface="Gisha" panose="020B0502040204020203" pitchFamily="34" charset="-79"/>
                <a:cs typeface="Gisha" panose="020B0502040204020203" pitchFamily="34" charset="-79"/>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914400" y="5809152"/>
            <a:ext cx="7391399"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5809152"/>
            <a:ext cx="7315199" cy="365125"/>
          </a:xfrm>
        </p:spPr>
        <p:txBody>
          <a:bodyPr/>
          <a:lstStyle>
            <a:lvl1pPr>
              <a:defRPr sz="1000" i="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solidFill>
                  <a:srgbClr val="66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rot="60000">
            <a:off x="4854291" y="1150993"/>
            <a:ext cx="3020792" cy="4625489"/>
          </a:xfrm>
        </p:spPr>
        <p:txBody>
          <a:bodyPr anchor="ctr"/>
          <a:lstStyle>
            <a:lvl1pPr>
              <a:buClr>
                <a:schemeClr val="accent4">
                  <a:lumMod val="50000"/>
                </a:schemeClr>
              </a:buClr>
              <a:defRPr sz="2200">
                <a:latin typeface="Gisha" panose="020B0502040204020203" pitchFamily="34" charset="-79"/>
                <a:cs typeface="Gisha" panose="020B0502040204020203" pitchFamily="34" charset="-79"/>
              </a:defRPr>
            </a:lvl1pPr>
            <a:lvl2pPr>
              <a:buClr>
                <a:schemeClr val="accent4">
                  <a:lumMod val="50000"/>
                </a:schemeClr>
              </a:buClr>
              <a:defRPr sz="2000">
                <a:latin typeface="Gisha" panose="020B0502040204020203" pitchFamily="34" charset="-79"/>
                <a:cs typeface="Gisha" panose="020B0502040204020203" pitchFamily="34" charset="-79"/>
              </a:defRPr>
            </a:lvl2pPr>
            <a:lvl3pPr>
              <a:buClr>
                <a:schemeClr val="accent4">
                  <a:lumMod val="50000"/>
                </a:schemeClr>
              </a:buClr>
              <a:defRPr sz="1800">
                <a:latin typeface="Gisha" panose="020B0502040204020203" pitchFamily="34" charset="-79"/>
                <a:cs typeface="Gisha" panose="020B0502040204020203" pitchFamily="34" charset="-79"/>
              </a:defRPr>
            </a:lvl3pPr>
            <a:lvl4pPr>
              <a:buClr>
                <a:schemeClr val="accent4">
                  <a:lumMod val="50000"/>
                </a:schemeClr>
              </a:buClr>
              <a:defRPr sz="1600">
                <a:latin typeface="Gisha" panose="020B0502040204020203" pitchFamily="34" charset="-79"/>
                <a:cs typeface="Gisha" panose="020B0502040204020203" pitchFamily="34" charset="-79"/>
              </a:defRPr>
            </a:lvl4pPr>
            <a:lvl5pPr>
              <a:buClr>
                <a:schemeClr val="accent4">
                  <a:lumMod val="50000"/>
                </a:schemeClr>
              </a:buClr>
              <a:defRPr sz="1400">
                <a:latin typeface="Gisha" panose="020B0502040204020203" pitchFamily="34" charset="-79"/>
                <a:cs typeface="Gisha" panose="020B0502040204020203" pitchFamily="34" charset="-79"/>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atin typeface="Gisha" panose="020B0502040204020203" pitchFamily="34" charset="-79"/>
                <a:cs typeface="Gisha" panose="020B0502040204020203" pitchFamily="34" charset="-79"/>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rot="-60000">
            <a:off x="914554" y="5829261"/>
            <a:ext cx="3522607"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solidFill>
                  <a:srgbClr val="66003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atin typeface="Gisha" panose="020B0502040204020203" pitchFamily="34" charset="-79"/>
                <a:cs typeface="Gisha" panose="020B0502040204020203" pitchFamily="34" charset="-79"/>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atin typeface="Gisha" panose="020B0502040204020203" pitchFamily="34" charset="-79"/>
                <a:cs typeface="Gisha" panose="020B0502040204020203" pitchFamily="34" charset="-79"/>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rot="-60000">
            <a:off x="914569" y="5831037"/>
            <a:ext cx="3319043"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1"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2"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2"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14400" y="5809152"/>
            <a:ext cx="7315199" cy="365125"/>
          </a:xfrm>
          <a:prstGeom prst="rect">
            <a:avLst/>
          </a:prstGeom>
        </p:spPr>
        <p:txBody>
          <a:bodyPr vert="horz" lIns="91440" tIns="45720" rIns="91440" bIns="45720" rtlCol="0" anchor="ctr"/>
          <a:lstStyle>
            <a:lvl1pPr algn="l">
              <a:defRPr sz="1000">
                <a:solidFill>
                  <a:schemeClr val="tx2"/>
                </a:solidFill>
                <a:latin typeface="Gisha" panose="020B0502040204020203" pitchFamily="34" charset="-79"/>
                <a:cs typeface="Gisha" panose="020B0502040204020203" pitchFamily="34" charset="-79"/>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660033"/>
          </a:solidFill>
          <a:latin typeface="Gisha" panose="020B0502040204020203" pitchFamily="34" charset="-79"/>
          <a:ea typeface="+mj-ea"/>
          <a:cs typeface="Gisha" panose="020B0502040204020203" pitchFamily="34" charset="-79"/>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rgbClr val="002060"/>
          </a:solidFill>
          <a:latin typeface="Gisha" panose="020B0502040204020203" pitchFamily="34" charset="-79"/>
          <a:ea typeface="+mn-ea"/>
          <a:cs typeface="Gisha" panose="020B0502040204020203" pitchFamily="34" charset="-79"/>
        </a:defRPr>
      </a:lvl1pPr>
      <a:lvl2pPr marL="640080" indent="-27432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2pPr>
      <a:lvl3pPr marL="914400" indent="-22860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3pPr>
      <a:lvl4pPr marL="1280160" indent="-22860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4pPr>
      <a:lvl5pPr marL="1645920" indent="-22860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66745" y="2249679"/>
            <a:ext cx="3000708" cy="1296671"/>
          </a:xfrm>
        </p:spPr>
        <p:txBody>
          <a:bodyPr>
            <a:normAutofit fontScale="90000"/>
          </a:bodyPr>
          <a:lstStyle/>
          <a:p>
            <a:pPr>
              <a:spcBef>
                <a:spcPts val="2400"/>
              </a:spcBef>
            </a:pPr>
            <a:r>
              <a:rPr lang="en-US" sz="2700" dirty="0">
                <a:solidFill>
                  <a:srgbClr val="002060"/>
                </a:solidFill>
                <a:ea typeface="+mn-ea"/>
              </a:rPr>
              <a:t>Chapter Four</a:t>
            </a:r>
            <a:r>
              <a:rPr lang="en-US" dirty="0" smtClean="0"/>
              <a:t/>
            </a:r>
            <a:br>
              <a:rPr lang="en-US" dirty="0" smtClean="0"/>
            </a:br>
            <a:r>
              <a:rPr lang="en-US" sz="2700" dirty="0">
                <a:ea typeface="+mn-ea"/>
              </a:rPr>
              <a:t>Learning &amp; Transfer of Training</a:t>
            </a:r>
          </a:p>
        </p:txBody>
      </p:sp>
      <p:pic>
        <p:nvPicPr>
          <p:cNvPr id="6" name="Picture 1" descr="Null" title="Cover Desig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524" y="1219200"/>
            <a:ext cx="3503676" cy="4343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Footer Placeholder 3"/>
          <p:cNvSpPr>
            <a:spLocks noGrp="1"/>
          </p:cNvSpPr>
          <p:nvPr>
            <p:ph type="ftr" sz="quarter" idx="11"/>
          </p:nvPr>
        </p:nvSpPr>
        <p:spPr>
          <a:xfrm>
            <a:off x="990601" y="5715000"/>
            <a:ext cx="7315199" cy="365125"/>
          </a:xfrm>
        </p:spPr>
        <p:txBody>
          <a:bodyPr/>
          <a:lstStyle/>
          <a:p>
            <a:r>
              <a:rPr lang="en-US" sz="800"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4683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14400"/>
            <a:ext cx="6965245" cy="746649"/>
          </a:xfrm>
        </p:spPr>
        <p:txBody>
          <a:bodyPr>
            <a:normAutofit/>
          </a:bodyPr>
          <a:lstStyle/>
          <a:p>
            <a:r>
              <a:rPr lang="en-US" dirty="0" smtClean="0"/>
              <a:t>Learning Theories </a:t>
            </a:r>
            <a:endParaRPr lang="en-US" dirty="0"/>
          </a:p>
        </p:txBody>
      </p:sp>
      <p:graphicFrame>
        <p:nvGraphicFramePr>
          <p:cNvPr id="5" name="Diagram 4" descr="This image lists various learning theories. The slide contains seven rectangular boxes placed in three rows. &#10;&#10;From the left to the right, the boxes in the first row read reinforcement theory, social learning theory, and goal theories. &#10;&#10;From the left to the right, the boxes in the second row read need theories, expectancy theory, and adult learning theory. &#10;&#10;The third row contains one box that is positioned at the center. This box reads information processing theory. &#10;" title="Learning Theories "/>
          <p:cNvGraphicFramePr/>
          <p:nvPr>
            <p:extLst>
              <p:ext uri="{D42A27DB-BD31-4B8C-83A1-F6EECF244321}">
                <p14:modId xmlns:p14="http://schemas.microsoft.com/office/powerpoint/2010/main" val="3466930030"/>
              </p:ext>
            </p:extLst>
          </p:nvPr>
        </p:nvGraphicFramePr>
        <p:xfrm>
          <a:off x="1454517" y="1876068"/>
          <a:ext cx="6282314" cy="379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978429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45" y="1008167"/>
            <a:ext cx="5756401" cy="821314"/>
          </a:xfrm>
        </p:spPr>
        <p:txBody>
          <a:bodyPr>
            <a:normAutofit/>
          </a:bodyPr>
          <a:lstStyle/>
          <a:p>
            <a:r>
              <a:rPr lang="en-US" dirty="0" smtClean="0"/>
              <a:t>Reinforcement Theory</a:t>
            </a:r>
            <a:r>
              <a:rPr lang="en-US" sz="2000" dirty="0" smtClean="0"/>
              <a:t> (1)</a:t>
            </a:r>
            <a:endParaRPr lang="en-US" sz="2000" dirty="0"/>
          </a:p>
        </p:txBody>
      </p:sp>
      <p:sp>
        <p:nvSpPr>
          <p:cNvPr id="3" name="Content Placeholder 2"/>
          <p:cNvSpPr>
            <a:spLocks noGrp="1"/>
          </p:cNvSpPr>
          <p:nvPr>
            <p:ph idx="1"/>
          </p:nvPr>
        </p:nvSpPr>
        <p:spPr>
          <a:xfrm>
            <a:off x="1295400" y="1600200"/>
            <a:ext cx="6400800" cy="4800600"/>
          </a:xfrm>
        </p:spPr>
        <p:txBody>
          <a:bodyPr>
            <a:normAutofit/>
          </a:bodyPr>
          <a:lstStyle/>
          <a:p>
            <a:endParaRPr lang="en-US" dirty="0" smtClean="0"/>
          </a:p>
          <a:p>
            <a:r>
              <a:rPr lang="en-US" dirty="0"/>
              <a:t>Individuals are motivated to perform or avoid behaviors because of past outcomes of </a:t>
            </a:r>
            <a:r>
              <a:rPr lang="en-US" dirty="0" smtClean="0"/>
              <a:t>behavior</a:t>
            </a:r>
          </a:p>
          <a:p>
            <a:endParaRPr lang="en-US" sz="1200" dirty="0"/>
          </a:p>
          <a:p>
            <a:r>
              <a:rPr lang="en-US" dirty="0" smtClean="0"/>
              <a:t>Trainers need </a:t>
            </a:r>
            <a:r>
              <a:rPr lang="en-US" dirty="0"/>
              <a:t>to identify what outcomes learners find most positive and negative and then link these outcomes to </a:t>
            </a:r>
            <a:r>
              <a:rPr lang="en-US" dirty="0" smtClean="0"/>
              <a:t>acquiring </a:t>
            </a:r>
            <a:r>
              <a:rPr lang="en-US" dirty="0"/>
              <a:t>new knowledge and </a:t>
            </a:r>
            <a:r>
              <a:rPr lang="en-US" dirty="0" smtClean="0"/>
              <a:t>skills</a:t>
            </a:r>
            <a:endParaRPr lang="en-US" dirty="0"/>
          </a:p>
          <a:p>
            <a:pPr lvl="0">
              <a:lnSpc>
                <a:spcPct val="90000"/>
              </a:lnSpc>
              <a:spcBef>
                <a:spcPts val="0"/>
              </a:spcBef>
            </a:pPr>
            <a:endParaRPr lang="en-US" dirty="0" smtClean="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474157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45" y="971574"/>
            <a:ext cx="5756401" cy="894500"/>
          </a:xfrm>
        </p:spPr>
        <p:txBody>
          <a:bodyPr>
            <a:normAutofit/>
          </a:bodyPr>
          <a:lstStyle/>
          <a:p>
            <a:r>
              <a:rPr lang="en-US" dirty="0" smtClean="0"/>
              <a:t>Reinforcement </a:t>
            </a:r>
            <a:r>
              <a:rPr lang="en-US" dirty="0"/>
              <a:t>Theory</a:t>
            </a:r>
            <a:r>
              <a:rPr lang="en-US" sz="2000" dirty="0"/>
              <a:t> </a:t>
            </a:r>
            <a:r>
              <a:rPr lang="en-US" sz="2000" dirty="0" smtClean="0"/>
              <a:t>(2)</a:t>
            </a:r>
            <a:endParaRPr lang="en-US" sz="2200" dirty="0"/>
          </a:p>
        </p:txBody>
      </p:sp>
      <p:sp>
        <p:nvSpPr>
          <p:cNvPr id="3" name="Content Placeholder 2"/>
          <p:cNvSpPr>
            <a:spLocks noGrp="1"/>
          </p:cNvSpPr>
          <p:nvPr>
            <p:ph idx="1"/>
          </p:nvPr>
        </p:nvSpPr>
        <p:spPr>
          <a:xfrm>
            <a:off x="1295400" y="1600200"/>
            <a:ext cx="6400800" cy="4800600"/>
          </a:xfrm>
        </p:spPr>
        <p:txBody>
          <a:bodyPr>
            <a:normAutofit/>
          </a:bodyPr>
          <a:lstStyle/>
          <a:p>
            <a:pPr>
              <a:lnSpc>
                <a:spcPct val="90000"/>
              </a:lnSpc>
              <a:spcBef>
                <a:spcPts val="0"/>
              </a:spcBef>
            </a:pPr>
            <a:endParaRPr lang="en-US" dirty="0" smtClean="0"/>
          </a:p>
          <a:p>
            <a:pPr lvl="0">
              <a:lnSpc>
                <a:spcPct val="90000"/>
              </a:lnSpc>
              <a:spcBef>
                <a:spcPts val="0"/>
              </a:spcBef>
            </a:pPr>
            <a:r>
              <a:rPr lang="en-US" dirty="0"/>
              <a:t>Positive reinforcement is a pleasurable outcome resulting from a </a:t>
            </a:r>
            <a:r>
              <a:rPr lang="en-US" dirty="0" smtClean="0"/>
              <a:t>behavior</a:t>
            </a:r>
          </a:p>
          <a:p>
            <a:pPr lvl="0">
              <a:lnSpc>
                <a:spcPct val="90000"/>
              </a:lnSpc>
              <a:spcBef>
                <a:spcPts val="0"/>
              </a:spcBef>
            </a:pPr>
            <a:endParaRPr lang="en-US" sz="1200" dirty="0"/>
          </a:p>
          <a:p>
            <a:pPr lvl="0">
              <a:lnSpc>
                <a:spcPct val="90000"/>
              </a:lnSpc>
              <a:spcBef>
                <a:spcPts val="0"/>
              </a:spcBef>
            </a:pPr>
            <a:r>
              <a:rPr lang="en-US" dirty="0"/>
              <a:t>Negative reinforcement is the removal of an unpleasant outcome </a:t>
            </a:r>
            <a:endParaRPr lang="en-US" dirty="0" smtClean="0"/>
          </a:p>
          <a:p>
            <a:pPr lvl="0">
              <a:lnSpc>
                <a:spcPct val="90000"/>
              </a:lnSpc>
              <a:spcBef>
                <a:spcPts val="0"/>
              </a:spcBef>
            </a:pPr>
            <a:endParaRPr lang="en-US" sz="1200" dirty="0"/>
          </a:p>
          <a:p>
            <a:pPr lvl="0">
              <a:lnSpc>
                <a:spcPct val="90000"/>
              </a:lnSpc>
              <a:spcBef>
                <a:spcPts val="0"/>
              </a:spcBef>
            </a:pPr>
            <a:r>
              <a:rPr lang="en-US" dirty="0"/>
              <a:t>Extinction is </a:t>
            </a:r>
            <a:r>
              <a:rPr lang="en-US" dirty="0" smtClean="0"/>
              <a:t>withdrawing </a:t>
            </a:r>
            <a:r>
              <a:rPr lang="en-US" dirty="0"/>
              <a:t>positive or negative reinforcers to eliminate a </a:t>
            </a:r>
            <a:r>
              <a:rPr lang="en-US" dirty="0" smtClean="0"/>
              <a:t>behavior</a:t>
            </a:r>
          </a:p>
          <a:p>
            <a:pPr lvl="0">
              <a:lnSpc>
                <a:spcPct val="90000"/>
              </a:lnSpc>
              <a:spcBef>
                <a:spcPts val="0"/>
              </a:spcBef>
            </a:pPr>
            <a:endParaRPr lang="en-US" sz="1200" dirty="0"/>
          </a:p>
          <a:p>
            <a:pPr lvl="0">
              <a:lnSpc>
                <a:spcPct val="90000"/>
              </a:lnSpc>
              <a:spcBef>
                <a:spcPts val="0"/>
              </a:spcBef>
            </a:pPr>
            <a:r>
              <a:rPr lang="en-US" dirty="0"/>
              <a:t>Punishment involves providing an unpleasant outcome after a </a:t>
            </a:r>
            <a:r>
              <a:rPr lang="en-US" dirty="0" smtClean="0"/>
              <a:t>behavior</a:t>
            </a:r>
            <a:endParaRPr lang="en-US" dirty="0"/>
          </a:p>
          <a:p>
            <a:pPr lvl="0">
              <a:lnSpc>
                <a:spcPct val="90000"/>
              </a:lnSpc>
              <a:spcBef>
                <a:spcPts val="0"/>
              </a:spcBef>
            </a:pPr>
            <a:endParaRPr lang="en-US" dirty="0" smtClean="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705912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45" y="967102"/>
            <a:ext cx="5756401" cy="903445"/>
          </a:xfrm>
        </p:spPr>
        <p:txBody>
          <a:bodyPr>
            <a:normAutofit/>
          </a:bodyPr>
          <a:lstStyle/>
          <a:p>
            <a:r>
              <a:rPr lang="en-US" dirty="0" smtClean="0"/>
              <a:t>Social Learning Theory</a:t>
            </a:r>
            <a:r>
              <a:rPr lang="en-US" sz="2000" dirty="0" smtClean="0"/>
              <a:t> (1)</a:t>
            </a:r>
            <a:endParaRPr lang="en-US" sz="2000" dirty="0"/>
          </a:p>
        </p:txBody>
      </p:sp>
      <p:sp>
        <p:nvSpPr>
          <p:cNvPr id="3" name="Content Placeholder 2"/>
          <p:cNvSpPr>
            <a:spLocks noGrp="1"/>
          </p:cNvSpPr>
          <p:nvPr>
            <p:ph idx="1"/>
          </p:nvPr>
        </p:nvSpPr>
        <p:spPr>
          <a:xfrm>
            <a:off x="1295400" y="1600200"/>
            <a:ext cx="6400800" cy="4800600"/>
          </a:xfrm>
        </p:spPr>
        <p:txBody>
          <a:bodyPr>
            <a:normAutofit/>
          </a:bodyPr>
          <a:lstStyle/>
          <a:p>
            <a:pPr>
              <a:lnSpc>
                <a:spcPct val="90000"/>
              </a:lnSpc>
              <a:spcBef>
                <a:spcPts val="0"/>
              </a:spcBef>
            </a:pPr>
            <a:endParaRPr lang="en-US" dirty="0" smtClean="0"/>
          </a:p>
          <a:p>
            <a:r>
              <a:rPr lang="en-US" dirty="0"/>
              <a:t>Individuals learn by observing models of behavior, emulating </a:t>
            </a:r>
            <a:r>
              <a:rPr lang="en-US" dirty="0" smtClean="0"/>
              <a:t>behavior</a:t>
            </a:r>
            <a:r>
              <a:rPr lang="en-US" dirty="0"/>
              <a:t>, and </a:t>
            </a:r>
            <a:r>
              <a:rPr lang="en-US" dirty="0" smtClean="0"/>
              <a:t>receiving </a:t>
            </a:r>
            <a:r>
              <a:rPr lang="en-US" dirty="0"/>
              <a:t>reinforcement and </a:t>
            </a:r>
            <a:r>
              <a:rPr lang="en-US" dirty="0" smtClean="0"/>
              <a:t>rewards</a:t>
            </a:r>
          </a:p>
          <a:p>
            <a:endParaRPr lang="en-US" sz="1200" dirty="0"/>
          </a:p>
          <a:p>
            <a:r>
              <a:rPr lang="en-US" dirty="0"/>
              <a:t>Learning </a:t>
            </a:r>
            <a:r>
              <a:rPr lang="en-US" dirty="0" smtClean="0"/>
              <a:t>results </a:t>
            </a:r>
            <a:r>
              <a:rPr lang="en-US" dirty="0"/>
              <a:t>from directly experiencing the consequences of using a skill, </a:t>
            </a:r>
            <a:r>
              <a:rPr lang="en-US" dirty="0" smtClean="0"/>
              <a:t>observing others, </a:t>
            </a:r>
            <a:r>
              <a:rPr lang="en-US" dirty="0"/>
              <a:t>and seeing the consequences of their </a:t>
            </a:r>
            <a:r>
              <a:rPr lang="en-US" dirty="0" smtClean="0"/>
              <a:t>behavior</a:t>
            </a:r>
            <a:endParaRPr lang="en-US" dirty="0"/>
          </a:p>
          <a:p>
            <a:pPr lvl="0">
              <a:lnSpc>
                <a:spcPct val="90000"/>
              </a:lnSpc>
              <a:spcBef>
                <a:spcPts val="0"/>
              </a:spcBef>
            </a:pPr>
            <a:endParaRPr lang="en-US" dirty="0" smtClean="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965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45" y="1045500"/>
            <a:ext cx="6368600" cy="746649"/>
          </a:xfrm>
        </p:spPr>
        <p:txBody>
          <a:bodyPr>
            <a:normAutofit/>
          </a:bodyPr>
          <a:lstStyle/>
          <a:p>
            <a:r>
              <a:rPr lang="en-US" dirty="0" smtClean="0"/>
              <a:t>Social Learning </a:t>
            </a:r>
            <a:r>
              <a:rPr lang="en-US" dirty="0"/>
              <a:t>Theory</a:t>
            </a:r>
            <a:r>
              <a:rPr lang="en-US" sz="2000" dirty="0"/>
              <a:t> </a:t>
            </a:r>
            <a:r>
              <a:rPr lang="en-US" sz="2000" dirty="0" smtClean="0"/>
              <a:t>(2)</a:t>
            </a:r>
            <a:endParaRPr lang="en-US" sz="2200" dirty="0"/>
          </a:p>
        </p:txBody>
      </p:sp>
      <p:sp>
        <p:nvSpPr>
          <p:cNvPr id="3" name="Content Placeholder 2"/>
          <p:cNvSpPr>
            <a:spLocks noGrp="1"/>
          </p:cNvSpPr>
          <p:nvPr>
            <p:ph idx="1"/>
          </p:nvPr>
        </p:nvSpPr>
        <p:spPr>
          <a:xfrm>
            <a:off x="1295400" y="1524000"/>
            <a:ext cx="6400800" cy="4800600"/>
          </a:xfrm>
        </p:spPr>
        <p:txBody>
          <a:bodyPr>
            <a:normAutofit/>
          </a:bodyPr>
          <a:lstStyle/>
          <a:p>
            <a:pPr>
              <a:lnSpc>
                <a:spcPct val="90000"/>
              </a:lnSpc>
              <a:spcBef>
                <a:spcPts val="0"/>
              </a:spcBef>
            </a:pPr>
            <a:endParaRPr lang="en-US" dirty="0" smtClean="0"/>
          </a:p>
          <a:p>
            <a:pPr>
              <a:spcBef>
                <a:spcPts val="0"/>
              </a:spcBef>
            </a:pPr>
            <a:r>
              <a:rPr lang="en-US" dirty="0"/>
              <a:t>F</a:t>
            </a:r>
            <a:r>
              <a:rPr lang="en-US" dirty="0" smtClean="0"/>
              <a:t>our </a:t>
            </a:r>
            <a:r>
              <a:rPr lang="en-US" dirty="0"/>
              <a:t>processes involved in learning</a:t>
            </a:r>
          </a:p>
          <a:p>
            <a:pPr lvl="1">
              <a:spcBef>
                <a:spcPts val="0"/>
              </a:spcBef>
            </a:pPr>
            <a:r>
              <a:rPr lang="en-US" dirty="0" smtClean="0"/>
              <a:t>Attention</a:t>
            </a:r>
          </a:p>
          <a:p>
            <a:pPr lvl="1">
              <a:spcBef>
                <a:spcPts val="0"/>
              </a:spcBef>
            </a:pPr>
            <a:r>
              <a:rPr lang="en-US" dirty="0" smtClean="0"/>
              <a:t>Retention</a:t>
            </a:r>
          </a:p>
          <a:p>
            <a:pPr lvl="1">
              <a:spcBef>
                <a:spcPts val="0"/>
              </a:spcBef>
            </a:pPr>
            <a:r>
              <a:rPr lang="en-US" dirty="0" smtClean="0"/>
              <a:t>Motor reproduction</a:t>
            </a:r>
          </a:p>
          <a:p>
            <a:pPr lvl="1">
              <a:spcBef>
                <a:spcPts val="0"/>
              </a:spcBef>
            </a:pPr>
            <a:r>
              <a:rPr lang="en-US" dirty="0" smtClean="0"/>
              <a:t>Motivational processes</a:t>
            </a:r>
            <a:endParaRPr lang="en-US" dirty="0"/>
          </a:p>
        </p:txBody>
      </p:sp>
      <p:pic>
        <p:nvPicPr>
          <p:cNvPr id="5" name="Picture 4" descr="This image is that of a directional sign board. It contains three arrows. The arrow at the center points right ahead, and the content near the arrow head reads learning. The arrow on the left points to the left, and the content above the arrow reads learning. The arrow on the right points straight ahead. Another arrow branches out from this arrow and points to the right. The text above this branched out arrow reads learning. &#10;" title="Social Learning Theory (Continue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908061"/>
            <a:ext cx="2209800" cy="1657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628799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995" y="984728"/>
            <a:ext cx="6181301" cy="868193"/>
          </a:xfrm>
        </p:spPr>
        <p:txBody>
          <a:bodyPr>
            <a:normAutofit/>
          </a:bodyPr>
          <a:lstStyle/>
          <a:p>
            <a:r>
              <a:rPr lang="en-US" dirty="0" smtClean="0"/>
              <a:t>Social Learning </a:t>
            </a:r>
            <a:r>
              <a:rPr lang="en-US" dirty="0"/>
              <a:t>Theory</a:t>
            </a:r>
            <a:r>
              <a:rPr lang="en-US" sz="2000" dirty="0"/>
              <a:t> </a:t>
            </a:r>
            <a:r>
              <a:rPr lang="en-US" sz="2000" dirty="0" smtClean="0"/>
              <a:t>(3)</a:t>
            </a:r>
            <a:endParaRPr lang="en-US" sz="2200" dirty="0"/>
          </a:p>
        </p:txBody>
      </p:sp>
      <p:sp>
        <p:nvSpPr>
          <p:cNvPr id="3" name="Content Placeholder 2"/>
          <p:cNvSpPr>
            <a:spLocks noGrp="1"/>
          </p:cNvSpPr>
          <p:nvPr>
            <p:ph idx="1"/>
          </p:nvPr>
        </p:nvSpPr>
        <p:spPr>
          <a:xfrm>
            <a:off x="1295400" y="1600200"/>
            <a:ext cx="6400800" cy="4800600"/>
          </a:xfrm>
        </p:spPr>
        <p:txBody>
          <a:bodyPr>
            <a:normAutofit/>
          </a:bodyPr>
          <a:lstStyle/>
          <a:p>
            <a:pPr>
              <a:lnSpc>
                <a:spcPct val="90000"/>
              </a:lnSpc>
              <a:spcBef>
                <a:spcPts val="0"/>
              </a:spcBef>
            </a:pPr>
            <a:endParaRPr lang="en-US" dirty="0" smtClean="0"/>
          </a:p>
          <a:p>
            <a:pPr>
              <a:lnSpc>
                <a:spcPct val="90000"/>
              </a:lnSpc>
              <a:spcBef>
                <a:spcPts val="0"/>
              </a:spcBef>
            </a:pPr>
            <a:r>
              <a:rPr lang="en-US" dirty="0" smtClean="0"/>
              <a:t>Self-efficacy is important</a:t>
            </a:r>
          </a:p>
          <a:p>
            <a:pPr lvl="1">
              <a:lnSpc>
                <a:spcPct val="90000"/>
              </a:lnSpc>
              <a:spcBef>
                <a:spcPts val="0"/>
              </a:spcBef>
            </a:pPr>
            <a:r>
              <a:rPr lang="en-US" dirty="0" smtClean="0"/>
              <a:t>an individual’s </a:t>
            </a:r>
            <a:r>
              <a:rPr lang="en-US" dirty="0"/>
              <a:t>belief that he/she can successfully learn knowledge and </a:t>
            </a:r>
            <a:r>
              <a:rPr lang="en-US" dirty="0" smtClean="0"/>
              <a:t>skills</a:t>
            </a:r>
          </a:p>
          <a:p>
            <a:pPr>
              <a:lnSpc>
                <a:spcPct val="90000"/>
              </a:lnSpc>
              <a:spcBef>
                <a:spcPts val="0"/>
              </a:spcBef>
            </a:pPr>
            <a:endParaRPr lang="en-US" sz="1200" dirty="0"/>
          </a:p>
          <a:p>
            <a:pPr>
              <a:lnSpc>
                <a:spcPct val="90000"/>
              </a:lnSpc>
              <a:spcBef>
                <a:spcPts val="0"/>
              </a:spcBef>
            </a:pPr>
            <a:r>
              <a:rPr lang="en-US" dirty="0" smtClean="0"/>
              <a:t>Self-efficacy </a:t>
            </a:r>
            <a:r>
              <a:rPr lang="en-US" dirty="0"/>
              <a:t>can be increased </a:t>
            </a:r>
            <a:r>
              <a:rPr lang="en-US" dirty="0" smtClean="0"/>
              <a:t>through:</a:t>
            </a:r>
            <a:endParaRPr lang="en-US" dirty="0"/>
          </a:p>
          <a:p>
            <a:pPr lvl="1">
              <a:lnSpc>
                <a:spcPct val="90000"/>
              </a:lnSpc>
            </a:pPr>
            <a:r>
              <a:rPr lang="en-US" dirty="0"/>
              <a:t>verbal </a:t>
            </a:r>
            <a:r>
              <a:rPr lang="en-US" dirty="0" smtClean="0"/>
              <a:t>persuasion</a:t>
            </a:r>
          </a:p>
          <a:p>
            <a:pPr lvl="1">
              <a:lnSpc>
                <a:spcPct val="90000"/>
              </a:lnSpc>
            </a:pPr>
            <a:r>
              <a:rPr lang="en-US" dirty="0" smtClean="0"/>
              <a:t>logical verification</a:t>
            </a:r>
          </a:p>
          <a:p>
            <a:pPr lvl="1">
              <a:lnSpc>
                <a:spcPct val="90000"/>
              </a:lnSpc>
            </a:pPr>
            <a:r>
              <a:rPr lang="en-US" dirty="0" smtClean="0"/>
              <a:t>modeling</a:t>
            </a:r>
            <a:endParaRPr lang="en-US" dirty="0"/>
          </a:p>
          <a:p>
            <a:pPr lvl="1">
              <a:lnSpc>
                <a:spcPct val="90000"/>
              </a:lnSpc>
            </a:pPr>
            <a:r>
              <a:rPr lang="en-US" dirty="0"/>
              <a:t>past </a:t>
            </a:r>
            <a:r>
              <a:rPr lang="en-US" dirty="0" smtClean="0"/>
              <a:t>accomplishment</a:t>
            </a:r>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946263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67" y="1045500"/>
            <a:ext cx="4757356" cy="746649"/>
          </a:xfrm>
        </p:spPr>
        <p:txBody>
          <a:bodyPr>
            <a:normAutofit/>
          </a:bodyPr>
          <a:lstStyle/>
          <a:p>
            <a:r>
              <a:rPr lang="en-US" dirty="0" smtClean="0"/>
              <a:t>Goal Orientation</a:t>
            </a:r>
            <a:r>
              <a:rPr lang="en-US" sz="2000" dirty="0" smtClean="0"/>
              <a:t> (1)</a:t>
            </a:r>
            <a:endParaRPr lang="en-US" sz="2000" dirty="0"/>
          </a:p>
        </p:txBody>
      </p:sp>
      <p:sp>
        <p:nvSpPr>
          <p:cNvPr id="3" name="Content Placeholder 2"/>
          <p:cNvSpPr>
            <a:spLocks noGrp="1"/>
          </p:cNvSpPr>
          <p:nvPr>
            <p:ph idx="1"/>
          </p:nvPr>
        </p:nvSpPr>
        <p:spPr>
          <a:xfrm>
            <a:off x="1295400" y="1524000"/>
            <a:ext cx="6400800" cy="4800600"/>
          </a:xfrm>
        </p:spPr>
        <p:txBody>
          <a:bodyPr>
            <a:normAutofit/>
          </a:bodyPr>
          <a:lstStyle/>
          <a:p>
            <a:endParaRPr lang="en-US" dirty="0" smtClean="0"/>
          </a:p>
          <a:p>
            <a:pPr>
              <a:spcBef>
                <a:spcPts val="0"/>
              </a:spcBef>
            </a:pPr>
            <a:r>
              <a:rPr lang="en-US" dirty="0"/>
              <a:t>Learning orientation relates to trying to increase ability and competence in a </a:t>
            </a:r>
            <a:r>
              <a:rPr lang="en-US" dirty="0" smtClean="0"/>
              <a:t>task</a:t>
            </a:r>
          </a:p>
          <a:p>
            <a:pPr lvl="1">
              <a:spcBef>
                <a:spcPts val="0"/>
              </a:spcBef>
            </a:pPr>
            <a:r>
              <a:rPr lang="en-US" dirty="0" smtClean="0"/>
              <a:t>People </a:t>
            </a:r>
            <a:r>
              <a:rPr lang="en-US" dirty="0"/>
              <a:t>with a learning orientation view mistakes as </a:t>
            </a:r>
            <a:r>
              <a:rPr lang="en-US" dirty="0" smtClean="0"/>
              <a:t>useful for learning</a:t>
            </a:r>
          </a:p>
          <a:p>
            <a:pPr lvl="1">
              <a:spcBef>
                <a:spcPts val="0"/>
              </a:spcBef>
            </a:pPr>
            <a:endParaRPr lang="en-US" sz="1050" dirty="0"/>
          </a:p>
          <a:p>
            <a:pPr>
              <a:spcBef>
                <a:spcPts val="0"/>
              </a:spcBef>
            </a:pPr>
            <a:endParaRPr lang="en-US" sz="800" dirty="0"/>
          </a:p>
          <a:p>
            <a:pPr>
              <a:spcBef>
                <a:spcPts val="0"/>
              </a:spcBef>
            </a:pPr>
            <a:r>
              <a:rPr lang="en-US" dirty="0"/>
              <a:t>Performance orientation refers to a desire to look good in comparison to </a:t>
            </a:r>
            <a:r>
              <a:rPr lang="en-US" dirty="0" smtClean="0"/>
              <a:t>others</a:t>
            </a:r>
          </a:p>
          <a:p>
            <a:pPr lvl="1">
              <a:spcBef>
                <a:spcPts val="0"/>
              </a:spcBef>
            </a:pPr>
            <a:r>
              <a:rPr lang="en-US" dirty="0" smtClean="0"/>
              <a:t>Individuals </a:t>
            </a:r>
            <a:r>
              <a:rPr lang="en-US" dirty="0"/>
              <a:t>with a performance orientation </a:t>
            </a:r>
            <a:r>
              <a:rPr lang="en-US" dirty="0" smtClean="0"/>
              <a:t>avoid </a:t>
            </a:r>
            <a:r>
              <a:rPr lang="en-US" dirty="0"/>
              <a:t>mistakes </a:t>
            </a:r>
            <a:r>
              <a:rPr lang="en-US" dirty="0" smtClean="0"/>
              <a:t>because they do not want to appear foolish</a:t>
            </a:r>
          </a:p>
          <a:p>
            <a:pPr marL="365760" lvl="1" indent="0">
              <a:spcBef>
                <a:spcPts val="0"/>
              </a:spcBef>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2259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211" y="1008167"/>
            <a:ext cx="4324869" cy="821314"/>
          </a:xfrm>
        </p:spPr>
        <p:txBody>
          <a:bodyPr>
            <a:normAutofit/>
          </a:bodyPr>
          <a:lstStyle/>
          <a:p>
            <a:r>
              <a:rPr lang="en-US" dirty="0" smtClean="0"/>
              <a:t>Goal Orientation</a:t>
            </a:r>
            <a:r>
              <a:rPr lang="en-US" sz="2000" dirty="0" smtClean="0"/>
              <a:t> (2)</a:t>
            </a:r>
            <a:endParaRPr lang="en-US" sz="2000" dirty="0"/>
          </a:p>
        </p:txBody>
      </p:sp>
      <p:sp>
        <p:nvSpPr>
          <p:cNvPr id="3" name="Content Placeholder 2"/>
          <p:cNvSpPr>
            <a:spLocks noGrp="1"/>
          </p:cNvSpPr>
          <p:nvPr>
            <p:ph idx="1"/>
          </p:nvPr>
        </p:nvSpPr>
        <p:spPr>
          <a:xfrm>
            <a:off x="1295400" y="1524000"/>
            <a:ext cx="6400800" cy="4800600"/>
          </a:xfrm>
        </p:spPr>
        <p:txBody>
          <a:bodyPr>
            <a:normAutofit/>
          </a:bodyPr>
          <a:lstStyle/>
          <a:p>
            <a:endParaRPr lang="en-US" dirty="0" smtClean="0"/>
          </a:p>
          <a:p>
            <a:pPr>
              <a:spcBef>
                <a:spcPts val="0"/>
              </a:spcBef>
            </a:pPr>
            <a:r>
              <a:rPr lang="en-US" dirty="0"/>
              <a:t>Trainers should strive to promote a learning orientation among </a:t>
            </a:r>
            <a:r>
              <a:rPr lang="en-US" dirty="0" smtClean="0"/>
              <a:t>trainees</a:t>
            </a:r>
            <a:endParaRPr lang="en-US" dirty="0"/>
          </a:p>
          <a:p>
            <a:pPr lvl="1">
              <a:spcBef>
                <a:spcPts val="0"/>
              </a:spcBef>
            </a:pPr>
            <a:r>
              <a:rPr lang="en-US" dirty="0" smtClean="0"/>
              <a:t>Set goals around experimentation</a:t>
            </a:r>
          </a:p>
          <a:p>
            <a:pPr lvl="1">
              <a:spcBef>
                <a:spcPts val="0"/>
              </a:spcBef>
            </a:pPr>
            <a:r>
              <a:rPr lang="en-US" dirty="0" smtClean="0"/>
              <a:t>Deemphasize competition </a:t>
            </a:r>
          </a:p>
          <a:p>
            <a:pPr lvl="1">
              <a:spcBef>
                <a:spcPts val="0"/>
              </a:spcBef>
            </a:pPr>
            <a:r>
              <a:rPr lang="en-US" dirty="0" smtClean="0"/>
              <a:t>Create a community of learning</a:t>
            </a:r>
          </a:p>
          <a:p>
            <a:pPr lvl="1">
              <a:spcBef>
                <a:spcPts val="0"/>
              </a:spcBef>
            </a:pPr>
            <a:r>
              <a:rPr lang="en-US" dirty="0" smtClean="0"/>
              <a:t>Provide constructive feedback when trainees make mistakes</a:t>
            </a:r>
          </a:p>
          <a:p>
            <a:pPr>
              <a:spcBef>
                <a:spcPts val="0"/>
              </a:spcBef>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821720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45" y="1008167"/>
            <a:ext cx="5756401" cy="821314"/>
          </a:xfrm>
        </p:spPr>
        <p:txBody>
          <a:bodyPr>
            <a:normAutofit/>
          </a:bodyPr>
          <a:lstStyle/>
          <a:p>
            <a:r>
              <a:rPr lang="en-US" dirty="0"/>
              <a:t>Maslow’s </a:t>
            </a:r>
            <a:r>
              <a:rPr lang="en-US" dirty="0" smtClean="0"/>
              <a:t>Hierarchy</a:t>
            </a:r>
            <a:endParaRPr lang="en-US" dirty="0"/>
          </a:p>
        </p:txBody>
      </p:sp>
      <p:graphicFrame>
        <p:nvGraphicFramePr>
          <p:cNvPr id="8" name="Diagram 7" descr="This image depicts Maslow’s hierarchy of needs. The image is that of a pyramid that is divided into five segments. From the bottom to the top, these segments read physiological, safety, social, esteem, and self-actualization. " title="Maslow’s Hierarchy"/>
          <p:cNvGraphicFramePr/>
          <p:nvPr>
            <p:extLst>
              <p:ext uri="{D42A27DB-BD31-4B8C-83A1-F6EECF244321}">
                <p14:modId xmlns:p14="http://schemas.microsoft.com/office/powerpoint/2010/main" val="1132704617"/>
              </p:ext>
            </p:extLst>
          </p:nvPr>
        </p:nvGraphicFramePr>
        <p:xfrm>
          <a:off x="1905000" y="2020067"/>
          <a:ext cx="5006623" cy="32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txBox="1">
            <a:spLocks/>
          </p:cNvSpPr>
          <p:nvPr/>
        </p:nvSpPr>
        <p:spPr>
          <a:xfrm>
            <a:off x="2689578" y="2133600"/>
            <a:ext cx="3406422" cy="440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660033"/>
                </a:solidFill>
                <a:latin typeface="Gisha" panose="020B0502040204020203" pitchFamily="34" charset="-79"/>
                <a:ea typeface="+mj-ea"/>
                <a:cs typeface="Gisha" panose="020B0502040204020203" pitchFamily="34" charset="-79"/>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tx1"/>
                </a:solidFill>
              </a:rPr>
              <a:t>Self-Actualization </a:t>
            </a:r>
            <a:endParaRPr lang="en-US" sz="2000" dirty="0">
              <a:solidFill>
                <a:schemeClr val="tx1"/>
              </a:solidFill>
            </a:endParaRPr>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309614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Alderfer’s Theory</a:t>
            </a:r>
            <a:endParaRPr lang="en-US" dirty="0"/>
          </a:p>
        </p:txBody>
      </p:sp>
      <p:sp>
        <p:nvSpPr>
          <p:cNvPr id="3" name="Content Placeholder 2"/>
          <p:cNvSpPr>
            <a:spLocks noGrp="1"/>
          </p:cNvSpPr>
          <p:nvPr>
            <p:ph idx="1"/>
          </p:nvPr>
        </p:nvSpPr>
        <p:spPr>
          <a:xfrm>
            <a:off x="1295400" y="1447800"/>
            <a:ext cx="6477000" cy="4495800"/>
          </a:xfrm>
        </p:spPr>
        <p:txBody>
          <a:bodyPr>
            <a:normAutofit/>
          </a:bodyPr>
          <a:lstStyle/>
          <a:p>
            <a:pPr marL="0" indent="0">
              <a:lnSpc>
                <a:spcPct val="90000"/>
              </a:lnSpc>
              <a:buNone/>
            </a:pPr>
            <a:endParaRPr lang="en-US" dirty="0" smtClean="0"/>
          </a:p>
          <a:p>
            <a:pPr>
              <a:lnSpc>
                <a:spcPct val="90000"/>
              </a:lnSpc>
            </a:pPr>
            <a:r>
              <a:rPr lang="en-US" dirty="0" smtClean="0"/>
              <a:t>Existence</a:t>
            </a:r>
          </a:p>
          <a:p>
            <a:pPr lvl="1">
              <a:lnSpc>
                <a:spcPct val="90000"/>
              </a:lnSpc>
            </a:pPr>
            <a:r>
              <a:rPr lang="en-US" dirty="0" smtClean="0"/>
              <a:t>physical needs such as food, clothing, and shelter</a:t>
            </a:r>
          </a:p>
          <a:p>
            <a:pPr lvl="1">
              <a:lnSpc>
                <a:spcPct val="90000"/>
              </a:lnSpc>
              <a:spcBef>
                <a:spcPts val="0"/>
              </a:spcBef>
            </a:pPr>
            <a:endParaRPr lang="en-US" sz="900" dirty="0" smtClean="0"/>
          </a:p>
          <a:p>
            <a:pPr>
              <a:lnSpc>
                <a:spcPct val="90000"/>
              </a:lnSpc>
            </a:pPr>
            <a:r>
              <a:rPr lang="en-US" dirty="0" smtClean="0"/>
              <a:t>Relatedness</a:t>
            </a:r>
          </a:p>
          <a:p>
            <a:pPr lvl="1">
              <a:lnSpc>
                <a:spcPct val="90000"/>
              </a:lnSpc>
            </a:pPr>
            <a:r>
              <a:rPr lang="en-US" dirty="0" smtClean="0"/>
              <a:t>interpersonal needs in personal and professional settings</a:t>
            </a:r>
          </a:p>
          <a:p>
            <a:pPr lvl="1">
              <a:lnSpc>
                <a:spcPct val="90000"/>
              </a:lnSpc>
            </a:pPr>
            <a:endParaRPr lang="en-US" sz="900" dirty="0" smtClean="0"/>
          </a:p>
          <a:p>
            <a:pPr>
              <a:lnSpc>
                <a:spcPct val="90000"/>
              </a:lnSpc>
            </a:pPr>
            <a:r>
              <a:rPr lang="en-US" dirty="0" smtClean="0"/>
              <a:t>Growth</a:t>
            </a:r>
          </a:p>
          <a:p>
            <a:pPr lvl="1">
              <a:lnSpc>
                <a:spcPct val="90000"/>
              </a:lnSpc>
            </a:pPr>
            <a:r>
              <a:rPr lang="en-US" dirty="0" smtClean="0"/>
              <a:t>needs for personal development</a:t>
            </a:r>
          </a:p>
          <a:p>
            <a:pPr>
              <a:lnSpc>
                <a:spcPct val="110000"/>
              </a:lnSpc>
              <a:spcBef>
                <a:spcPts val="0"/>
              </a:spcBef>
            </a:pPr>
            <a:endParaRPr lang="en-US" dirty="0"/>
          </a:p>
          <a:p>
            <a:pPr lvl="0">
              <a:lnSpc>
                <a:spcPct val="90000"/>
              </a:lnSpc>
              <a:spcBef>
                <a:spcPts val="0"/>
              </a:spcBef>
            </a:pP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60235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211" y="1008167"/>
            <a:ext cx="4324869" cy="821314"/>
          </a:xfrm>
        </p:spPr>
        <p:txBody>
          <a:bodyPr/>
          <a:lstStyle/>
          <a:p>
            <a:r>
              <a:rPr lang="en-US" dirty="0" smtClean="0"/>
              <a:t>Objectives</a:t>
            </a:r>
            <a:r>
              <a:rPr lang="en-US" sz="2000" dirty="0" smtClean="0"/>
              <a:t> (1)</a:t>
            </a:r>
            <a:endParaRPr lang="en-US" sz="2000" dirty="0"/>
          </a:p>
        </p:txBody>
      </p:sp>
      <p:sp>
        <p:nvSpPr>
          <p:cNvPr id="3" name="Content Placeholder 2"/>
          <p:cNvSpPr>
            <a:spLocks noGrp="1"/>
          </p:cNvSpPr>
          <p:nvPr>
            <p:ph idx="1"/>
          </p:nvPr>
        </p:nvSpPr>
        <p:spPr>
          <a:xfrm>
            <a:off x="1430868" y="1828800"/>
            <a:ext cx="6417732" cy="4800600"/>
          </a:xfrm>
        </p:spPr>
        <p:txBody>
          <a:bodyPr>
            <a:normAutofit/>
          </a:bodyPr>
          <a:lstStyle/>
          <a:p>
            <a:r>
              <a:rPr lang="en-US" dirty="0" smtClean="0"/>
              <a:t>Discuss </a:t>
            </a:r>
            <a:r>
              <a:rPr lang="en-US" dirty="0"/>
              <a:t>the five types of learner </a:t>
            </a:r>
            <a:r>
              <a:rPr lang="en-US" dirty="0" smtClean="0"/>
              <a:t>outcomes</a:t>
            </a:r>
          </a:p>
          <a:p>
            <a:endParaRPr lang="en-US" sz="1200" dirty="0"/>
          </a:p>
          <a:p>
            <a:r>
              <a:rPr lang="en-US" dirty="0" smtClean="0"/>
              <a:t>Explain </a:t>
            </a:r>
            <a:r>
              <a:rPr lang="en-US" dirty="0"/>
              <a:t>the implications of learning theory for instructional </a:t>
            </a:r>
            <a:r>
              <a:rPr lang="en-US" dirty="0" smtClean="0"/>
              <a:t>design</a:t>
            </a:r>
          </a:p>
          <a:p>
            <a:endParaRPr lang="en-US" sz="1200" dirty="0" smtClean="0"/>
          </a:p>
          <a:p>
            <a:r>
              <a:rPr lang="en-US" dirty="0" smtClean="0"/>
              <a:t>Incorporate </a:t>
            </a:r>
            <a:r>
              <a:rPr lang="en-US" dirty="0"/>
              <a:t>adult learning theory into the design of a training </a:t>
            </a:r>
            <a:r>
              <a:rPr lang="en-US" dirty="0" smtClean="0"/>
              <a:t>program</a:t>
            </a:r>
          </a:p>
          <a:p>
            <a:endParaRPr lang="en-US" sz="1200" dirty="0"/>
          </a:p>
          <a:p>
            <a:r>
              <a:rPr lang="en-US" dirty="0" smtClean="0"/>
              <a:t>Describe </a:t>
            </a:r>
            <a:r>
              <a:rPr lang="en-US" dirty="0"/>
              <a:t>how learners receive, process, store, retrieve, and act upon </a:t>
            </a:r>
            <a:r>
              <a:rPr lang="en-US" dirty="0" smtClean="0"/>
              <a:t>information</a:t>
            </a:r>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11473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McClelland’s Theory</a:t>
            </a:r>
            <a:endParaRPr lang="en-US" dirty="0"/>
          </a:p>
        </p:txBody>
      </p:sp>
      <p:sp>
        <p:nvSpPr>
          <p:cNvPr id="3" name="Content Placeholder 2"/>
          <p:cNvSpPr>
            <a:spLocks noGrp="1"/>
          </p:cNvSpPr>
          <p:nvPr>
            <p:ph idx="1"/>
          </p:nvPr>
        </p:nvSpPr>
        <p:spPr>
          <a:xfrm>
            <a:off x="1295400" y="1600200"/>
            <a:ext cx="6400800" cy="4800600"/>
          </a:xfrm>
        </p:spPr>
        <p:txBody>
          <a:bodyPr>
            <a:normAutofit/>
          </a:bodyPr>
          <a:lstStyle/>
          <a:p>
            <a:pPr>
              <a:spcBef>
                <a:spcPts val="0"/>
              </a:spcBef>
            </a:pPr>
            <a:endParaRPr lang="en-US" dirty="0" smtClean="0"/>
          </a:p>
          <a:p>
            <a:pPr lvl="0">
              <a:spcBef>
                <a:spcPts val="0"/>
              </a:spcBef>
            </a:pPr>
            <a:r>
              <a:rPr lang="en-US" dirty="0" smtClean="0"/>
              <a:t>Need </a:t>
            </a:r>
            <a:r>
              <a:rPr lang="en-US" dirty="0"/>
              <a:t>for </a:t>
            </a:r>
            <a:r>
              <a:rPr lang="en-US" dirty="0" smtClean="0"/>
              <a:t>achievement</a:t>
            </a:r>
          </a:p>
          <a:p>
            <a:pPr lvl="1">
              <a:spcBef>
                <a:spcPts val="0"/>
              </a:spcBef>
            </a:pPr>
            <a:r>
              <a:rPr lang="en-US" dirty="0" smtClean="0"/>
              <a:t>need </a:t>
            </a:r>
            <a:r>
              <a:rPr lang="en-US" dirty="0"/>
              <a:t>to achieve challenging goals, </a:t>
            </a:r>
            <a:r>
              <a:rPr lang="en-US" dirty="0" smtClean="0"/>
              <a:t>prove </a:t>
            </a:r>
            <a:r>
              <a:rPr lang="en-US" dirty="0"/>
              <a:t>something, and </a:t>
            </a:r>
            <a:r>
              <a:rPr lang="en-US" dirty="0" smtClean="0"/>
              <a:t>recognition</a:t>
            </a:r>
          </a:p>
          <a:p>
            <a:pPr lvl="1">
              <a:spcBef>
                <a:spcPts val="0"/>
              </a:spcBef>
            </a:pPr>
            <a:endParaRPr lang="en-US" sz="1200" dirty="0"/>
          </a:p>
          <a:p>
            <a:pPr lvl="0">
              <a:spcBef>
                <a:spcPts val="0"/>
              </a:spcBef>
            </a:pPr>
            <a:r>
              <a:rPr lang="en-US" dirty="0" smtClean="0"/>
              <a:t>Need </a:t>
            </a:r>
            <a:r>
              <a:rPr lang="en-US" dirty="0"/>
              <a:t>for </a:t>
            </a:r>
            <a:r>
              <a:rPr lang="en-US" dirty="0" smtClean="0"/>
              <a:t>power</a:t>
            </a:r>
          </a:p>
          <a:p>
            <a:pPr lvl="1">
              <a:spcBef>
                <a:spcPts val="0"/>
              </a:spcBef>
            </a:pPr>
            <a:r>
              <a:rPr lang="en-US" dirty="0" smtClean="0"/>
              <a:t>need </a:t>
            </a:r>
            <a:r>
              <a:rPr lang="en-US" dirty="0"/>
              <a:t>to </a:t>
            </a:r>
            <a:r>
              <a:rPr lang="en-US" dirty="0" smtClean="0"/>
              <a:t>dominate and influence others</a:t>
            </a:r>
          </a:p>
          <a:p>
            <a:pPr lvl="1">
              <a:spcBef>
                <a:spcPts val="0"/>
              </a:spcBef>
            </a:pPr>
            <a:endParaRPr lang="en-US" sz="1200" dirty="0" smtClean="0"/>
          </a:p>
          <a:p>
            <a:pPr>
              <a:spcBef>
                <a:spcPts val="0"/>
              </a:spcBef>
            </a:pPr>
            <a:r>
              <a:rPr lang="en-US" dirty="0" smtClean="0"/>
              <a:t>Need </a:t>
            </a:r>
            <a:r>
              <a:rPr lang="en-US" dirty="0"/>
              <a:t>for </a:t>
            </a:r>
            <a:r>
              <a:rPr lang="en-US" dirty="0" smtClean="0"/>
              <a:t>affiliation</a:t>
            </a:r>
          </a:p>
          <a:p>
            <a:pPr lvl="1">
              <a:spcBef>
                <a:spcPts val="0"/>
              </a:spcBef>
            </a:pPr>
            <a:r>
              <a:rPr lang="en-US" dirty="0" smtClean="0"/>
              <a:t>need </a:t>
            </a:r>
            <a:r>
              <a:rPr lang="en-US" dirty="0"/>
              <a:t>to be a part of something and </a:t>
            </a:r>
            <a:r>
              <a:rPr lang="en-US" dirty="0" smtClean="0"/>
              <a:t>desire </a:t>
            </a:r>
            <a:r>
              <a:rPr lang="en-US" dirty="0"/>
              <a:t>social relationships</a:t>
            </a:r>
          </a:p>
          <a:p>
            <a:pPr lvl="0">
              <a:lnSpc>
                <a:spcPct val="90000"/>
              </a:lnSpc>
              <a:spcBef>
                <a:spcPts val="0"/>
              </a:spcBef>
            </a:pP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293339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Needs Theory Implications</a:t>
            </a:r>
            <a:endParaRPr lang="en-US" dirty="0"/>
          </a:p>
        </p:txBody>
      </p:sp>
      <p:sp>
        <p:nvSpPr>
          <p:cNvPr id="3" name="Content Placeholder 2"/>
          <p:cNvSpPr>
            <a:spLocks noGrp="1"/>
          </p:cNvSpPr>
          <p:nvPr>
            <p:ph idx="1"/>
          </p:nvPr>
        </p:nvSpPr>
        <p:spPr>
          <a:xfrm>
            <a:off x="1295400" y="1371600"/>
            <a:ext cx="6400800" cy="4800600"/>
          </a:xfrm>
        </p:spPr>
        <p:txBody>
          <a:bodyPr>
            <a:normAutofit/>
          </a:bodyPr>
          <a:lstStyle/>
          <a:p>
            <a:pPr>
              <a:spcBef>
                <a:spcPts val="0"/>
              </a:spcBef>
            </a:pPr>
            <a:endParaRPr lang="en-US" dirty="0" smtClean="0"/>
          </a:p>
          <a:p>
            <a:r>
              <a:rPr lang="en-US" dirty="0" smtClean="0"/>
              <a:t>Trainers should </a:t>
            </a:r>
            <a:r>
              <a:rPr lang="en-US" dirty="0"/>
              <a:t>attempt to understand learners’ needs, explain how </a:t>
            </a:r>
            <a:r>
              <a:rPr lang="en-US" dirty="0" smtClean="0"/>
              <a:t>training </a:t>
            </a:r>
            <a:r>
              <a:rPr lang="en-US" dirty="0"/>
              <a:t>will </a:t>
            </a:r>
            <a:r>
              <a:rPr lang="en-US" dirty="0" smtClean="0"/>
              <a:t>meet needs</a:t>
            </a:r>
            <a:r>
              <a:rPr lang="en-US" dirty="0"/>
              <a:t>, and adapt </a:t>
            </a:r>
            <a:r>
              <a:rPr lang="en-US" dirty="0" smtClean="0"/>
              <a:t>training</a:t>
            </a:r>
            <a:endParaRPr lang="en-US" dirty="0"/>
          </a:p>
          <a:p>
            <a:endParaRPr lang="en-US" sz="800" dirty="0" smtClean="0"/>
          </a:p>
          <a:p>
            <a:r>
              <a:rPr lang="en-US" dirty="0" smtClean="0"/>
              <a:t>If </a:t>
            </a:r>
            <a:r>
              <a:rPr lang="en-US" dirty="0"/>
              <a:t>certain basic needs </a:t>
            </a:r>
            <a:r>
              <a:rPr lang="en-US" dirty="0" smtClean="0"/>
              <a:t>are </a:t>
            </a:r>
            <a:r>
              <a:rPr lang="en-US" dirty="0"/>
              <a:t>not met, </a:t>
            </a:r>
            <a:r>
              <a:rPr lang="en-US" dirty="0" smtClean="0"/>
              <a:t>motivation may suffer</a:t>
            </a:r>
          </a:p>
          <a:p>
            <a:endParaRPr lang="en-US" sz="800" dirty="0" smtClean="0"/>
          </a:p>
          <a:p>
            <a:r>
              <a:rPr lang="en-US" dirty="0" smtClean="0"/>
              <a:t>Training </a:t>
            </a:r>
            <a:r>
              <a:rPr lang="en-US" dirty="0"/>
              <a:t>should not necessarily attempt to meet all needs, </a:t>
            </a:r>
            <a:r>
              <a:rPr lang="en-US" dirty="0" smtClean="0"/>
              <a:t>however </a:t>
            </a:r>
            <a:endParaRPr lang="en-US" dirty="0"/>
          </a:p>
          <a:p>
            <a:pPr lvl="0">
              <a:lnSpc>
                <a:spcPct val="90000"/>
              </a:lnSpc>
              <a:spcBef>
                <a:spcPts val="0"/>
              </a:spcBef>
            </a:pP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63910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099" y="1008167"/>
            <a:ext cx="5233092" cy="821314"/>
          </a:xfrm>
        </p:spPr>
        <p:txBody>
          <a:bodyPr>
            <a:normAutofit/>
          </a:bodyPr>
          <a:lstStyle/>
          <a:p>
            <a:r>
              <a:rPr lang="en-US" dirty="0"/>
              <a:t>Expectancy </a:t>
            </a:r>
            <a:r>
              <a:rPr lang="en-US" dirty="0" smtClean="0"/>
              <a:t>Theory</a:t>
            </a:r>
            <a:r>
              <a:rPr lang="en-US" sz="2000" dirty="0" smtClean="0"/>
              <a:t> (1)</a:t>
            </a:r>
            <a:endParaRPr lang="en-US" sz="2000" dirty="0"/>
          </a:p>
        </p:txBody>
      </p:sp>
      <p:pic>
        <p:nvPicPr>
          <p:cNvPr id="6" name="Picture 4" descr="This image illustrates the expectancy theory. It contains three sections, and each section contains an oval shaped structure followed by a downward-pointing curly bracket that leads to relevant points.  &#10;&#10;The oval shape on the extreme left is labeled expectancy. The content that follows this heading reads efforts lead to performance. A curly bracket lies below this structure. It points at two questions that read as follows:&#10;•Does the trainee have the ability to learn?&#10;•Does the trainee believe he or she can learn?&#10;This section is followed by a multiplication symbol. &#10;&#10;The oval shape at the center is labeled instrumentality. The content that follows this heading reads performance leads to outcome. A curly bracket lies below this structure. It points at a question that reads does the trainee believe training outcomes promised will be delivered? &#10;This section is followed by a multiplication symbol. &#10;&#10;The oval shape on the right is labeled valence. The content that follows this heading reads value of outcome. There is a question beneath this structure that reads are outcomes related to training valued?&#10;An equals sign follows the third oval structure. The word effort is positioned after the equals sign. &#10;&#10;" title="Expectancy Theory"/>
          <p:cNvPicPr preferRelativeResize="0">
            <a:picLocks noChangeArrowheads="1"/>
          </p:cNvPicPr>
          <p:nvPr/>
        </p:nvPicPr>
        <p:blipFill>
          <a:blip r:embed="rId3"/>
          <a:srcRect/>
          <a:stretch>
            <a:fillRect/>
          </a:stretch>
        </p:blipFill>
        <p:spPr bwMode="auto">
          <a:xfrm>
            <a:off x="1161646" y="2362200"/>
            <a:ext cx="6863645" cy="2667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4094876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67" y="1045500"/>
            <a:ext cx="4757356" cy="746649"/>
          </a:xfrm>
        </p:spPr>
        <p:txBody>
          <a:bodyPr>
            <a:normAutofit/>
          </a:bodyPr>
          <a:lstStyle/>
          <a:p>
            <a:r>
              <a:rPr lang="en-US" dirty="0" smtClean="0"/>
              <a:t>Expectancy Theory</a:t>
            </a:r>
            <a:r>
              <a:rPr lang="en-US" sz="2000" dirty="0" smtClean="0"/>
              <a:t> (2)</a:t>
            </a:r>
            <a:endParaRPr lang="en-US" sz="2000" dirty="0"/>
          </a:p>
        </p:txBody>
      </p:sp>
      <p:sp>
        <p:nvSpPr>
          <p:cNvPr id="3" name="Content Placeholder 2"/>
          <p:cNvSpPr>
            <a:spLocks noGrp="1"/>
          </p:cNvSpPr>
          <p:nvPr>
            <p:ph idx="1"/>
          </p:nvPr>
        </p:nvSpPr>
        <p:spPr>
          <a:xfrm>
            <a:off x="1295400" y="1447800"/>
            <a:ext cx="6400800" cy="4800600"/>
          </a:xfrm>
        </p:spPr>
        <p:txBody>
          <a:bodyPr>
            <a:normAutofit/>
          </a:bodyPr>
          <a:lstStyle/>
          <a:p>
            <a:pPr>
              <a:spcBef>
                <a:spcPts val="0"/>
              </a:spcBef>
            </a:pPr>
            <a:endParaRPr lang="en-US" dirty="0" smtClean="0"/>
          </a:p>
          <a:p>
            <a:r>
              <a:rPr lang="en-US" dirty="0"/>
              <a:t>Based on this model, trainers </a:t>
            </a:r>
            <a:r>
              <a:rPr lang="en-US" dirty="0" smtClean="0"/>
              <a:t>should:</a:t>
            </a:r>
          </a:p>
          <a:p>
            <a:pPr lvl="1"/>
            <a:r>
              <a:rPr lang="en-US" dirty="0" smtClean="0"/>
              <a:t>ensure trainees </a:t>
            </a:r>
            <a:r>
              <a:rPr lang="en-US" dirty="0"/>
              <a:t>are confident in their ability </a:t>
            </a:r>
            <a:r>
              <a:rPr lang="en-US" dirty="0" smtClean="0"/>
              <a:t>(expectancy)</a:t>
            </a:r>
          </a:p>
          <a:p>
            <a:pPr lvl="1"/>
            <a:r>
              <a:rPr lang="en-US" dirty="0" smtClean="0"/>
              <a:t>provide </a:t>
            </a:r>
            <a:r>
              <a:rPr lang="en-US" dirty="0"/>
              <a:t>and communicate valued rewards (</a:t>
            </a:r>
            <a:r>
              <a:rPr lang="en-US" dirty="0" smtClean="0"/>
              <a:t>valence)</a:t>
            </a:r>
          </a:p>
          <a:p>
            <a:pPr lvl="1"/>
            <a:r>
              <a:rPr lang="en-US" dirty="0" smtClean="0"/>
              <a:t>ensure valued </a:t>
            </a:r>
            <a:r>
              <a:rPr lang="en-US" dirty="0"/>
              <a:t>rewards are </a:t>
            </a:r>
            <a:r>
              <a:rPr lang="en-US" dirty="0" smtClean="0"/>
              <a:t>received </a:t>
            </a:r>
            <a:r>
              <a:rPr lang="en-US" dirty="0"/>
              <a:t>if trainees successfully learn and transfer (instrumentality</a:t>
            </a:r>
            <a:r>
              <a:rPr lang="en-US" dirty="0" smtClean="0"/>
              <a:t>)</a:t>
            </a:r>
            <a:endParaRPr lang="en-US" dirty="0"/>
          </a:p>
          <a:p>
            <a:pPr lvl="0">
              <a:lnSpc>
                <a:spcPct val="90000"/>
              </a:lnSpc>
              <a:spcBef>
                <a:spcPts val="0"/>
              </a:spcBef>
            </a:pP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6583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Learning Theory </a:t>
            </a:r>
            <a:endParaRPr lang="en-US" dirty="0"/>
          </a:p>
        </p:txBody>
      </p:sp>
      <p:sp>
        <p:nvSpPr>
          <p:cNvPr id="3" name="Content Placeholder 2"/>
          <p:cNvSpPr>
            <a:spLocks noGrp="1"/>
          </p:cNvSpPr>
          <p:nvPr>
            <p:ph idx="1"/>
          </p:nvPr>
        </p:nvSpPr>
        <p:spPr>
          <a:xfrm>
            <a:off x="1295400" y="1447800"/>
            <a:ext cx="6400800" cy="4800600"/>
          </a:xfrm>
        </p:spPr>
        <p:txBody>
          <a:bodyPr>
            <a:normAutofit/>
          </a:bodyPr>
          <a:lstStyle/>
          <a:p>
            <a:pPr marL="0" indent="0">
              <a:spcBef>
                <a:spcPts val="0"/>
              </a:spcBef>
              <a:buNone/>
            </a:pPr>
            <a:endParaRPr lang="en-US" dirty="0" smtClean="0"/>
          </a:p>
          <a:p>
            <a:r>
              <a:rPr lang="en-US" dirty="0" smtClean="0"/>
              <a:t>Adults </a:t>
            </a:r>
            <a:r>
              <a:rPr lang="en-US" dirty="0"/>
              <a:t>have the need to know </a:t>
            </a:r>
            <a:r>
              <a:rPr lang="en-US" dirty="0" smtClean="0"/>
              <a:t>“why”</a:t>
            </a:r>
          </a:p>
          <a:p>
            <a:r>
              <a:rPr lang="en-US" dirty="0" smtClean="0"/>
              <a:t>Adults </a:t>
            </a:r>
            <a:r>
              <a:rPr lang="en-US" dirty="0"/>
              <a:t>have a need to be </a:t>
            </a:r>
            <a:r>
              <a:rPr lang="en-US" dirty="0" smtClean="0"/>
              <a:t>self-directed</a:t>
            </a:r>
            <a:endParaRPr lang="en-US" dirty="0"/>
          </a:p>
          <a:p>
            <a:r>
              <a:rPr lang="en-US" dirty="0"/>
              <a:t>Adults bring more work-related experiences </a:t>
            </a:r>
            <a:r>
              <a:rPr lang="en-US" dirty="0" smtClean="0"/>
              <a:t>to the </a:t>
            </a:r>
            <a:r>
              <a:rPr lang="en-US" dirty="0"/>
              <a:t>learning </a:t>
            </a:r>
            <a:r>
              <a:rPr lang="en-US" dirty="0" smtClean="0"/>
              <a:t>situation</a:t>
            </a:r>
            <a:endParaRPr lang="en-US" dirty="0"/>
          </a:p>
          <a:p>
            <a:r>
              <a:rPr lang="en-US" dirty="0"/>
              <a:t>Adults enter </a:t>
            </a:r>
            <a:r>
              <a:rPr lang="en-US" dirty="0" smtClean="0"/>
              <a:t>a </a:t>
            </a:r>
            <a:r>
              <a:rPr lang="en-US" dirty="0"/>
              <a:t>learning experience with a problem-centered </a:t>
            </a:r>
            <a:r>
              <a:rPr lang="en-US" dirty="0" smtClean="0"/>
              <a:t>approach</a:t>
            </a:r>
            <a:endParaRPr lang="en-US" dirty="0"/>
          </a:p>
          <a:p>
            <a:r>
              <a:rPr lang="en-US" dirty="0"/>
              <a:t>Adults are </a:t>
            </a:r>
            <a:r>
              <a:rPr lang="en-US" dirty="0" smtClean="0"/>
              <a:t>extrinsically and intrinsically motivated</a:t>
            </a: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576252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Learning Implications</a:t>
            </a:r>
            <a:endParaRPr lang="en-US" dirty="0"/>
          </a:p>
        </p:txBody>
      </p:sp>
      <p:sp>
        <p:nvSpPr>
          <p:cNvPr id="3" name="Content Placeholder 2"/>
          <p:cNvSpPr>
            <a:spLocks noGrp="1"/>
          </p:cNvSpPr>
          <p:nvPr>
            <p:ph idx="1"/>
          </p:nvPr>
        </p:nvSpPr>
        <p:spPr>
          <a:xfrm>
            <a:off x="1371600" y="1600200"/>
            <a:ext cx="6400800" cy="4800600"/>
          </a:xfrm>
        </p:spPr>
        <p:txBody>
          <a:bodyPr>
            <a:normAutofit/>
          </a:bodyPr>
          <a:lstStyle/>
          <a:p>
            <a:pPr marL="0" indent="0">
              <a:spcBef>
                <a:spcPts val="0"/>
              </a:spcBef>
              <a:buNone/>
            </a:pPr>
            <a:endParaRPr lang="en-US" dirty="0" smtClean="0"/>
          </a:p>
          <a:p>
            <a:pPr lvl="0"/>
            <a:r>
              <a:rPr lang="en-US" dirty="0"/>
              <a:t>Mutual planning and collaboration </a:t>
            </a:r>
            <a:endParaRPr lang="en-US" dirty="0" smtClean="0"/>
          </a:p>
          <a:p>
            <a:pPr lvl="0"/>
            <a:r>
              <a:rPr lang="en-US" dirty="0" smtClean="0"/>
              <a:t>Use learner </a:t>
            </a:r>
            <a:r>
              <a:rPr lang="en-US" dirty="0"/>
              <a:t>experiences </a:t>
            </a:r>
            <a:r>
              <a:rPr lang="en-US" dirty="0" smtClean="0"/>
              <a:t>for </a:t>
            </a:r>
            <a:r>
              <a:rPr lang="en-US" dirty="0"/>
              <a:t>examples and applications</a:t>
            </a:r>
          </a:p>
          <a:p>
            <a:pPr lvl="0"/>
            <a:r>
              <a:rPr lang="en-US" dirty="0" smtClean="0"/>
              <a:t>Develop instruction </a:t>
            </a:r>
            <a:r>
              <a:rPr lang="en-US" dirty="0"/>
              <a:t>based on learners’ interests and competencies</a:t>
            </a:r>
          </a:p>
          <a:p>
            <a:pPr lvl="0"/>
            <a:r>
              <a:rPr lang="en-US" dirty="0" smtClean="0"/>
              <a:t>Provide opportunities </a:t>
            </a:r>
            <a:r>
              <a:rPr lang="en-US" dirty="0"/>
              <a:t>for </a:t>
            </a:r>
            <a:r>
              <a:rPr lang="en-US" dirty="0" smtClean="0"/>
              <a:t>application </a:t>
            </a:r>
            <a:endParaRPr lang="en-US" dirty="0"/>
          </a:p>
          <a:p>
            <a:pPr lvl="0"/>
            <a:r>
              <a:rPr lang="en-US" dirty="0" smtClean="0"/>
              <a:t>Ensure training </a:t>
            </a:r>
            <a:r>
              <a:rPr lang="en-US" dirty="0"/>
              <a:t>is problem </a:t>
            </a:r>
            <a:r>
              <a:rPr lang="en-US" dirty="0" smtClean="0"/>
              <a:t>centered</a:t>
            </a: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619430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7582"/>
            <a:ext cx="7467599" cy="1544618"/>
          </a:xfrm>
        </p:spPr>
        <p:txBody>
          <a:bodyPr>
            <a:normAutofit/>
          </a:bodyPr>
          <a:lstStyle/>
          <a:p>
            <a:r>
              <a:rPr lang="en-US" dirty="0" smtClean="0"/>
              <a:t>Information Processing Theory</a:t>
            </a:r>
            <a:endParaRPr lang="en-US" dirty="0"/>
          </a:p>
        </p:txBody>
      </p:sp>
      <p:pic>
        <p:nvPicPr>
          <p:cNvPr id="6" name="Picture 1" descr="This flowchart depicts the information processing theory. &#10;&#10;The left end of the flowchart contains a vertically positioned rectangular box. The top portion of this box is labeled stimulus or message. An arrow arises from the top right side of this box and leads to a smaller rectangular box that is labeled receptors (eyes, ears, nose, and skin). An arrow arises from the right side of this box and leads to another box that is labeled sensory register. An arrow arises from the right side of this box and leads to the next box that is labeled short-term memory. An arrow arises from the right side of this box and leads to another box that is labeled long-term memory. An arrow arises from the left side of this box and points at the box labeled short-term memory. &#10;&#10;An arrow arises from the bottom of each of the boxes labeled short-term memory and long-term memory. These arrows point downward at a rectangular box that is labeled response generator. An arrow arises from the left side of this box and points at a box labeled effectors. An arrow arises from the left side of this box and points at the bottom right side of the vertically positioned rectangular box. The content at the bottom of this rectangular box reads environment and feedback reinforcement. &#10;&#10;" title="Information Processing Theory"/>
          <p:cNvPicPr>
            <a:picLocks noGrp="1" noChangeAspect="1"/>
          </p:cNvPicPr>
          <p:nvPr>
            <p:ph idx="4294967295"/>
          </p:nvPr>
        </p:nvPicPr>
        <p:blipFill>
          <a:blip r:embed="rId3"/>
          <a:srcRect/>
          <a:stretch>
            <a:fillRect/>
          </a:stretch>
        </p:blipFill>
        <p:spPr>
          <a:xfrm>
            <a:off x="1073366" y="2286000"/>
            <a:ext cx="6944960" cy="2514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315706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v. Open Skills</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pPr lvl="0"/>
            <a:r>
              <a:rPr lang="en-US" dirty="0" smtClean="0"/>
              <a:t>Transfer can be enhanced by understanding the type of skill</a:t>
            </a:r>
          </a:p>
          <a:p>
            <a:pPr lvl="0"/>
            <a:endParaRPr lang="en-US" sz="1000" dirty="0"/>
          </a:p>
          <a:p>
            <a:pPr lvl="0"/>
            <a:r>
              <a:rPr lang="en-US" dirty="0" smtClean="0"/>
              <a:t>Closed Skills</a:t>
            </a:r>
          </a:p>
          <a:p>
            <a:pPr lvl="1"/>
            <a:r>
              <a:rPr lang="en-US" dirty="0" smtClean="0"/>
              <a:t>Involve responding </a:t>
            </a:r>
            <a:r>
              <a:rPr lang="en-US" dirty="0"/>
              <a:t>to predictable situations with standardized </a:t>
            </a:r>
            <a:r>
              <a:rPr lang="en-US" dirty="0" smtClean="0"/>
              <a:t>responses</a:t>
            </a:r>
            <a:endParaRPr lang="en-US" dirty="0"/>
          </a:p>
          <a:p>
            <a:pPr lvl="1"/>
            <a:endParaRPr lang="en-US" sz="1000" dirty="0"/>
          </a:p>
          <a:p>
            <a:pPr lvl="0"/>
            <a:r>
              <a:rPr lang="en-US" dirty="0" smtClean="0"/>
              <a:t>Open Skills</a:t>
            </a:r>
          </a:p>
          <a:p>
            <a:pPr lvl="1"/>
            <a:r>
              <a:rPr lang="en-US" dirty="0" smtClean="0"/>
              <a:t>Involve responding </a:t>
            </a:r>
            <a:r>
              <a:rPr lang="en-US" dirty="0"/>
              <a:t>to variable situations with </a:t>
            </a:r>
            <a:r>
              <a:rPr lang="en-US" dirty="0" smtClean="0"/>
              <a:t>adaptive responses</a:t>
            </a:r>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071503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Skills</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pPr lvl="0"/>
            <a:r>
              <a:rPr lang="en-US" dirty="0" smtClean="0"/>
              <a:t>Promoting transfer for closed skills:</a:t>
            </a:r>
          </a:p>
          <a:p>
            <a:pPr lvl="1"/>
            <a:r>
              <a:rPr lang="en-US" dirty="0" smtClean="0"/>
              <a:t>provide </a:t>
            </a:r>
            <a:r>
              <a:rPr lang="en-US" dirty="0"/>
              <a:t>detailed checklists to follow</a:t>
            </a:r>
          </a:p>
          <a:p>
            <a:pPr lvl="1"/>
            <a:r>
              <a:rPr lang="en-US" dirty="0" smtClean="0"/>
              <a:t>provide </a:t>
            </a:r>
            <a:r>
              <a:rPr lang="en-US" dirty="0"/>
              <a:t>high-fidelity practice</a:t>
            </a:r>
          </a:p>
          <a:p>
            <a:pPr lvl="1"/>
            <a:r>
              <a:rPr lang="en-US" dirty="0" smtClean="0"/>
              <a:t>shape </a:t>
            </a:r>
            <a:r>
              <a:rPr lang="en-US" dirty="0"/>
              <a:t>favorable attitudes toward compliance</a:t>
            </a:r>
          </a:p>
          <a:p>
            <a:pPr lvl="1"/>
            <a:r>
              <a:rPr lang="en-US" dirty="0" smtClean="0"/>
              <a:t>reward compliance</a:t>
            </a: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498379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Skills</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pPr lvl="0"/>
            <a:r>
              <a:rPr lang="en-US" dirty="0" smtClean="0"/>
              <a:t>Promoting transfer for open skills:</a:t>
            </a:r>
          </a:p>
          <a:p>
            <a:pPr lvl="1"/>
            <a:r>
              <a:rPr lang="en-US" dirty="0" smtClean="0"/>
              <a:t>teach </a:t>
            </a:r>
            <a:r>
              <a:rPr lang="en-US" dirty="0"/>
              <a:t>general principles</a:t>
            </a:r>
          </a:p>
          <a:p>
            <a:pPr lvl="1"/>
            <a:r>
              <a:rPr lang="en-US" dirty="0" smtClean="0"/>
              <a:t>shape </a:t>
            </a:r>
            <a:r>
              <a:rPr lang="en-US" dirty="0"/>
              <a:t>favorable attitudes toward experimentation</a:t>
            </a:r>
          </a:p>
          <a:p>
            <a:pPr lvl="1"/>
            <a:r>
              <a:rPr lang="en-US" dirty="0" smtClean="0"/>
              <a:t>allow </a:t>
            </a:r>
            <a:r>
              <a:rPr lang="en-US" dirty="0"/>
              <a:t>trainees to make mistakes without fear of punishment</a:t>
            </a:r>
          </a:p>
          <a:p>
            <a:pPr lvl="1"/>
            <a:r>
              <a:rPr lang="en-US" dirty="0" smtClean="0"/>
              <a:t>provide </a:t>
            </a:r>
            <a:r>
              <a:rPr lang="en-US" dirty="0"/>
              <a:t>rewards for </a:t>
            </a:r>
            <a:r>
              <a:rPr lang="en-US" dirty="0" smtClean="0"/>
              <a:t>experimentation</a:t>
            </a: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494565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796" y="967102"/>
            <a:ext cx="3931699" cy="903445"/>
          </a:xfrm>
        </p:spPr>
        <p:txBody>
          <a:bodyPr/>
          <a:lstStyle/>
          <a:p>
            <a:r>
              <a:rPr lang="en-US" dirty="0" smtClean="0"/>
              <a:t>Objectives</a:t>
            </a:r>
            <a:r>
              <a:rPr lang="en-US" sz="2000" dirty="0" smtClean="0"/>
              <a:t> (2)</a:t>
            </a:r>
            <a:endParaRPr lang="en-US" sz="2000" dirty="0"/>
          </a:p>
        </p:txBody>
      </p:sp>
      <p:sp>
        <p:nvSpPr>
          <p:cNvPr id="3" name="Content Placeholder 2"/>
          <p:cNvSpPr>
            <a:spLocks noGrp="1"/>
          </p:cNvSpPr>
          <p:nvPr>
            <p:ph idx="1"/>
          </p:nvPr>
        </p:nvSpPr>
        <p:spPr>
          <a:xfrm>
            <a:off x="1295400" y="1905000"/>
            <a:ext cx="6400800" cy="4800600"/>
          </a:xfrm>
        </p:spPr>
        <p:txBody>
          <a:bodyPr>
            <a:normAutofit/>
          </a:bodyPr>
          <a:lstStyle/>
          <a:p>
            <a:r>
              <a:rPr lang="en-US" dirty="0"/>
              <a:t>Discuss the internal conditions (within the learner) and external conditions (learning environment) necessary for the trainee to learn each type of </a:t>
            </a:r>
            <a:r>
              <a:rPr lang="en-US" dirty="0" smtClean="0"/>
              <a:t>capability</a:t>
            </a:r>
          </a:p>
          <a:p>
            <a:endParaRPr lang="en-US" sz="1200" dirty="0"/>
          </a:p>
          <a:p>
            <a:r>
              <a:rPr lang="en-US" dirty="0"/>
              <a:t>Discuss the implications of open and closed skills and near and far transfer for designing training </a:t>
            </a:r>
            <a:r>
              <a:rPr lang="en-US" dirty="0" smtClean="0"/>
              <a:t>programs</a:t>
            </a:r>
          </a:p>
          <a:p>
            <a:pPr marL="0" indent="0">
              <a:buNone/>
            </a:pPr>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176755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Theory of Identical Elements</a:t>
            </a:r>
            <a:endParaRPr lang="en-US" dirty="0"/>
          </a:p>
        </p:txBody>
      </p:sp>
      <p:sp>
        <p:nvSpPr>
          <p:cNvPr id="3" name="Content Placeholder 2"/>
          <p:cNvSpPr>
            <a:spLocks noGrp="1"/>
          </p:cNvSpPr>
          <p:nvPr>
            <p:ph idx="1"/>
          </p:nvPr>
        </p:nvSpPr>
        <p:spPr>
          <a:xfrm>
            <a:off x="1371600" y="1524000"/>
            <a:ext cx="6400800" cy="4800600"/>
          </a:xfrm>
        </p:spPr>
        <p:txBody>
          <a:bodyPr>
            <a:normAutofit/>
          </a:bodyPr>
          <a:lstStyle/>
          <a:p>
            <a:pPr marL="0" indent="0">
              <a:spcBef>
                <a:spcPts val="0"/>
              </a:spcBef>
              <a:buNone/>
            </a:pPr>
            <a:endParaRPr lang="en-US" dirty="0" smtClean="0"/>
          </a:p>
          <a:p>
            <a:r>
              <a:rPr lang="en-US" dirty="0"/>
              <a:t>Transfer will be maximized when the tasks, materials, </a:t>
            </a:r>
            <a:r>
              <a:rPr lang="en-US" dirty="0" smtClean="0"/>
              <a:t>and equipment in </a:t>
            </a:r>
            <a:r>
              <a:rPr lang="en-US" dirty="0"/>
              <a:t>training are similar to </a:t>
            </a:r>
            <a:r>
              <a:rPr lang="en-US" dirty="0" smtClean="0"/>
              <a:t>the </a:t>
            </a:r>
            <a:r>
              <a:rPr lang="en-US" dirty="0"/>
              <a:t>work </a:t>
            </a:r>
            <a:r>
              <a:rPr lang="en-US" dirty="0" smtClean="0"/>
              <a:t>environment</a:t>
            </a:r>
            <a:endParaRPr lang="en-US" dirty="0"/>
          </a:p>
          <a:p>
            <a:endParaRPr lang="en-US" sz="1200" dirty="0"/>
          </a:p>
          <a:p>
            <a:r>
              <a:rPr lang="en-US" dirty="0"/>
              <a:t>Identical elements are particularly important for promoting </a:t>
            </a:r>
            <a:r>
              <a:rPr lang="en-US" dirty="0">
                <a:solidFill>
                  <a:srgbClr val="660033"/>
                </a:solidFill>
              </a:rPr>
              <a:t>near transfer</a:t>
            </a:r>
            <a:r>
              <a:rPr lang="en-US" dirty="0"/>
              <a:t>, applying learned capabilities exactly to the work </a:t>
            </a:r>
            <a:r>
              <a:rPr lang="en-US" dirty="0" smtClean="0"/>
              <a:t>situation</a:t>
            </a:r>
            <a:endParaRPr lang="en-US" dirty="0"/>
          </a:p>
          <a:p>
            <a:pPr marL="0" indent="0">
              <a:buNone/>
            </a:pP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762447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Stimulus Generalization</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r>
              <a:rPr lang="en-US" dirty="0"/>
              <a:t>Transfer is enhanced when the most important features, or general principles, are emphasized during </a:t>
            </a:r>
            <a:r>
              <a:rPr lang="en-US" dirty="0" smtClean="0"/>
              <a:t>training</a:t>
            </a:r>
          </a:p>
          <a:p>
            <a:endParaRPr lang="en-US" sz="1000" dirty="0"/>
          </a:p>
          <a:p>
            <a:r>
              <a:rPr lang="en-US" dirty="0" smtClean="0"/>
              <a:t>The </a:t>
            </a:r>
            <a:r>
              <a:rPr lang="en-US" dirty="0"/>
              <a:t>stimulus generalization approach is </a:t>
            </a:r>
            <a:r>
              <a:rPr lang="en-US" dirty="0" smtClean="0"/>
              <a:t>appropriate to promote </a:t>
            </a:r>
            <a:r>
              <a:rPr lang="en-US" dirty="0">
                <a:solidFill>
                  <a:srgbClr val="660033"/>
                </a:solidFill>
              </a:rPr>
              <a:t>far </a:t>
            </a:r>
            <a:r>
              <a:rPr lang="en-US" dirty="0" smtClean="0">
                <a:solidFill>
                  <a:srgbClr val="660033"/>
                </a:solidFill>
              </a:rPr>
              <a:t>transfer</a:t>
            </a:r>
            <a:r>
              <a:rPr lang="en-US" dirty="0" smtClean="0"/>
              <a:t>, applying learned </a:t>
            </a:r>
            <a:r>
              <a:rPr lang="en-US" dirty="0"/>
              <a:t>capabilities to the work environment when it is not identical </a:t>
            </a:r>
            <a:r>
              <a:rPr lang="en-US" dirty="0" smtClean="0"/>
              <a:t>to training</a:t>
            </a:r>
            <a:endParaRPr lang="en-US" dirty="0"/>
          </a:p>
          <a:p>
            <a:pPr marL="0" indent="0">
              <a:buNone/>
            </a:pP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614017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Theory of Transfer</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r>
              <a:rPr lang="en-US" dirty="0"/>
              <a:t>Transfer depends on a trainee’s ability to retrieve learned </a:t>
            </a:r>
            <a:r>
              <a:rPr lang="en-US" dirty="0" smtClean="0"/>
              <a:t>capabilities</a:t>
            </a:r>
            <a:endParaRPr lang="en-US" dirty="0"/>
          </a:p>
          <a:p>
            <a:endParaRPr lang="en-US" sz="1100" dirty="0"/>
          </a:p>
          <a:p>
            <a:r>
              <a:rPr lang="en-US" dirty="0"/>
              <a:t>Meaningful material and coding schemes enhance storage and recall of training</a:t>
            </a:r>
          </a:p>
          <a:p>
            <a:pPr marL="0" indent="0">
              <a:buNone/>
            </a:pP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967232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2" y="967102"/>
            <a:ext cx="7105246" cy="903445"/>
          </a:xfrm>
        </p:spPr>
        <p:txBody>
          <a:bodyPr>
            <a:normAutofit/>
          </a:bodyPr>
          <a:lstStyle/>
          <a:p>
            <a:r>
              <a:rPr lang="en-US" dirty="0" smtClean="0"/>
              <a:t>Mental &amp; Physical Processes</a:t>
            </a:r>
            <a:r>
              <a:rPr lang="en-US" sz="2200" dirty="0" smtClean="0"/>
              <a:t> (1)</a:t>
            </a:r>
            <a:endParaRPr lang="en-US" sz="2200" dirty="0"/>
          </a:p>
        </p:txBody>
      </p:sp>
      <p:sp>
        <p:nvSpPr>
          <p:cNvPr id="3" name="Content Placeholder 2"/>
          <p:cNvSpPr>
            <a:spLocks noGrp="1"/>
          </p:cNvSpPr>
          <p:nvPr>
            <p:ph idx="1"/>
          </p:nvPr>
        </p:nvSpPr>
        <p:spPr>
          <a:xfrm>
            <a:off x="1371600" y="1600200"/>
            <a:ext cx="6400800" cy="4800600"/>
          </a:xfrm>
        </p:spPr>
        <p:txBody>
          <a:bodyPr>
            <a:normAutofit/>
          </a:bodyPr>
          <a:lstStyle/>
          <a:p>
            <a:pPr marL="0" indent="0">
              <a:spcBef>
                <a:spcPts val="0"/>
              </a:spcBef>
              <a:buNone/>
            </a:pPr>
            <a:endParaRPr lang="en-US" dirty="0" smtClean="0"/>
          </a:p>
          <a:p>
            <a:r>
              <a:rPr lang="en-US" dirty="0"/>
              <a:t>Learning depends on the learner’s cognitive processes, organizing the content in a mental representation, and relating the content to existing knowledge from long-term </a:t>
            </a:r>
            <a:r>
              <a:rPr lang="en-US" dirty="0" smtClean="0"/>
              <a:t>memory</a:t>
            </a:r>
          </a:p>
          <a:p>
            <a:endParaRPr lang="en-US" dirty="0" smtClean="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666939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97" y="1045500"/>
            <a:ext cx="7034897" cy="746649"/>
          </a:xfrm>
        </p:spPr>
        <p:txBody>
          <a:bodyPr>
            <a:normAutofit/>
          </a:bodyPr>
          <a:lstStyle/>
          <a:p>
            <a:r>
              <a:rPr lang="en-US" dirty="0" smtClean="0"/>
              <a:t>Mental &amp; Physical </a:t>
            </a:r>
            <a:r>
              <a:rPr lang="en-US" dirty="0"/>
              <a:t>Processes</a:t>
            </a:r>
            <a:r>
              <a:rPr lang="en-US" sz="2000" dirty="0"/>
              <a:t> </a:t>
            </a:r>
            <a:r>
              <a:rPr lang="en-US" sz="2000" dirty="0" smtClean="0"/>
              <a:t>(2)</a:t>
            </a:r>
            <a:endParaRPr lang="en-US" sz="2000" dirty="0"/>
          </a:p>
        </p:txBody>
      </p:sp>
      <p:sp>
        <p:nvSpPr>
          <p:cNvPr id="3" name="Content Placeholder 2"/>
          <p:cNvSpPr>
            <a:spLocks noGrp="1"/>
          </p:cNvSpPr>
          <p:nvPr>
            <p:ph idx="1"/>
          </p:nvPr>
        </p:nvSpPr>
        <p:spPr>
          <a:xfrm>
            <a:off x="1371600" y="1828800"/>
            <a:ext cx="6400800" cy="4800600"/>
          </a:xfrm>
        </p:spPr>
        <p:txBody>
          <a:bodyPr>
            <a:normAutofit/>
          </a:bodyPr>
          <a:lstStyle/>
          <a:p>
            <a:pPr>
              <a:spcBef>
                <a:spcPts val="0"/>
              </a:spcBef>
            </a:pPr>
            <a:r>
              <a:rPr lang="en-US" dirty="0" smtClean="0"/>
              <a:t>Learning is </a:t>
            </a:r>
            <a:r>
              <a:rPr lang="en-US" dirty="0"/>
              <a:t>a function of eight processes:</a:t>
            </a:r>
          </a:p>
          <a:p>
            <a:pPr lvl="1">
              <a:spcBef>
                <a:spcPts val="0"/>
              </a:spcBef>
            </a:pPr>
            <a:r>
              <a:rPr lang="en-US" dirty="0"/>
              <a:t>expectancy</a:t>
            </a:r>
          </a:p>
          <a:p>
            <a:pPr lvl="1">
              <a:spcBef>
                <a:spcPts val="0"/>
              </a:spcBef>
            </a:pPr>
            <a:r>
              <a:rPr lang="en-US" dirty="0"/>
              <a:t>perception</a:t>
            </a:r>
          </a:p>
          <a:p>
            <a:pPr lvl="1">
              <a:spcBef>
                <a:spcPts val="0"/>
              </a:spcBef>
            </a:pPr>
            <a:r>
              <a:rPr lang="en-US" dirty="0"/>
              <a:t>working storage</a:t>
            </a:r>
          </a:p>
          <a:p>
            <a:pPr lvl="1">
              <a:spcBef>
                <a:spcPts val="0"/>
              </a:spcBef>
            </a:pPr>
            <a:r>
              <a:rPr lang="en-US" dirty="0"/>
              <a:t>semantic encoding</a:t>
            </a:r>
          </a:p>
          <a:p>
            <a:pPr lvl="1">
              <a:spcBef>
                <a:spcPts val="0"/>
              </a:spcBef>
            </a:pPr>
            <a:r>
              <a:rPr lang="en-US" dirty="0"/>
              <a:t>long-term storage</a:t>
            </a:r>
          </a:p>
          <a:p>
            <a:pPr lvl="1">
              <a:spcBef>
                <a:spcPts val="0"/>
              </a:spcBef>
            </a:pPr>
            <a:r>
              <a:rPr lang="en-US" dirty="0"/>
              <a:t>retrieval</a:t>
            </a:r>
          </a:p>
          <a:p>
            <a:pPr lvl="1">
              <a:spcBef>
                <a:spcPts val="0"/>
              </a:spcBef>
            </a:pPr>
            <a:r>
              <a:rPr lang="en-US" dirty="0"/>
              <a:t>generalizing</a:t>
            </a:r>
          </a:p>
          <a:p>
            <a:pPr lvl="1">
              <a:spcBef>
                <a:spcPts val="0"/>
              </a:spcBef>
            </a:pPr>
            <a:r>
              <a:rPr lang="en-US" dirty="0" smtClean="0"/>
              <a:t>gratifying</a:t>
            </a:r>
            <a:endParaRPr lang="en-US" dirty="0"/>
          </a:p>
          <a:p>
            <a:endParaRPr lang="en-US" dirty="0" smtClean="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159225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Strategies</a:t>
            </a:r>
            <a:endParaRPr lang="en-US" dirty="0"/>
          </a:p>
        </p:txBody>
      </p:sp>
      <p:sp>
        <p:nvSpPr>
          <p:cNvPr id="3" name="Content Placeholder 2"/>
          <p:cNvSpPr>
            <a:spLocks noGrp="1"/>
          </p:cNvSpPr>
          <p:nvPr>
            <p:ph idx="1"/>
          </p:nvPr>
        </p:nvSpPr>
        <p:spPr>
          <a:xfrm>
            <a:off x="1371600" y="1828800"/>
            <a:ext cx="6400800" cy="4800600"/>
          </a:xfrm>
        </p:spPr>
        <p:txBody>
          <a:bodyPr>
            <a:normAutofit/>
          </a:bodyPr>
          <a:lstStyle/>
          <a:p>
            <a:r>
              <a:rPr lang="en-US" dirty="0"/>
              <a:t>Different learning strategies influence how training content </a:t>
            </a:r>
            <a:r>
              <a:rPr lang="en-US" dirty="0" smtClean="0"/>
              <a:t>is coded</a:t>
            </a:r>
            <a:endParaRPr lang="en-US" dirty="0"/>
          </a:p>
          <a:p>
            <a:pPr lvl="1"/>
            <a:r>
              <a:rPr lang="en-US" dirty="0"/>
              <a:t>rehearsal: learning through repetition</a:t>
            </a:r>
          </a:p>
          <a:p>
            <a:pPr lvl="1"/>
            <a:r>
              <a:rPr lang="en-US" dirty="0"/>
              <a:t>organizing: finding similarities and </a:t>
            </a:r>
            <a:r>
              <a:rPr lang="en-US" dirty="0" smtClean="0"/>
              <a:t>themes</a:t>
            </a:r>
            <a:endParaRPr lang="en-US" dirty="0"/>
          </a:p>
          <a:p>
            <a:pPr lvl="1"/>
            <a:r>
              <a:rPr lang="en-US" dirty="0"/>
              <a:t>elaboration: relating the material to other more </a:t>
            </a:r>
            <a:r>
              <a:rPr lang="en-US" dirty="0" smtClean="0"/>
              <a:t>familiar knowledge</a:t>
            </a:r>
            <a:endParaRPr lang="en-US" dirty="0"/>
          </a:p>
          <a:p>
            <a:endParaRPr lang="en-US" dirty="0" smtClean="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533431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Learning Cycle</a:t>
            </a:r>
            <a:endParaRPr lang="en-US" dirty="0"/>
          </a:p>
        </p:txBody>
      </p:sp>
      <p:sp>
        <p:nvSpPr>
          <p:cNvPr id="3" name="Content Placeholder 2"/>
          <p:cNvSpPr>
            <a:spLocks noGrp="1"/>
          </p:cNvSpPr>
          <p:nvPr>
            <p:ph idx="1"/>
          </p:nvPr>
        </p:nvSpPr>
        <p:spPr>
          <a:xfrm>
            <a:off x="1371600" y="1905000"/>
            <a:ext cx="6400800" cy="4800600"/>
          </a:xfrm>
        </p:spPr>
        <p:txBody>
          <a:bodyPr>
            <a:normAutofit/>
          </a:bodyPr>
          <a:lstStyle/>
          <a:p>
            <a:pPr>
              <a:lnSpc>
                <a:spcPct val="90000"/>
              </a:lnSpc>
              <a:spcBef>
                <a:spcPts val="0"/>
              </a:spcBef>
            </a:pPr>
            <a:r>
              <a:rPr lang="en-US" dirty="0"/>
              <a:t>Learning can be considered a dynamic cycle involving four </a:t>
            </a:r>
            <a:r>
              <a:rPr lang="en-US" dirty="0" smtClean="0"/>
              <a:t>stages</a:t>
            </a:r>
            <a:endParaRPr lang="en-US" dirty="0"/>
          </a:p>
          <a:p>
            <a:pPr lvl="1">
              <a:lnSpc>
                <a:spcPct val="90000"/>
              </a:lnSpc>
              <a:spcBef>
                <a:spcPts val="0"/>
              </a:spcBef>
            </a:pPr>
            <a:r>
              <a:rPr lang="en-US" dirty="0"/>
              <a:t>concrete experience: trainees encounter a concreate experience</a:t>
            </a:r>
          </a:p>
          <a:p>
            <a:pPr lvl="1">
              <a:lnSpc>
                <a:spcPct val="90000"/>
              </a:lnSpc>
              <a:spcBef>
                <a:spcPts val="0"/>
              </a:spcBef>
            </a:pPr>
            <a:r>
              <a:rPr lang="en-US" dirty="0"/>
              <a:t>reflective observation: trainees think about the problem</a:t>
            </a:r>
          </a:p>
          <a:p>
            <a:pPr lvl="1">
              <a:lnSpc>
                <a:spcPct val="90000"/>
              </a:lnSpc>
              <a:spcBef>
                <a:spcPts val="0"/>
              </a:spcBef>
            </a:pPr>
            <a:r>
              <a:rPr lang="en-US" dirty="0"/>
              <a:t>abstract conceptualization: trainees generate ideas how to solve the problem</a:t>
            </a:r>
          </a:p>
          <a:p>
            <a:pPr lvl="1">
              <a:lnSpc>
                <a:spcPct val="90000"/>
              </a:lnSpc>
              <a:spcBef>
                <a:spcPts val="0"/>
              </a:spcBef>
            </a:pPr>
            <a:r>
              <a:rPr lang="en-US" dirty="0"/>
              <a:t>active experimentation: trainees implementation ideas to solve the problem</a:t>
            </a:r>
          </a:p>
          <a:p>
            <a:endParaRPr lang="en-US" dirty="0" smtClean="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913192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312115"/>
            <a:ext cx="6965245" cy="1202485"/>
          </a:xfrm>
        </p:spPr>
        <p:txBody>
          <a:bodyPr>
            <a:normAutofit fontScale="90000"/>
          </a:bodyPr>
          <a:lstStyle/>
          <a:p>
            <a:r>
              <a:rPr lang="en-US" sz="3600" i="1" dirty="0"/>
              <a:t>Employees need to know the objectives</a:t>
            </a:r>
            <a:r>
              <a:rPr lang="en-US" dirty="0"/>
              <a:t/>
            </a:r>
            <a:br>
              <a:rPr lang="en-US" dirty="0"/>
            </a:br>
            <a:endParaRPr lang="en-US" dirty="0"/>
          </a:p>
        </p:txBody>
      </p:sp>
      <p:sp>
        <p:nvSpPr>
          <p:cNvPr id="3" name="Content Placeholder 2"/>
          <p:cNvSpPr>
            <a:spLocks noGrp="1"/>
          </p:cNvSpPr>
          <p:nvPr>
            <p:ph idx="1"/>
          </p:nvPr>
        </p:nvSpPr>
        <p:spPr>
          <a:xfrm>
            <a:off x="1295400" y="2209800"/>
            <a:ext cx="6477000" cy="3352800"/>
          </a:xfrm>
        </p:spPr>
        <p:txBody>
          <a:bodyPr>
            <a:normAutofit/>
          </a:bodyPr>
          <a:lstStyle/>
          <a:p>
            <a:pPr>
              <a:spcBef>
                <a:spcPts val="0"/>
              </a:spcBef>
            </a:pPr>
            <a:r>
              <a:rPr lang="en-US" dirty="0" smtClean="0"/>
              <a:t>An </a:t>
            </a:r>
            <a:r>
              <a:rPr lang="en-US" dirty="0"/>
              <a:t>objective may have three </a:t>
            </a:r>
            <a:r>
              <a:rPr lang="en-US" dirty="0" smtClean="0"/>
              <a:t>components</a:t>
            </a:r>
            <a:endParaRPr lang="en-US" dirty="0"/>
          </a:p>
          <a:p>
            <a:pPr lvl="1">
              <a:spcBef>
                <a:spcPts val="0"/>
              </a:spcBef>
            </a:pPr>
            <a:r>
              <a:rPr lang="en-US" dirty="0" smtClean="0"/>
              <a:t>what the learner is expected to do or know</a:t>
            </a:r>
          </a:p>
          <a:p>
            <a:pPr lvl="1">
              <a:spcBef>
                <a:spcPts val="0"/>
              </a:spcBef>
            </a:pPr>
            <a:r>
              <a:rPr lang="en-US" dirty="0" smtClean="0"/>
              <a:t>quality or level of acceptable performance</a:t>
            </a:r>
          </a:p>
          <a:p>
            <a:pPr lvl="1">
              <a:spcBef>
                <a:spcPts val="0"/>
              </a:spcBef>
            </a:pPr>
            <a:r>
              <a:rPr lang="en-US" dirty="0" smtClean="0"/>
              <a:t>conditions under which the learner is expected to perform</a:t>
            </a:r>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4164561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905977" cy="1524000"/>
          </a:xfrm>
        </p:spPr>
        <p:txBody>
          <a:bodyPr>
            <a:normAutofit/>
          </a:bodyPr>
          <a:lstStyle/>
          <a:p>
            <a:r>
              <a:rPr lang="en-US" sz="3200" i="1" dirty="0"/>
              <a:t>Employees need meaningful </a:t>
            </a:r>
            <a:r>
              <a:rPr lang="en-US" sz="3200" i="1" dirty="0" smtClean="0"/>
              <a:t>content</a:t>
            </a:r>
            <a:endParaRPr lang="en-US" sz="3200" i="1" dirty="0"/>
          </a:p>
        </p:txBody>
      </p:sp>
      <p:sp>
        <p:nvSpPr>
          <p:cNvPr id="3" name="Content Placeholder 2"/>
          <p:cNvSpPr>
            <a:spLocks noGrp="1"/>
          </p:cNvSpPr>
          <p:nvPr>
            <p:ph idx="1"/>
          </p:nvPr>
        </p:nvSpPr>
        <p:spPr>
          <a:xfrm>
            <a:off x="1295400" y="2286000"/>
            <a:ext cx="6477000" cy="3352800"/>
          </a:xfrm>
        </p:spPr>
        <p:txBody>
          <a:bodyPr>
            <a:normAutofit/>
          </a:bodyPr>
          <a:lstStyle/>
          <a:p>
            <a:r>
              <a:rPr lang="en-US" dirty="0"/>
              <a:t>Content should be linked to current job experiences and tasks that have </a:t>
            </a:r>
            <a:r>
              <a:rPr lang="en-US" dirty="0" smtClean="0"/>
              <a:t>meaning</a:t>
            </a:r>
          </a:p>
          <a:p>
            <a:r>
              <a:rPr lang="en-US" dirty="0" smtClean="0"/>
              <a:t>Material </a:t>
            </a:r>
            <a:r>
              <a:rPr lang="en-US" dirty="0"/>
              <a:t>should be presented using </a:t>
            </a:r>
            <a:r>
              <a:rPr lang="en-US" dirty="0" smtClean="0"/>
              <a:t>familiar concepts</a:t>
            </a:r>
            <a:r>
              <a:rPr lang="en-US" dirty="0"/>
              <a:t>, terms, and examples </a:t>
            </a:r>
            <a:endParaRPr lang="en-US" dirty="0" smtClean="0"/>
          </a:p>
          <a:p>
            <a:r>
              <a:rPr lang="en-US" dirty="0" smtClean="0"/>
              <a:t>Content </a:t>
            </a:r>
            <a:r>
              <a:rPr lang="en-US" dirty="0"/>
              <a:t>should be aligned </a:t>
            </a:r>
            <a:r>
              <a:rPr lang="en-US" dirty="0" smtClean="0"/>
              <a:t>with </a:t>
            </a:r>
            <a:r>
              <a:rPr lang="en-US" dirty="0"/>
              <a:t>personal and professional </a:t>
            </a:r>
            <a:r>
              <a:rPr lang="en-US" dirty="0" smtClean="0"/>
              <a:t>goals</a:t>
            </a: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979146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905977" cy="1524000"/>
          </a:xfrm>
        </p:spPr>
        <p:txBody>
          <a:bodyPr>
            <a:normAutofit/>
          </a:bodyPr>
          <a:lstStyle/>
          <a:p>
            <a:r>
              <a:rPr lang="en-US" sz="3200" i="1" dirty="0"/>
              <a:t>Employees need </a:t>
            </a:r>
            <a:r>
              <a:rPr lang="en-US" sz="3200" i="1" dirty="0" smtClean="0"/>
              <a:t>to </a:t>
            </a:r>
            <a:r>
              <a:rPr lang="en-US" sz="3200" i="1" dirty="0"/>
              <a:t>practice</a:t>
            </a:r>
          </a:p>
        </p:txBody>
      </p:sp>
      <p:sp>
        <p:nvSpPr>
          <p:cNvPr id="3" name="Content Placeholder 2"/>
          <p:cNvSpPr>
            <a:spLocks noGrp="1"/>
          </p:cNvSpPr>
          <p:nvPr>
            <p:ph idx="1"/>
          </p:nvPr>
        </p:nvSpPr>
        <p:spPr>
          <a:xfrm>
            <a:off x="1295400" y="2286000"/>
            <a:ext cx="6477000" cy="3352800"/>
          </a:xfrm>
        </p:spPr>
        <p:txBody>
          <a:bodyPr>
            <a:normAutofit/>
          </a:bodyPr>
          <a:lstStyle/>
          <a:p>
            <a:pPr>
              <a:spcBef>
                <a:spcPts val="0"/>
              </a:spcBef>
            </a:pPr>
            <a:r>
              <a:rPr lang="en-US" dirty="0"/>
              <a:t>Practice should:</a:t>
            </a:r>
          </a:p>
          <a:p>
            <a:pPr lvl="1">
              <a:spcBef>
                <a:spcPts val="0"/>
              </a:spcBef>
            </a:pPr>
            <a:r>
              <a:rPr lang="en-US" dirty="0"/>
              <a:t>involve the trainee actively</a:t>
            </a:r>
          </a:p>
          <a:p>
            <a:pPr lvl="1">
              <a:spcBef>
                <a:spcPts val="0"/>
              </a:spcBef>
            </a:pPr>
            <a:r>
              <a:rPr lang="en-US" dirty="0"/>
              <a:t>include </a:t>
            </a:r>
            <a:r>
              <a:rPr lang="en-US" dirty="0" smtClean="0"/>
              <a:t>overlearning</a:t>
            </a:r>
            <a:endParaRPr lang="en-US" dirty="0"/>
          </a:p>
          <a:p>
            <a:pPr lvl="1">
              <a:spcBef>
                <a:spcPts val="0"/>
              </a:spcBef>
            </a:pPr>
            <a:r>
              <a:rPr lang="en-US" dirty="0"/>
              <a:t>take the appropriate amount of time</a:t>
            </a:r>
          </a:p>
          <a:p>
            <a:pPr lvl="1">
              <a:spcBef>
                <a:spcPts val="0"/>
              </a:spcBef>
            </a:pPr>
            <a:r>
              <a:rPr lang="en-US" dirty="0"/>
              <a:t>include the appropriate unit of learning</a:t>
            </a:r>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356536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509" y="1045500"/>
            <a:ext cx="3574272" cy="746649"/>
          </a:xfrm>
        </p:spPr>
        <p:txBody>
          <a:bodyPr/>
          <a:lstStyle/>
          <a:p>
            <a:r>
              <a:rPr lang="en-US" dirty="0"/>
              <a:t>Objectives</a:t>
            </a:r>
            <a:r>
              <a:rPr lang="en-US" sz="2000" dirty="0"/>
              <a:t> </a:t>
            </a:r>
            <a:r>
              <a:rPr lang="en-US" sz="2000" dirty="0" smtClean="0"/>
              <a:t>(3)</a:t>
            </a:r>
            <a:endParaRPr lang="en-US" sz="2000" dirty="0"/>
          </a:p>
        </p:txBody>
      </p:sp>
      <p:sp>
        <p:nvSpPr>
          <p:cNvPr id="3" name="Content Placeholder 2"/>
          <p:cNvSpPr>
            <a:spLocks noGrp="1"/>
          </p:cNvSpPr>
          <p:nvPr>
            <p:ph idx="1"/>
          </p:nvPr>
        </p:nvSpPr>
        <p:spPr>
          <a:xfrm>
            <a:off x="1295400" y="1600200"/>
            <a:ext cx="6400800" cy="4800600"/>
          </a:xfrm>
        </p:spPr>
        <p:txBody>
          <a:bodyPr>
            <a:normAutofit/>
          </a:bodyPr>
          <a:lstStyle/>
          <a:p>
            <a:endParaRPr lang="en-US" sz="1200" dirty="0"/>
          </a:p>
          <a:p>
            <a:r>
              <a:rPr lang="en-US" dirty="0"/>
              <a:t>Explain the features of instruction and the work environment that are necessary for learning and transfer of training</a:t>
            </a:r>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421719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05977" cy="1524000"/>
          </a:xfrm>
        </p:spPr>
        <p:txBody>
          <a:bodyPr>
            <a:normAutofit/>
          </a:bodyPr>
          <a:lstStyle/>
          <a:p>
            <a:r>
              <a:rPr lang="en-US" sz="3200" i="1" dirty="0"/>
              <a:t>Employees need a number of pre-practice conditions</a:t>
            </a:r>
          </a:p>
        </p:txBody>
      </p:sp>
      <p:sp>
        <p:nvSpPr>
          <p:cNvPr id="3" name="Content Placeholder 2"/>
          <p:cNvSpPr>
            <a:spLocks noGrp="1"/>
          </p:cNvSpPr>
          <p:nvPr>
            <p:ph idx="1"/>
          </p:nvPr>
        </p:nvSpPr>
        <p:spPr>
          <a:xfrm>
            <a:off x="1295400" y="2133600"/>
            <a:ext cx="6553200" cy="3505199"/>
          </a:xfrm>
        </p:spPr>
        <p:txBody>
          <a:bodyPr>
            <a:normAutofit/>
          </a:bodyPr>
          <a:lstStyle/>
          <a:p>
            <a:pPr lvl="0"/>
            <a:r>
              <a:rPr lang="en-US" dirty="0"/>
              <a:t>Provide </a:t>
            </a:r>
            <a:r>
              <a:rPr lang="en-US" dirty="0" smtClean="0"/>
              <a:t>strategies </a:t>
            </a:r>
            <a:r>
              <a:rPr lang="en-US" dirty="0"/>
              <a:t>that will result in the greatest learning</a:t>
            </a:r>
          </a:p>
          <a:p>
            <a:pPr lvl="0"/>
            <a:r>
              <a:rPr lang="en-US" dirty="0"/>
              <a:t>Encourage trainees to reflect </a:t>
            </a:r>
            <a:endParaRPr lang="en-US" dirty="0" smtClean="0"/>
          </a:p>
          <a:p>
            <a:pPr lvl="0"/>
            <a:r>
              <a:rPr lang="en-US" dirty="0" smtClean="0"/>
              <a:t>Provide </a:t>
            </a:r>
            <a:r>
              <a:rPr lang="en-US" dirty="0"/>
              <a:t>advanced </a:t>
            </a:r>
            <a:r>
              <a:rPr lang="en-US" dirty="0" smtClean="0"/>
              <a:t>organizers</a:t>
            </a:r>
          </a:p>
          <a:p>
            <a:pPr lvl="0"/>
            <a:r>
              <a:rPr lang="en-US" dirty="0" smtClean="0"/>
              <a:t>Help </a:t>
            </a:r>
            <a:r>
              <a:rPr lang="en-US" dirty="0"/>
              <a:t>trainees set challenging learning goals</a:t>
            </a:r>
          </a:p>
          <a:p>
            <a:pPr lvl="0"/>
            <a:r>
              <a:rPr lang="en-US" dirty="0"/>
              <a:t>Create realistic expectations for trainees</a:t>
            </a:r>
          </a:p>
          <a:p>
            <a:pPr lvl="0"/>
            <a:r>
              <a:rPr lang="en-US" dirty="0"/>
              <a:t>For training in teams, clarify roles and </a:t>
            </a:r>
            <a:r>
              <a:rPr lang="en-US" dirty="0" smtClean="0"/>
              <a:t>responsibilities</a:t>
            </a: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4100387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905977" cy="1524000"/>
          </a:xfrm>
        </p:spPr>
        <p:txBody>
          <a:bodyPr>
            <a:normAutofit/>
          </a:bodyPr>
          <a:lstStyle/>
          <a:p>
            <a:r>
              <a:rPr lang="en-US" sz="3200" i="1" dirty="0"/>
              <a:t>Employees need practice involving experience</a:t>
            </a:r>
          </a:p>
        </p:txBody>
      </p:sp>
      <p:sp>
        <p:nvSpPr>
          <p:cNvPr id="3" name="Content Placeholder 2"/>
          <p:cNvSpPr>
            <a:spLocks noGrp="1"/>
          </p:cNvSpPr>
          <p:nvPr>
            <p:ph idx="1"/>
          </p:nvPr>
        </p:nvSpPr>
        <p:spPr>
          <a:xfrm>
            <a:off x="1295400" y="2209800"/>
            <a:ext cx="6477000" cy="3352800"/>
          </a:xfrm>
        </p:spPr>
        <p:txBody>
          <a:bodyPr>
            <a:normAutofit/>
          </a:bodyPr>
          <a:lstStyle/>
          <a:p>
            <a:r>
              <a:rPr lang="en-US" dirty="0"/>
              <a:t>Learners need practice involving direct experience</a:t>
            </a:r>
          </a:p>
          <a:p>
            <a:r>
              <a:rPr lang="en-US" dirty="0"/>
              <a:t>Overlearning is needed, which involves continuing to practice the new skill or behavior beyond the point at which the learner has demonstrated proficiency more than once</a:t>
            </a:r>
          </a:p>
          <a:p>
            <a:r>
              <a:rPr lang="en-US" dirty="0"/>
              <a:t>Incorporate errors in the learning process</a:t>
            </a:r>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608174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829777" cy="1066799"/>
          </a:xfrm>
        </p:spPr>
        <p:txBody>
          <a:bodyPr>
            <a:normAutofit/>
          </a:bodyPr>
          <a:lstStyle/>
          <a:p>
            <a:r>
              <a:rPr lang="en-US" sz="3200" i="1" dirty="0" smtClean="0"/>
              <a:t>Massed vs. Spaced Practice</a:t>
            </a:r>
            <a:endParaRPr lang="en-US" sz="3200" i="1" dirty="0"/>
          </a:p>
        </p:txBody>
      </p:sp>
      <p:sp>
        <p:nvSpPr>
          <p:cNvPr id="3" name="Content Placeholder 2"/>
          <p:cNvSpPr>
            <a:spLocks noGrp="1"/>
          </p:cNvSpPr>
          <p:nvPr>
            <p:ph idx="1"/>
          </p:nvPr>
        </p:nvSpPr>
        <p:spPr>
          <a:xfrm>
            <a:off x="1295400" y="1905000"/>
            <a:ext cx="6629400" cy="3810000"/>
          </a:xfrm>
        </p:spPr>
        <p:txBody>
          <a:bodyPr>
            <a:normAutofit/>
          </a:bodyPr>
          <a:lstStyle/>
          <a:p>
            <a:r>
              <a:rPr lang="en-US" dirty="0"/>
              <a:t>Massed practice </a:t>
            </a:r>
            <a:r>
              <a:rPr lang="en-US" dirty="0" smtClean="0"/>
              <a:t>involves practicing continuously without rest</a:t>
            </a:r>
          </a:p>
          <a:p>
            <a:endParaRPr lang="en-US" sz="1000" dirty="0" smtClean="0"/>
          </a:p>
          <a:p>
            <a:r>
              <a:rPr lang="en-US" dirty="0" smtClean="0"/>
              <a:t>With spaced practice, </a:t>
            </a:r>
            <a:r>
              <a:rPr lang="en-US" dirty="0"/>
              <a:t>individuals are given rest intervals within the practice </a:t>
            </a:r>
            <a:r>
              <a:rPr lang="en-US" dirty="0" smtClean="0"/>
              <a:t>session</a:t>
            </a:r>
          </a:p>
          <a:p>
            <a:endParaRPr lang="en-US" sz="1000" dirty="0"/>
          </a:p>
          <a:p>
            <a:r>
              <a:rPr lang="en-US" dirty="0"/>
              <a:t>Effectiveness of massed versus spaced practice varies by the characteristics of the </a:t>
            </a:r>
            <a:r>
              <a:rPr lang="en-US" dirty="0" smtClean="0"/>
              <a:t>task</a:t>
            </a: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580827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829777" cy="1066799"/>
          </a:xfrm>
        </p:spPr>
        <p:txBody>
          <a:bodyPr>
            <a:normAutofit/>
          </a:bodyPr>
          <a:lstStyle/>
          <a:p>
            <a:r>
              <a:rPr lang="en-US" sz="3200" i="1" dirty="0" smtClean="0"/>
              <a:t>Whole vs. Part Practice</a:t>
            </a:r>
            <a:endParaRPr lang="en-US" sz="3200" i="1" dirty="0"/>
          </a:p>
        </p:txBody>
      </p:sp>
      <p:sp>
        <p:nvSpPr>
          <p:cNvPr id="3" name="Content Placeholder 2"/>
          <p:cNvSpPr>
            <a:spLocks noGrp="1"/>
          </p:cNvSpPr>
          <p:nvPr>
            <p:ph idx="1"/>
          </p:nvPr>
        </p:nvSpPr>
        <p:spPr>
          <a:xfrm>
            <a:off x="1295400" y="1905000"/>
            <a:ext cx="6629400" cy="3810000"/>
          </a:xfrm>
        </p:spPr>
        <p:txBody>
          <a:bodyPr>
            <a:normAutofit/>
          </a:bodyPr>
          <a:lstStyle/>
          <a:p>
            <a:r>
              <a:rPr lang="en-US" dirty="0"/>
              <a:t>One option with practice is focusing on all tasks at the same time (whole practice</a:t>
            </a:r>
            <a:r>
              <a:rPr lang="en-US" dirty="0" smtClean="0"/>
              <a:t>)</a:t>
            </a:r>
          </a:p>
          <a:p>
            <a:endParaRPr lang="en-US" sz="1200" dirty="0"/>
          </a:p>
          <a:p>
            <a:r>
              <a:rPr lang="en-US" dirty="0"/>
              <a:t>Another option is practicing each component as soon as it is introduced in a training program (part practice</a:t>
            </a:r>
            <a:r>
              <a:rPr lang="en-US" dirty="0" smtClean="0"/>
              <a:t>)</a:t>
            </a:r>
          </a:p>
          <a:p>
            <a:endParaRPr lang="en-US" sz="1200" dirty="0"/>
          </a:p>
          <a:p>
            <a:r>
              <a:rPr lang="en-US" dirty="0" smtClean="0"/>
              <a:t>Trainers should incorporate both types </a:t>
            </a: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55156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66801"/>
            <a:ext cx="6829777" cy="1066799"/>
          </a:xfrm>
        </p:spPr>
        <p:txBody>
          <a:bodyPr>
            <a:normAutofit fontScale="90000"/>
          </a:bodyPr>
          <a:lstStyle/>
          <a:p>
            <a:r>
              <a:rPr lang="en-US" sz="3600" i="1" dirty="0"/>
              <a:t>Employees need to commit </a:t>
            </a:r>
            <a:r>
              <a:rPr lang="en-US" sz="3600" i="1" dirty="0" smtClean="0"/>
              <a:t>content </a:t>
            </a:r>
            <a:r>
              <a:rPr lang="en-US" sz="3600" i="1" dirty="0"/>
              <a:t>to memory</a:t>
            </a:r>
          </a:p>
        </p:txBody>
      </p:sp>
      <p:sp>
        <p:nvSpPr>
          <p:cNvPr id="3" name="Content Placeholder 2"/>
          <p:cNvSpPr>
            <a:spLocks noGrp="1"/>
          </p:cNvSpPr>
          <p:nvPr>
            <p:ph idx="1"/>
          </p:nvPr>
        </p:nvSpPr>
        <p:spPr>
          <a:xfrm>
            <a:off x="1295400" y="2286000"/>
            <a:ext cx="6629400" cy="3810000"/>
          </a:xfrm>
        </p:spPr>
        <p:txBody>
          <a:bodyPr>
            <a:normAutofit/>
          </a:bodyPr>
          <a:lstStyle/>
          <a:p>
            <a:pPr lvl="0"/>
            <a:r>
              <a:rPr lang="en-US" dirty="0"/>
              <a:t>Make trainees aware of how they are creating, processing, and accessing </a:t>
            </a:r>
            <a:r>
              <a:rPr lang="en-US" dirty="0" smtClean="0"/>
              <a:t>memory</a:t>
            </a:r>
          </a:p>
          <a:p>
            <a:pPr lvl="0"/>
            <a:endParaRPr lang="en-US" sz="1200" dirty="0"/>
          </a:p>
          <a:p>
            <a:pPr lvl="0"/>
            <a:r>
              <a:rPr lang="en-US" dirty="0"/>
              <a:t>Training programs must be explicit on content and elaborate on </a:t>
            </a:r>
            <a:r>
              <a:rPr lang="en-US" dirty="0" smtClean="0"/>
              <a:t>details</a:t>
            </a:r>
          </a:p>
          <a:p>
            <a:pPr lvl="0"/>
            <a:endParaRPr lang="en-US" sz="1200" dirty="0"/>
          </a:p>
          <a:p>
            <a:pPr lvl="0"/>
            <a:r>
              <a:rPr lang="en-US" dirty="0"/>
              <a:t>Overlearning can </a:t>
            </a:r>
            <a:r>
              <a:rPr lang="en-US" dirty="0" smtClean="0"/>
              <a:t>help</a:t>
            </a:r>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641551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66801"/>
            <a:ext cx="6829777" cy="1066799"/>
          </a:xfrm>
        </p:spPr>
        <p:txBody>
          <a:bodyPr>
            <a:normAutofit/>
          </a:bodyPr>
          <a:lstStyle/>
          <a:p>
            <a:r>
              <a:rPr lang="en-US" sz="3200" i="1" dirty="0"/>
              <a:t>Employees need </a:t>
            </a:r>
            <a:r>
              <a:rPr lang="en-US" sz="3200" i="1" dirty="0" smtClean="0"/>
              <a:t>feedback</a:t>
            </a:r>
            <a:endParaRPr lang="en-US" sz="3200" i="1" dirty="0"/>
          </a:p>
        </p:txBody>
      </p:sp>
      <p:sp>
        <p:nvSpPr>
          <p:cNvPr id="3" name="Content Placeholder 2"/>
          <p:cNvSpPr>
            <a:spLocks noGrp="1"/>
          </p:cNvSpPr>
          <p:nvPr>
            <p:ph idx="1"/>
          </p:nvPr>
        </p:nvSpPr>
        <p:spPr>
          <a:xfrm>
            <a:off x="1371600" y="2209800"/>
            <a:ext cx="6629400" cy="3810000"/>
          </a:xfrm>
        </p:spPr>
        <p:txBody>
          <a:bodyPr>
            <a:normAutofit/>
          </a:bodyPr>
          <a:lstStyle/>
          <a:p>
            <a:r>
              <a:rPr lang="en-US" dirty="0"/>
              <a:t>Employees need feedback about how well they are meeting training </a:t>
            </a:r>
            <a:r>
              <a:rPr lang="en-US" dirty="0" smtClean="0"/>
              <a:t>objectives</a:t>
            </a:r>
          </a:p>
          <a:p>
            <a:endParaRPr lang="en-US" sz="1200" dirty="0"/>
          </a:p>
          <a:p>
            <a:r>
              <a:rPr lang="en-US" dirty="0"/>
              <a:t>F</a:t>
            </a:r>
            <a:r>
              <a:rPr lang="en-US" dirty="0" smtClean="0"/>
              <a:t>eedback </a:t>
            </a:r>
            <a:r>
              <a:rPr lang="en-US" dirty="0"/>
              <a:t>should be specific and </a:t>
            </a:r>
            <a:r>
              <a:rPr lang="en-US" dirty="0" smtClean="0"/>
              <a:t>follow </a:t>
            </a:r>
            <a:r>
              <a:rPr lang="en-US" dirty="0"/>
              <a:t>the behavior as closely as </a:t>
            </a:r>
            <a:r>
              <a:rPr lang="en-US" dirty="0" smtClean="0"/>
              <a:t>possible</a:t>
            </a: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715606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62000"/>
            <a:ext cx="7058377" cy="1981200"/>
          </a:xfrm>
        </p:spPr>
        <p:txBody>
          <a:bodyPr>
            <a:normAutofit/>
          </a:bodyPr>
          <a:lstStyle/>
          <a:p>
            <a:r>
              <a:rPr lang="en-US" sz="3200" i="1" dirty="0"/>
              <a:t>Employees learn through observation, experience, and interaction</a:t>
            </a:r>
          </a:p>
        </p:txBody>
      </p:sp>
      <p:sp>
        <p:nvSpPr>
          <p:cNvPr id="3" name="Content Placeholder 2"/>
          <p:cNvSpPr>
            <a:spLocks noGrp="1"/>
          </p:cNvSpPr>
          <p:nvPr>
            <p:ph idx="1"/>
          </p:nvPr>
        </p:nvSpPr>
        <p:spPr>
          <a:xfrm>
            <a:off x="1309511" y="2438400"/>
            <a:ext cx="6629400" cy="3810000"/>
          </a:xfrm>
        </p:spPr>
        <p:txBody>
          <a:bodyPr>
            <a:normAutofit/>
          </a:bodyPr>
          <a:lstStyle/>
          <a:p>
            <a:pPr>
              <a:spcBef>
                <a:spcPts val="0"/>
              </a:spcBef>
            </a:pPr>
            <a:r>
              <a:rPr lang="en-US" dirty="0"/>
              <a:t>Individuals learn through observation and imitating the actions of </a:t>
            </a:r>
            <a:r>
              <a:rPr lang="en-US" dirty="0" smtClean="0"/>
              <a:t>models</a:t>
            </a:r>
          </a:p>
          <a:p>
            <a:pPr>
              <a:spcBef>
                <a:spcPts val="0"/>
              </a:spcBef>
            </a:pPr>
            <a:endParaRPr lang="en-US" sz="1200" dirty="0" smtClean="0"/>
          </a:p>
          <a:p>
            <a:pPr>
              <a:spcBef>
                <a:spcPts val="0"/>
              </a:spcBef>
            </a:pPr>
            <a:r>
              <a:rPr lang="en-US" dirty="0"/>
              <a:t>T</a:t>
            </a:r>
            <a:r>
              <a:rPr lang="en-US" dirty="0" smtClean="0"/>
              <a:t>rainers </a:t>
            </a:r>
            <a:r>
              <a:rPr lang="en-US" dirty="0"/>
              <a:t>should promote three key types of interaction:</a:t>
            </a:r>
          </a:p>
          <a:p>
            <a:pPr lvl="1">
              <a:spcBef>
                <a:spcPts val="0"/>
              </a:spcBef>
            </a:pPr>
            <a:r>
              <a:rPr lang="en-US" dirty="0" smtClean="0"/>
              <a:t>Learner-content</a:t>
            </a:r>
            <a:endParaRPr lang="en-US" dirty="0"/>
          </a:p>
          <a:p>
            <a:pPr lvl="1">
              <a:spcBef>
                <a:spcPts val="0"/>
              </a:spcBef>
            </a:pPr>
            <a:r>
              <a:rPr lang="en-US" dirty="0" smtClean="0"/>
              <a:t>Learner-instructor</a:t>
            </a:r>
            <a:endParaRPr lang="en-US" dirty="0"/>
          </a:p>
          <a:p>
            <a:pPr lvl="1">
              <a:spcBef>
                <a:spcPts val="0"/>
              </a:spcBef>
            </a:pPr>
            <a:r>
              <a:rPr lang="en-US" dirty="0" smtClean="0"/>
              <a:t>Learner-learner</a:t>
            </a: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143923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199" cy="1981200"/>
          </a:xfrm>
        </p:spPr>
        <p:txBody>
          <a:bodyPr>
            <a:normAutofit/>
          </a:bodyPr>
          <a:lstStyle/>
          <a:p>
            <a:r>
              <a:rPr lang="en-US" sz="3200" i="1" dirty="0"/>
              <a:t>Employees need the training program to be properly coordinated and arranged</a:t>
            </a:r>
          </a:p>
        </p:txBody>
      </p:sp>
      <p:sp>
        <p:nvSpPr>
          <p:cNvPr id="3" name="Content Placeholder 2"/>
          <p:cNvSpPr>
            <a:spLocks noGrp="1"/>
          </p:cNvSpPr>
          <p:nvPr>
            <p:ph idx="1"/>
          </p:nvPr>
        </p:nvSpPr>
        <p:spPr>
          <a:xfrm>
            <a:off x="1309511" y="2667000"/>
            <a:ext cx="6629400" cy="3810000"/>
          </a:xfrm>
        </p:spPr>
        <p:txBody>
          <a:bodyPr>
            <a:normAutofit/>
          </a:bodyPr>
          <a:lstStyle/>
          <a:p>
            <a:pPr lvl="0">
              <a:spcBef>
                <a:spcPts val="0"/>
              </a:spcBef>
            </a:pPr>
            <a:r>
              <a:rPr lang="en-US" dirty="0" smtClean="0"/>
              <a:t>Communicate courses to </a:t>
            </a:r>
            <a:r>
              <a:rPr lang="en-US" dirty="0"/>
              <a:t>employees</a:t>
            </a:r>
          </a:p>
          <a:p>
            <a:pPr lvl="0">
              <a:spcBef>
                <a:spcPts val="0"/>
              </a:spcBef>
            </a:pPr>
            <a:r>
              <a:rPr lang="en-US" dirty="0" smtClean="0"/>
              <a:t>Prepare instructional materials </a:t>
            </a:r>
          </a:p>
          <a:p>
            <a:pPr lvl="0">
              <a:spcBef>
                <a:spcPts val="0"/>
              </a:spcBef>
            </a:pPr>
            <a:r>
              <a:rPr lang="en-US" dirty="0" smtClean="0"/>
              <a:t>Arrange the </a:t>
            </a:r>
            <a:r>
              <a:rPr lang="en-US" dirty="0"/>
              <a:t>training facility and room</a:t>
            </a:r>
          </a:p>
          <a:p>
            <a:pPr lvl="0">
              <a:spcBef>
                <a:spcPts val="0"/>
              </a:spcBef>
            </a:pPr>
            <a:r>
              <a:rPr lang="en-US" dirty="0"/>
              <a:t>Testing equipment that will be used </a:t>
            </a:r>
            <a:endParaRPr lang="en-US" dirty="0" smtClean="0"/>
          </a:p>
          <a:p>
            <a:pPr lvl="0">
              <a:spcBef>
                <a:spcPts val="0"/>
              </a:spcBef>
            </a:pPr>
            <a:r>
              <a:rPr lang="en-US" dirty="0" smtClean="0"/>
              <a:t>Provide support </a:t>
            </a:r>
            <a:r>
              <a:rPr lang="en-US" dirty="0"/>
              <a:t>during instruction</a:t>
            </a:r>
          </a:p>
          <a:p>
            <a:pPr lvl="0">
              <a:spcBef>
                <a:spcPts val="0"/>
              </a:spcBef>
            </a:pPr>
            <a:r>
              <a:rPr lang="en-US" dirty="0" smtClean="0"/>
              <a:t>Distribute evaluation materials</a:t>
            </a: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572667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00638"/>
            <a:ext cx="6982177" cy="1075323"/>
          </a:xfrm>
        </p:spPr>
        <p:txBody>
          <a:bodyPr>
            <a:normAutofit/>
          </a:bodyPr>
          <a:lstStyle/>
          <a:p>
            <a:r>
              <a:rPr lang="en-US" sz="3200" i="1" dirty="0"/>
              <a:t>Encourage trainee responsibility and self-management</a:t>
            </a:r>
          </a:p>
        </p:txBody>
      </p:sp>
      <p:sp>
        <p:nvSpPr>
          <p:cNvPr id="3" name="Content Placeholder 2"/>
          <p:cNvSpPr>
            <a:spLocks noGrp="1"/>
          </p:cNvSpPr>
          <p:nvPr>
            <p:ph idx="1"/>
          </p:nvPr>
        </p:nvSpPr>
        <p:spPr>
          <a:xfrm>
            <a:off x="1295400" y="1905000"/>
            <a:ext cx="6477000" cy="3581400"/>
          </a:xfrm>
        </p:spPr>
        <p:txBody>
          <a:bodyPr>
            <a:normAutofit/>
          </a:bodyPr>
          <a:lstStyle/>
          <a:p>
            <a:pPr marL="0" indent="0">
              <a:buNone/>
            </a:pPr>
            <a:endParaRPr lang="en-US" dirty="0"/>
          </a:p>
          <a:p>
            <a:r>
              <a:rPr lang="en-US" dirty="0"/>
              <a:t>Self-management refers to a person’s attempt to control </a:t>
            </a:r>
            <a:r>
              <a:rPr lang="en-US" dirty="0" smtClean="0"/>
              <a:t>aspects </a:t>
            </a:r>
            <a:r>
              <a:rPr lang="en-US" dirty="0"/>
              <a:t>of decision making and </a:t>
            </a:r>
            <a:r>
              <a:rPr lang="en-US" dirty="0" smtClean="0"/>
              <a:t>behavior</a:t>
            </a:r>
            <a:endParaRPr lang="en-US" dirty="0"/>
          </a:p>
          <a:p>
            <a:endParaRPr lang="en-US" sz="1100" dirty="0" smtClean="0"/>
          </a:p>
          <a:p>
            <a:r>
              <a:rPr lang="en-US" dirty="0" smtClean="0"/>
              <a:t>Self-management </a:t>
            </a:r>
            <a:r>
              <a:rPr lang="en-US" dirty="0"/>
              <a:t>training involves setting goals to use skills on the job, identifying obstacles </a:t>
            </a:r>
            <a:r>
              <a:rPr lang="en-US" dirty="0" smtClean="0"/>
              <a:t>and </a:t>
            </a:r>
            <a:r>
              <a:rPr lang="en-US" dirty="0"/>
              <a:t>ways to overcome them, and self-administering </a:t>
            </a:r>
            <a:r>
              <a:rPr lang="en-US" dirty="0" smtClean="0"/>
              <a:t>rewards  </a:t>
            </a:r>
            <a:endParaRPr lang="en-US" dirty="0"/>
          </a:p>
          <a:p>
            <a:pPr marL="0" indent="0">
              <a:buNone/>
            </a:pP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340417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62000"/>
            <a:ext cx="6905977" cy="1524000"/>
          </a:xfrm>
        </p:spPr>
        <p:txBody>
          <a:bodyPr>
            <a:normAutofit/>
          </a:bodyPr>
          <a:lstStyle/>
          <a:p>
            <a:r>
              <a:rPr lang="en-US" sz="3200" i="1" dirty="0"/>
              <a:t>Ensure </a:t>
            </a:r>
            <a:r>
              <a:rPr lang="en-US" sz="3200" i="1" dirty="0" smtClean="0"/>
              <a:t>a supportive work environment</a:t>
            </a:r>
            <a:endParaRPr lang="en-US" sz="3200" i="1" dirty="0"/>
          </a:p>
        </p:txBody>
      </p:sp>
      <p:sp>
        <p:nvSpPr>
          <p:cNvPr id="3" name="Content Placeholder 2"/>
          <p:cNvSpPr>
            <a:spLocks noGrp="1"/>
          </p:cNvSpPr>
          <p:nvPr>
            <p:ph idx="1"/>
          </p:nvPr>
        </p:nvSpPr>
        <p:spPr>
          <a:xfrm>
            <a:off x="1295400" y="2133600"/>
            <a:ext cx="6553200" cy="3581400"/>
          </a:xfrm>
        </p:spPr>
        <p:txBody>
          <a:bodyPr>
            <a:normAutofit/>
          </a:bodyPr>
          <a:lstStyle/>
          <a:p>
            <a:pPr>
              <a:spcBef>
                <a:spcPts val="0"/>
              </a:spcBef>
            </a:pPr>
            <a:r>
              <a:rPr lang="en-US" dirty="0"/>
              <a:t>Characteristics of a positive climate for transfer include:</a:t>
            </a:r>
          </a:p>
          <a:p>
            <a:pPr lvl="1">
              <a:spcBef>
                <a:spcPts val="0"/>
              </a:spcBef>
            </a:pPr>
            <a:r>
              <a:rPr lang="en-US" dirty="0"/>
              <a:t>Supervisors and coworkers encourage transfer</a:t>
            </a:r>
          </a:p>
          <a:p>
            <a:pPr lvl="1">
              <a:spcBef>
                <a:spcPts val="0"/>
              </a:spcBef>
            </a:pPr>
            <a:r>
              <a:rPr lang="en-US" dirty="0"/>
              <a:t>Task cues to use new skills</a:t>
            </a:r>
          </a:p>
          <a:p>
            <a:pPr lvl="1">
              <a:spcBef>
                <a:spcPts val="0"/>
              </a:spcBef>
            </a:pPr>
            <a:r>
              <a:rPr lang="en-US" dirty="0" smtClean="0"/>
              <a:t>Lack </a:t>
            </a:r>
            <a:r>
              <a:rPr lang="en-US" dirty="0"/>
              <a:t>of punishment for using new skills</a:t>
            </a:r>
          </a:p>
          <a:p>
            <a:pPr lvl="1">
              <a:spcBef>
                <a:spcPts val="0"/>
              </a:spcBef>
            </a:pPr>
            <a:r>
              <a:rPr lang="en-US" dirty="0"/>
              <a:t>Extrinsic reinforcement consequences</a:t>
            </a:r>
          </a:p>
          <a:p>
            <a:pPr lvl="1">
              <a:spcBef>
                <a:spcPts val="0"/>
              </a:spcBef>
            </a:pPr>
            <a:r>
              <a:rPr lang="en-US" dirty="0"/>
              <a:t>Intrinsic reinforcement consequences</a:t>
            </a:r>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94554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&amp; Transfer</a:t>
            </a:r>
            <a:endParaRPr lang="en-US" dirty="0"/>
          </a:p>
        </p:txBody>
      </p:sp>
      <p:sp>
        <p:nvSpPr>
          <p:cNvPr id="3" name="Content Placeholder 2"/>
          <p:cNvSpPr>
            <a:spLocks noGrp="1"/>
          </p:cNvSpPr>
          <p:nvPr>
            <p:ph idx="1"/>
          </p:nvPr>
        </p:nvSpPr>
        <p:spPr>
          <a:xfrm>
            <a:off x="1295400" y="1828800"/>
            <a:ext cx="6400800" cy="4800600"/>
          </a:xfrm>
        </p:spPr>
        <p:txBody>
          <a:bodyPr>
            <a:normAutofit/>
          </a:bodyPr>
          <a:lstStyle/>
          <a:p>
            <a:endParaRPr lang="en-US" sz="1200" dirty="0"/>
          </a:p>
          <a:p>
            <a:pPr>
              <a:spcBef>
                <a:spcPts val="0"/>
              </a:spcBef>
            </a:pPr>
            <a:r>
              <a:rPr lang="en-US" dirty="0" smtClean="0"/>
              <a:t>Both learning and transfer are important</a:t>
            </a:r>
          </a:p>
          <a:p>
            <a:pPr marL="0" indent="0">
              <a:spcBef>
                <a:spcPts val="0"/>
              </a:spcBef>
              <a:buNone/>
            </a:pPr>
            <a:endParaRPr lang="en-US" dirty="0" smtClean="0"/>
          </a:p>
          <a:p>
            <a:pPr>
              <a:spcBef>
                <a:spcPts val="0"/>
              </a:spcBef>
            </a:pPr>
            <a:r>
              <a:rPr lang="en-US" dirty="0" smtClean="0"/>
              <a:t>Learning </a:t>
            </a:r>
            <a:r>
              <a:rPr lang="en-US" dirty="0"/>
              <a:t>refers to a relatively permanent change in human capabilities </a:t>
            </a:r>
            <a:endParaRPr lang="en-US" dirty="0" smtClean="0"/>
          </a:p>
          <a:p>
            <a:pPr marL="0" indent="0">
              <a:spcBef>
                <a:spcPts val="0"/>
              </a:spcBef>
              <a:buNone/>
            </a:pPr>
            <a:endParaRPr lang="en-US" dirty="0"/>
          </a:p>
          <a:p>
            <a:pPr>
              <a:spcBef>
                <a:spcPts val="0"/>
              </a:spcBef>
            </a:pPr>
            <a:r>
              <a:rPr lang="en-US" dirty="0"/>
              <a:t>Transfer refers to trainees </a:t>
            </a:r>
            <a:r>
              <a:rPr lang="en-US" dirty="0" smtClean="0"/>
              <a:t>applying </a:t>
            </a:r>
            <a:r>
              <a:rPr lang="en-US" dirty="0"/>
              <a:t>what they have learned </a:t>
            </a:r>
            <a:r>
              <a:rPr lang="en-US" dirty="0" smtClean="0"/>
              <a:t>to </a:t>
            </a:r>
            <a:r>
              <a:rPr lang="en-US" dirty="0"/>
              <a:t>their </a:t>
            </a:r>
            <a:r>
              <a:rPr lang="en-US" dirty="0" smtClean="0"/>
              <a:t>jobs</a:t>
            </a: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791959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Internal &amp; External Conditions</a:t>
            </a:r>
            <a:endParaRPr lang="en-US" dirty="0"/>
          </a:p>
        </p:txBody>
      </p:sp>
      <p:sp>
        <p:nvSpPr>
          <p:cNvPr id="3" name="Content Placeholder 2"/>
          <p:cNvSpPr>
            <a:spLocks noGrp="1"/>
          </p:cNvSpPr>
          <p:nvPr>
            <p:ph idx="1"/>
          </p:nvPr>
        </p:nvSpPr>
        <p:spPr>
          <a:xfrm>
            <a:off x="1371600" y="1905000"/>
            <a:ext cx="6400800" cy="4800600"/>
          </a:xfrm>
        </p:spPr>
        <p:txBody>
          <a:bodyPr>
            <a:normAutofit/>
          </a:bodyPr>
          <a:lstStyle/>
          <a:p>
            <a:r>
              <a:rPr lang="en-US" dirty="0"/>
              <a:t>Internal conditions are processes within the learner that are necessary for </a:t>
            </a:r>
            <a:r>
              <a:rPr lang="en-US" dirty="0" smtClean="0"/>
              <a:t>learning</a:t>
            </a:r>
          </a:p>
          <a:p>
            <a:endParaRPr lang="en-US" sz="800" dirty="0"/>
          </a:p>
          <a:p>
            <a:r>
              <a:rPr lang="en-US" dirty="0"/>
              <a:t>External conditions are processes in the learning environment that are necessary for learning </a:t>
            </a:r>
            <a:endParaRPr lang="en-US" dirty="0" smtClean="0"/>
          </a:p>
          <a:p>
            <a:endParaRPr lang="en-US" sz="800" dirty="0" smtClean="0"/>
          </a:p>
          <a:p>
            <a:r>
              <a:rPr lang="en-US" dirty="0" smtClean="0"/>
              <a:t>External conditions </a:t>
            </a:r>
            <a:r>
              <a:rPr lang="en-US" dirty="0"/>
              <a:t>should directly influence forms of instruction, and they should be designed to facilitate the internal </a:t>
            </a:r>
            <a:r>
              <a:rPr lang="en-US" dirty="0" smtClean="0"/>
              <a:t>conditions</a:t>
            </a: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32421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31115"/>
            <a:ext cx="6965245" cy="1202485"/>
          </a:xfrm>
        </p:spPr>
        <p:txBody>
          <a:bodyPr>
            <a:normAutofit/>
          </a:bodyPr>
          <a:lstStyle/>
          <a:p>
            <a:r>
              <a:rPr lang="en-US" dirty="0" smtClean="0"/>
              <a:t>Two Types of Transfer</a:t>
            </a:r>
            <a:endParaRPr lang="en-US" dirty="0"/>
          </a:p>
        </p:txBody>
      </p:sp>
      <p:sp>
        <p:nvSpPr>
          <p:cNvPr id="3" name="Content Placeholder 2"/>
          <p:cNvSpPr>
            <a:spLocks noGrp="1"/>
          </p:cNvSpPr>
          <p:nvPr>
            <p:ph idx="1"/>
          </p:nvPr>
        </p:nvSpPr>
        <p:spPr>
          <a:xfrm>
            <a:off x="1295400" y="1828800"/>
            <a:ext cx="6400800" cy="4800600"/>
          </a:xfrm>
        </p:spPr>
        <p:txBody>
          <a:bodyPr>
            <a:normAutofit/>
          </a:bodyPr>
          <a:lstStyle/>
          <a:p>
            <a:endParaRPr lang="en-US" sz="1000" dirty="0" smtClean="0"/>
          </a:p>
          <a:p>
            <a:r>
              <a:rPr lang="en-US" dirty="0" smtClean="0"/>
              <a:t>Generalization </a:t>
            </a:r>
            <a:r>
              <a:rPr lang="en-US" dirty="0"/>
              <a:t>refers to </a:t>
            </a:r>
            <a:r>
              <a:rPr lang="en-US" dirty="0" smtClean="0"/>
              <a:t>applying </a:t>
            </a:r>
            <a:r>
              <a:rPr lang="en-US" dirty="0"/>
              <a:t>what was learned to situations that are similar but not </a:t>
            </a:r>
            <a:r>
              <a:rPr lang="en-US" dirty="0" smtClean="0"/>
              <a:t>identical </a:t>
            </a:r>
            <a:r>
              <a:rPr lang="en-US" dirty="0"/>
              <a:t>to those </a:t>
            </a:r>
            <a:r>
              <a:rPr lang="en-US" dirty="0" smtClean="0"/>
              <a:t>in training</a:t>
            </a:r>
          </a:p>
          <a:p>
            <a:endParaRPr lang="en-US" sz="1050" dirty="0"/>
          </a:p>
          <a:p>
            <a:r>
              <a:rPr lang="en-US" dirty="0"/>
              <a:t>Maintenance refers to </a:t>
            </a:r>
            <a:r>
              <a:rPr lang="en-US" dirty="0" smtClean="0"/>
              <a:t>trainees </a:t>
            </a:r>
            <a:r>
              <a:rPr lang="en-US" dirty="0"/>
              <a:t>continuing to use what they learned over </a:t>
            </a:r>
            <a:r>
              <a:rPr lang="en-US" dirty="0" smtClean="0"/>
              <a:t>time</a:t>
            </a: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72490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31115"/>
            <a:ext cx="6965245" cy="1202485"/>
          </a:xfrm>
        </p:spPr>
        <p:txBody>
          <a:bodyPr>
            <a:normAutofit/>
          </a:bodyPr>
          <a:lstStyle/>
          <a:p>
            <a:r>
              <a:rPr lang="en-US" dirty="0"/>
              <a:t>Model of Learning &amp; Transfer</a:t>
            </a:r>
          </a:p>
        </p:txBody>
      </p:sp>
      <p:sp>
        <p:nvSpPr>
          <p:cNvPr id="5" name="Content Placeholder 2"/>
          <p:cNvSpPr txBox="1">
            <a:spLocks/>
          </p:cNvSpPr>
          <p:nvPr/>
        </p:nvSpPr>
        <p:spPr>
          <a:xfrm>
            <a:off x="1095023" y="2590800"/>
            <a:ext cx="6965245" cy="1202485"/>
          </a:xfrm>
          <a:prstGeom prst="rect">
            <a:avLst/>
          </a:prstGeom>
        </p:spPr>
        <p:txBody>
          <a:bodyPr>
            <a:normAutofit/>
          </a:bodyPr>
          <a:lstStyle>
            <a:lvl1pPr algn="ctr" defTabSz="914400" rtl="0" eaLnBrk="1" latinLnBrk="0" hangingPunct="1">
              <a:spcBef>
                <a:spcPct val="0"/>
              </a:spcBef>
              <a:buNone/>
              <a:defRPr sz="4000" kern="1200">
                <a:solidFill>
                  <a:srgbClr val="660033"/>
                </a:solidFill>
                <a:latin typeface="Gisha" panose="020B0502040204020203" pitchFamily="34" charset="-79"/>
                <a:ea typeface="+mj-ea"/>
                <a:cs typeface="Gisha" panose="020B0502040204020203" pitchFamily="34" charset="-79"/>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bg2">
                    <a:lumMod val="10000"/>
                  </a:schemeClr>
                </a:solidFill>
              </a:rPr>
              <a:t>Insert Figure 4.1</a:t>
            </a:r>
            <a:endParaRPr lang="en-US" sz="2400" dirty="0">
              <a:solidFill>
                <a:schemeClr val="bg2">
                  <a:lumMod val="10000"/>
                </a:schemeClr>
              </a:solidFill>
            </a:endParaRPr>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190" y="2057400"/>
            <a:ext cx="6912078" cy="2900362"/>
          </a:xfrm>
          <a:prstGeom prst="rect">
            <a:avLst/>
          </a:prstGeom>
        </p:spPr>
      </p:pic>
    </p:spTree>
    <p:extLst>
      <p:ext uri="{BB962C8B-B14F-4D97-AF65-F5344CB8AC3E}">
        <p14:creationId xmlns:p14="http://schemas.microsoft.com/office/powerpoint/2010/main" val="3260981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70" y="1016259"/>
            <a:ext cx="5219351" cy="805131"/>
          </a:xfrm>
        </p:spPr>
        <p:txBody>
          <a:bodyPr>
            <a:normAutofit/>
          </a:bodyPr>
          <a:lstStyle/>
          <a:p>
            <a:r>
              <a:rPr lang="en-US" dirty="0" smtClean="0"/>
              <a:t>Learning Outcomes</a:t>
            </a:r>
            <a:r>
              <a:rPr lang="en-US" sz="2000" dirty="0" smtClean="0"/>
              <a:t> (1)</a:t>
            </a:r>
            <a:endParaRPr lang="en-US" sz="2000" dirty="0"/>
          </a:p>
        </p:txBody>
      </p:sp>
      <p:sp>
        <p:nvSpPr>
          <p:cNvPr id="3" name="Content Placeholder 2"/>
          <p:cNvSpPr>
            <a:spLocks noGrp="1"/>
          </p:cNvSpPr>
          <p:nvPr>
            <p:ph idx="1"/>
          </p:nvPr>
        </p:nvSpPr>
        <p:spPr>
          <a:xfrm>
            <a:off x="1295400" y="1524000"/>
            <a:ext cx="6400800" cy="4800600"/>
          </a:xfrm>
        </p:spPr>
        <p:txBody>
          <a:bodyPr>
            <a:normAutofit/>
          </a:bodyPr>
          <a:lstStyle/>
          <a:p>
            <a:endParaRPr lang="en-US" dirty="0" smtClean="0"/>
          </a:p>
          <a:p>
            <a:pPr lvl="0">
              <a:lnSpc>
                <a:spcPct val="90000"/>
              </a:lnSpc>
              <a:spcBef>
                <a:spcPts val="0"/>
              </a:spcBef>
              <a:spcAft>
                <a:spcPts val="600"/>
              </a:spcAft>
            </a:pPr>
            <a:r>
              <a:rPr lang="en-US" dirty="0" smtClean="0"/>
              <a:t>Verbal Information</a:t>
            </a:r>
          </a:p>
          <a:p>
            <a:pPr lvl="1">
              <a:lnSpc>
                <a:spcPct val="90000"/>
              </a:lnSpc>
              <a:spcBef>
                <a:spcPts val="0"/>
              </a:spcBef>
              <a:spcAft>
                <a:spcPts val="600"/>
              </a:spcAft>
            </a:pPr>
            <a:r>
              <a:rPr lang="en-US" dirty="0" smtClean="0"/>
              <a:t>specialized </a:t>
            </a:r>
            <a:r>
              <a:rPr lang="en-US" dirty="0"/>
              <a:t>knowledge, including names, labels, facts, and bodies of </a:t>
            </a:r>
            <a:r>
              <a:rPr lang="en-US" dirty="0" smtClean="0"/>
              <a:t>knowledge</a:t>
            </a:r>
          </a:p>
          <a:p>
            <a:pPr lvl="1">
              <a:lnSpc>
                <a:spcPct val="90000"/>
              </a:lnSpc>
              <a:spcBef>
                <a:spcPts val="0"/>
              </a:spcBef>
              <a:spcAft>
                <a:spcPts val="600"/>
              </a:spcAft>
            </a:pPr>
            <a:endParaRPr lang="en-US" sz="800" dirty="0"/>
          </a:p>
          <a:p>
            <a:pPr lvl="0">
              <a:lnSpc>
                <a:spcPct val="90000"/>
              </a:lnSpc>
              <a:spcBef>
                <a:spcPts val="0"/>
              </a:spcBef>
              <a:spcAft>
                <a:spcPts val="600"/>
              </a:spcAft>
            </a:pPr>
            <a:r>
              <a:rPr lang="en-US" dirty="0" smtClean="0"/>
              <a:t>Intellectual </a:t>
            </a:r>
            <a:r>
              <a:rPr lang="en-US" dirty="0"/>
              <a:t>S</a:t>
            </a:r>
            <a:r>
              <a:rPr lang="en-US" dirty="0" smtClean="0"/>
              <a:t>kills</a:t>
            </a:r>
          </a:p>
          <a:p>
            <a:pPr lvl="1">
              <a:lnSpc>
                <a:spcPct val="90000"/>
              </a:lnSpc>
              <a:spcBef>
                <a:spcPts val="0"/>
              </a:spcBef>
              <a:spcAft>
                <a:spcPts val="600"/>
              </a:spcAft>
            </a:pPr>
            <a:r>
              <a:rPr lang="en-US" dirty="0" smtClean="0"/>
              <a:t>concepts </a:t>
            </a:r>
            <a:r>
              <a:rPr lang="en-US" dirty="0"/>
              <a:t>and rules critical to solve problems, serve customers, and create </a:t>
            </a:r>
            <a:r>
              <a:rPr lang="en-US" dirty="0" smtClean="0"/>
              <a:t>products</a:t>
            </a:r>
          </a:p>
          <a:p>
            <a:pPr lvl="1">
              <a:lnSpc>
                <a:spcPct val="90000"/>
              </a:lnSpc>
              <a:spcBef>
                <a:spcPts val="0"/>
              </a:spcBef>
              <a:spcAft>
                <a:spcPts val="600"/>
              </a:spcAft>
            </a:pPr>
            <a:endParaRPr lang="en-US" sz="800" dirty="0"/>
          </a:p>
          <a:p>
            <a:pPr lvl="0">
              <a:lnSpc>
                <a:spcPct val="90000"/>
              </a:lnSpc>
              <a:spcBef>
                <a:spcPts val="0"/>
              </a:spcBef>
              <a:spcAft>
                <a:spcPts val="600"/>
              </a:spcAft>
            </a:pPr>
            <a:r>
              <a:rPr lang="en-US" dirty="0" smtClean="0"/>
              <a:t>Motor Skills</a:t>
            </a:r>
          </a:p>
          <a:p>
            <a:pPr lvl="1">
              <a:lnSpc>
                <a:spcPct val="90000"/>
              </a:lnSpc>
              <a:spcBef>
                <a:spcPts val="0"/>
              </a:spcBef>
              <a:spcAft>
                <a:spcPts val="600"/>
              </a:spcAft>
            </a:pPr>
            <a:r>
              <a:rPr lang="en-US" dirty="0" smtClean="0"/>
              <a:t>coordination </a:t>
            </a:r>
            <a:r>
              <a:rPr lang="en-US" dirty="0"/>
              <a:t>of physical movements</a:t>
            </a:r>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43290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099" y="1008167"/>
            <a:ext cx="5233092" cy="821314"/>
          </a:xfrm>
        </p:spPr>
        <p:txBody>
          <a:bodyPr>
            <a:normAutofit/>
          </a:bodyPr>
          <a:lstStyle/>
          <a:p>
            <a:r>
              <a:rPr lang="en-US" dirty="0" smtClean="0"/>
              <a:t>Learning </a:t>
            </a:r>
            <a:r>
              <a:rPr lang="en-US" dirty="0"/>
              <a:t>Outcomes</a:t>
            </a:r>
            <a:r>
              <a:rPr lang="en-US" sz="2000" dirty="0"/>
              <a:t> </a:t>
            </a:r>
            <a:r>
              <a:rPr lang="en-US" sz="2000" dirty="0" smtClean="0"/>
              <a:t>(2)</a:t>
            </a:r>
            <a:endParaRPr lang="en-US" sz="2200" dirty="0"/>
          </a:p>
        </p:txBody>
      </p:sp>
      <p:sp>
        <p:nvSpPr>
          <p:cNvPr id="3" name="Content Placeholder 2"/>
          <p:cNvSpPr>
            <a:spLocks noGrp="1"/>
          </p:cNvSpPr>
          <p:nvPr>
            <p:ph idx="1"/>
          </p:nvPr>
        </p:nvSpPr>
        <p:spPr>
          <a:xfrm>
            <a:off x="1295400" y="1600200"/>
            <a:ext cx="6400800" cy="4800600"/>
          </a:xfrm>
        </p:spPr>
        <p:txBody>
          <a:bodyPr>
            <a:normAutofit/>
          </a:bodyPr>
          <a:lstStyle/>
          <a:p>
            <a:endParaRPr lang="en-US" dirty="0" smtClean="0"/>
          </a:p>
          <a:p>
            <a:pPr lvl="0">
              <a:lnSpc>
                <a:spcPct val="90000"/>
              </a:lnSpc>
              <a:spcBef>
                <a:spcPts val="0"/>
              </a:spcBef>
            </a:pPr>
            <a:r>
              <a:rPr lang="en-US" dirty="0"/>
              <a:t>Attitudes</a:t>
            </a:r>
          </a:p>
          <a:p>
            <a:pPr lvl="1">
              <a:lnSpc>
                <a:spcPct val="90000"/>
              </a:lnSpc>
              <a:spcBef>
                <a:spcPts val="0"/>
              </a:spcBef>
            </a:pPr>
            <a:r>
              <a:rPr lang="en-US" dirty="0"/>
              <a:t>beliefs and feelings that predispose a person to behave in a certain way</a:t>
            </a:r>
          </a:p>
          <a:p>
            <a:pPr>
              <a:lnSpc>
                <a:spcPct val="90000"/>
              </a:lnSpc>
              <a:spcBef>
                <a:spcPts val="0"/>
              </a:spcBef>
            </a:pPr>
            <a:endParaRPr lang="en-US" dirty="0"/>
          </a:p>
          <a:p>
            <a:pPr lvl="0">
              <a:lnSpc>
                <a:spcPct val="90000"/>
              </a:lnSpc>
              <a:spcBef>
                <a:spcPts val="0"/>
              </a:spcBef>
            </a:pPr>
            <a:r>
              <a:rPr lang="en-US" dirty="0"/>
              <a:t>Cognitive Strategies</a:t>
            </a:r>
          </a:p>
          <a:p>
            <a:pPr lvl="1">
              <a:lnSpc>
                <a:spcPct val="90000"/>
              </a:lnSpc>
              <a:spcBef>
                <a:spcPts val="0"/>
              </a:spcBef>
            </a:pPr>
            <a:r>
              <a:rPr lang="en-US" dirty="0"/>
              <a:t>strategies that regulate thinking and </a:t>
            </a:r>
            <a:r>
              <a:rPr lang="en-US" dirty="0" smtClean="0"/>
              <a:t>learning</a:t>
            </a:r>
          </a:p>
          <a:p>
            <a:pPr lvl="1">
              <a:lnSpc>
                <a:spcPct val="90000"/>
              </a:lnSpc>
              <a:spcBef>
                <a:spcPts val="0"/>
              </a:spcBef>
            </a:pPr>
            <a:r>
              <a:rPr lang="en-US" dirty="0" smtClean="0"/>
              <a:t>they </a:t>
            </a:r>
            <a:r>
              <a:rPr lang="en-US" dirty="0"/>
              <a:t>relate to decisions regarding what information to attend to, how to remember, and how to solve problems</a:t>
            </a:r>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605524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2980</TotalTime>
  <Words>2844</Words>
  <Application>Microsoft Office PowerPoint</Application>
  <PresentationFormat>On-screen Show (4:3)</PresentationFormat>
  <Paragraphs>425</Paragraphs>
  <Slides>50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Brush Script MT</vt:lpstr>
      <vt:lpstr>Calibri</vt:lpstr>
      <vt:lpstr>Courier New</vt:lpstr>
      <vt:lpstr>Franklin Gothic Book</vt:lpstr>
      <vt:lpstr>Gisha</vt:lpstr>
      <vt:lpstr>Pushpin</vt:lpstr>
      <vt:lpstr>Chapter Four Learning &amp; Transfer of Training</vt:lpstr>
      <vt:lpstr>Objectives (1)</vt:lpstr>
      <vt:lpstr>Objectives (2)</vt:lpstr>
      <vt:lpstr>Objectives (3)</vt:lpstr>
      <vt:lpstr>Learning &amp; Transfer</vt:lpstr>
      <vt:lpstr>Two Types of Transfer</vt:lpstr>
      <vt:lpstr>Model of Learning &amp; Transfer</vt:lpstr>
      <vt:lpstr>Learning Outcomes (1)</vt:lpstr>
      <vt:lpstr>Learning Outcomes (2)</vt:lpstr>
      <vt:lpstr>Learning Theories </vt:lpstr>
      <vt:lpstr>Reinforcement Theory (1)</vt:lpstr>
      <vt:lpstr>Reinforcement Theory (2)</vt:lpstr>
      <vt:lpstr>Social Learning Theory (1)</vt:lpstr>
      <vt:lpstr>Social Learning Theory (2)</vt:lpstr>
      <vt:lpstr>Social Learning Theory (3)</vt:lpstr>
      <vt:lpstr>Goal Orientation (1)</vt:lpstr>
      <vt:lpstr>Goal Orientation (2)</vt:lpstr>
      <vt:lpstr>Maslow’s Hierarchy</vt:lpstr>
      <vt:lpstr>Alderfer’s Theory</vt:lpstr>
      <vt:lpstr>McClelland’s Theory</vt:lpstr>
      <vt:lpstr>Needs Theory Implications</vt:lpstr>
      <vt:lpstr>Expectancy Theory (1)</vt:lpstr>
      <vt:lpstr>Expectancy Theory (2)</vt:lpstr>
      <vt:lpstr>Adult Learning Theory </vt:lpstr>
      <vt:lpstr>Adult Learning Implications</vt:lpstr>
      <vt:lpstr>Information Processing Theory</vt:lpstr>
      <vt:lpstr>Closed v. Open Skills</vt:lpstr>
      <vt:lpstr>Closed Skills</vt:lpstr>
      <vt:lpstr>Open Skills</vt:lpstr>
      <vt:lpstr>Theory of Identical Elements</vt:lpstr>
      <vt:lpstr>Stimulus Generalization</vt:lpstr>
      <vt:lpstr>Cognitive Theory of Transfer</vt:lpstr>
      <vt:lpstr>Mental &amp; Physical Processes (1)</vt:lpstr>
      <vt:lpstr>Mental &amp; Physical Processes (2)</vt:lpstr>
      <vt:lpstr>Learning Strategies</vt:lpstr>
      <vt:lpstr>The Learning Cycle</vt:lpstr>
      <vt:lpstr>Employees need to know the objectives </vt:lpstr>
      <vt:lpstr>Employees need meaningful content</vt:lpstr>
      <vt:lpstr>Employees need to practice</vt:lpstr>
      <vt:lpstr>Employees need a number of pre-practice conditions</vt:lpstr>
      <vt:lpstr>Employees need practice involving experience</vt:lpstr>
      <vt:lpstr>Massed vs. Spaced Practice</vt:lpstr>
      <vt:lpstr>Whole vs. Part Practice</vt:lpstr>
      <vt:lpstr>Employees need to commit content to memory</vt:lpstr>
      <vt:lpstr>Employees need feedback</vt:lpstr>
      <vt:lpstr>Employees learn through observation, experience, and interaction</vt:lpstr>
      <vt:lpstr>Employees need the training program to be properly coordinated and arranged</vt:lpstr>
      <vt:lpstr>Encourage trainee responsibility and self-management</vt:lpstr>
      <vt:lpstr>Ensure a supportive work environment</vt:lpstr>
      <vt:lpstr>Internal &amp; External Conditions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Tews</dc:creator>
  <cp:lastModifiedBy>Thomas Mitchell</cp:lastModifiedBy>
  <cp:revision>225</cp:revision>
  <cp:lastPrinted>2014-04-03T14:21:21Z</cp:lastPrinted>
  <dcterms:created xsi:type="dcterms:W3CDTF">2011-08-23T20:33:51Z</dcterms:created>
  <dcterms:modified xsi:type="dcterms:W3CDTF">2018-01-17T20:35:39Z</dcterms:modified>
</cp:coreProperties>
</file>