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5568C-640D-427C-832C-B1C4F7DEAF1B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6E627-2B51-4BD7-87ED-D008205792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95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E4C10-9E6E-4E8D-A78B-4D116B9A34C2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67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12C6-42DF-4AFC-B80A-E861F5140E0F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2305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12C6-42DF-4AFC-B80A-E861F5140E0F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772399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12C6-42DF-4AFC-B80A-E861F5140E0F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3791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12C6-42DF-4AFC-B80A-E861F5140E0F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185658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12C6-42DF-4AFC-B80A-E861F5140E0F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1049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58160-2E9B-4038-A2CD-6AA7D3810B48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52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BC20A-8DB7-4BE2-9C2A-3C76C1B41A5A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1F37E-3FC9-42F4-A272-CB96A02DADF9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91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22019-90F4-48B3-B3B5-1D0E33E95022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70E2-7C1D-48F9-9BB9-64BBDA0691B6}" type="datetime1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0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9C88-1C13-4787-A8C1-CD278E27D815}" type="datetime1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1604-84FD-4022-839B-2AC16CEC8C86}" type="datetime1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1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F9E0-2485-400A-9BD1-04D705AFD52E}" type="datetime1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6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36F0D-928B-401C-8AFE-23D51F4E5F71}" type="datetime1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6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75345-3378-49ED-B607-A0DDDDC71778}" type="datetime1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1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712C6-42DF-4AFC-B80A-E861F5140E0F}" type="datetime1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245B8E-557F-4F29-8F2C-6EB73CF3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52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aygroup.com/us/services/index.aspx?id=172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8200"/>
          </a:xfrm>
        </p:spPr>
        <p:txBody>
          <a:bodyPr>
            <a:normAutofit/>
          </a:bodyPr>
          <a:lstStyle/>
          <a:p>
            <a:r>
              <a:rPr lang="en-US" sz="3100" dirty="0"/>
              <a:t>Chapter 7 </a:t>
            </a:r>
            <a:r>
              <a:rPr lang="en-US" dirty="0"/>
              <a:t>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4441163"/>
          </a:xfrm>
        </p:spPr>
        <p:txBody>
          <a:bodyPr/>
          <a:lstStyle/>
          <a:p>
            <a:r>
              <a:rPr lang="en-US" sz="3200" dirty="0"/>
              <a:t>Job Description</a:t>
            </a:r>
          </a:p>
          <a:p>
            <a:r>
              <a:rPr lang="en-US" sz="3200" dirty="0"/>
              <a:t>Performance appraisal</a:t>
            </a:r>
          </a:p>
          <a:p>
            <a:r>
              <a:rPr lang="en-US" sz="3200" dirty="0"/>
              <a:t>Job evaluation</a:t>
            </a:r>
          </a:p>
          <a:p>
            <a:r>
              <a:rPr lang="en-US" sz="3200" dirty="0"/>
              <a:t>Job Design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89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Evaluation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4593563"/>
          </a:xfrm>
        </p:spPr>
        <p:txBody>
          <a:bodyPr>
            <a:noAutofit/>
          </a:bodyPr>
          <a:lstStyle/>
          <a:p>
            <a:r>
              <a:rPr lang="en-US" sz="2800" dirty="0"/>
              <a:t>Multiple Regression</a:t>
            </a:r>
          </a:p>
          <a:p>
            <a:pPr lvl="1"/>
            <a:r>
              <a:rPr lang="en-US" sz="2800" dirty="0"/>
              <a:t>Beta weights used</a:t>
            </a:r>
          </a:p>
          <a:p>
            <a:r>
              <a:rPr lang="en-US" sz="2800" dirty="0"/>
              <a:t>PAQ </a:t>
            </a:r>
          </a:p>
          <a:p>
            <a:pPr lvl="1"/>
            <a:r>
              <a:rPr lang="en-US" sz="2800" dirty="0"/>
              <a:t>Cross validation </a:t>
            </a:r>
            <a:r>
              <a:rPr lang="en-US" sz="2800" dirty="0" err="1"/>
              <a:t>avg</a:t>
            </a:r>
            <a:r>
              <a:rPr lang="en-US" sz="2800" dirty="0"/>
              <a:t> about .85)</a:t>
            </a:r>
          </a:p>
          <a:p>
            <a:r>
              <a:rPr lang="en-US" sz="2800" dirty="0"/>
              <a:t>O*Net </a:t>
            </a:r>
          </a:p>
          <a:p>
            <a:pPr lvl="1"/>
            <a:r>
              <a:rPr lang="en-US" sz="2800" dirty="0"/>
              <a:t>Standardized set of abilities and work activities</a:t>
            </a:r>
          </a:p>
          <a:p>
            <a:r>
              <a:rPr lang="en-US" sz="2800" dirty="0"/>
              <a:t>Good reliability for Job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652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Job Design / Redesign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95400"/>
            <a:ext cx="6347714" cy="4953000"/>
          </a:xfrm>
        </p:spPr>
        <p:txBody>
          <a:bodyPr>
            <a:noAutofit/>
          </a:bodyPr>
          <a:lstStyle/>
          <a:p>
            <a:r>
              <a:rPr lang="en-US" sz="3200" dirty="0"/>
              <a:t>Production System Needs</a:t>
            </a:r>
          </a:p>
          <a:p>
            <a:r>
              <a:rPr lang="en-US" sz="3200" dirty="0"/>
              <a:t>Social –Organizational Needs</a:t>
            </a:r>
          </a:p>
          <a:p>
            <a:r>
              <a:rPr lang="en-US" sz="3200" dirty="0"/>
              <a:t>Individual worker Needs</a:t>
            </a:r>
          </a:p>
          <a:p>
            <a:pPr lvl="1"/>
            <a:r>
              <a:rPr lang="en-US" sz="3200" dirty="0"/>
              <a:t>Physical</a:t>
            </a:r>
          </a:p>
          <a:p>
            <a:pPr lvl="1"/>
            <a:r>
              <a:rPr lang="en-US" sz="3200" dirty="0"/>
              <a:t>JCM dimensions</a:t>
            </a:r>
          </a:p>
          <a:p>
            <a:pPr lvl="1"/>
            <a:r>
              <a:rPr lang="en-US" sz="3200" dirty="0"/>
              <a:t>Internal Social relations factors</a:t>
            </a:r>
          </a:p>
          <a:p>
            <a:pPr lvl="1"/>
            <a:r>
              <a:rPr lang="en-US" sz="3200" dirty="0"/>
              <a:t>Career paths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2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/>
          <a:lstStyle/>
          <a:p>
            <a:r>
              <a:rPr lang="en-US" dirty="0"/>
              <a:t>Design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95400"/>
            <a:ext cx="6347714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Accomplished by People</a:t>
            </a:r>
          </a:p>
          <a:p>
            <a:pPr lvl="1"/>
            <a:r>
              <a:rPr lang="en-US" sz="2400" dirty="0"/>
              <a:t>For Problem solving, </a:t>
            </a:r>
          </a:p>
          <a:p>
            <a:pPr lvl="2"/>
            <a:r>
              <a:rPr lang="en-US" sz="2200" dirty="0"/>
              <a:t>Humans are better than robots (so far)</a:t>
            </a:r>
          </a:p>
          <a:p>
            <a:pPr lvl="1"/>
            <a:r>
              <a:rPr lang="en-US" sz="2400" dirty="0"/>
              <a:t>Keeps them tuned up for skills needed</a:t>
            </a:r>
          </a:p>
          <a:p>
            <a:pPr lvl="2"/>
            <a:r>
              <a:rPr lang="en-US" sz="2400" dirty="0"/>
              <a:t>Airline pilots </a:t>
            </a:r>
            <a:r>
              <a:rPr lang="en-US" sz="2400" b="1" i="1" dirty="0">
                <a:solidFill>
                  <a:schemeClr val="accent2"/>
                </a:solidFill>
              </a:rPr>
              <a:t>(examples?)</a:t>
            </a:r>
          </a:p>
          <a:p>
            <a:pPr lvl="2"/>
            <a:r>
              <a:rPr lang="en-US" sz="2400" dirty="0"/>
              <a:t>Truck divers </a:t>
            </a:r>
            <a:r>
              <a:rPr lang="en-US" sz="2400" b="1" i="1" dirty="0">
                <a:solidFill>
                  <a:schemeClr val="accent2"/>
                </a:solidFill>
              </a:rPr>
              <a:t>(examples in the future?)</a:t>
            </a:r>
          </a:p>
          <a:p>
            <a:r>
              <a:rPr lang="en-US" sz="2400" dirty="0"/>
              <a:t>Task Allocation</a:t>
            </a:r>
          </a:p>
          <a:p>
            <a:pPr lvl="1"/>
            <a:r>
              <a:rPr lang="en-US" sz="2400" dirty="0"/>
              <a:t>How many people do you need?</a:t>
            </a:r>
          </a:p>
          <a:p>
            <a:pPr lvl="1"/>
            <a:r>
              <a:rPr lang="en-US" sz="2400" dirty="0"/>
              <a:t>Redundancy needed?</a:t>
            </a:r>
          </a:p>
          <a:p>
            <a:pPr lvl="1"/>
            <a:r>
              <a:rPr lang="en-US" sz="2400" dirty="0"/>
              <a:t>Cross training?</a:t>
            </a:r>
          </a:p>
          <a:p>
            <a:r>
              <a:rPr lang="en-US" sz="2400" dirty="0"/>
              <a:t>Job Relations (proximal – distal distance)</a:t>
            </a:r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58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/>
          <a:lstStyle/>
          <a:p>
            <a:r>
              <a:rPr lang="en-US" dirty="0"/>
              <a:t>Key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4876800"/>
          </a:xfrm>
        </p:spPr>
        <p:txBody>
          <a:bodyPr/>
          <a:lstStyle/>
          <a:p>
            <a:r>
              <a:rPr lang="en-US" sz="2400" dirty="0"/>
              <a:t>Kinds of information </a:t>
            </a:r>
          </a:p>
          <a:p>
            <a:pPr lvl="1"/>
            <a:r>
              <a:rPr lang="en-US" sz="2400" dirty="0"/>
              <a:t>Duties and how they fit the mission</a:t>
            </a:r>
          </a:p>
          <a:p>
            <a:r>
              <a:rPr lang="en-US" sz="2400" dirty="0"/>
              <a:t>Redesign Process (4 steps)		</a:t>
            </a:r>
          </a:p>
          <a:p>
            <a:pPr lvl="1"/>
            <a:r>
              <a:rPr lang="en-US" sz="2400" dirty="0"/>
              <a:t>1. Define task clusters (smallest collection)</a:t>
            </a:r>
          </a:p>
          <a:p>
            <a:pPr lvl="1"/>
            <a:r>
              <a:rPr lang="en-US" sz="2400" dirty="0"/>
              <a:t>2. Rate clusters (table 7.9)</a:t>
            </a:r>
          </a:p>
          <a:p>
            <a:pPr lvl="1"/>
            <a:r>
              <a:rPr lang="en-US" sz="2400" dirty="0"/>
              <a:t>3. Combine clusters</a:t>
            </a:r>
          </a:p>
          <a:p>
            <a:pPr lvl="1"/>
            <a:r>
              <a:rPr lang="en-US" sz="2400" dirty="0"/>
              <a:t>4. Evaluate results </a:t>
            </a:r>
          </a:p>
          <a:p>
            <a:pPr lvl="2"/>
            <a:r>
              <a:rPr lang="en-US" sz="2400" dirty="0"/>
              <a:t>For motivational potential and satisfaction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4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185865"/>
          </a:xfrm>
        </p:spPr>
        <p:txBody>
          <a:bodyPr>
            <a:normAutofit fontScale="90000"/>
          </a:bodyPr>
          <a:lstStyle/>
          <a:p>
            <a:r>
              <a:rPr lang="en-US" dirty="0"/>
              <a:t>Job Description </a:t>
            </a:r>
            <a:r>
              <a:rPr lang="en-US" sz="2200" dirty="0"/>
              <a:t>(</a:t>
            </a:r>
            <a:r>
              <a:rPr lang="en-US" sz="2200" i="1" dirty="0"/>
              <a:t>not position description</a:t>
            </a:r>
            <a:r>
              <a:rPr lang="en-US" sz="2200" dirty="0"/>
              <a:t>)</a:t>
            </a:r>
            <a:br>
              <a:rPr lang="en-US" sz="3600" dirty="0"/>
            </a:b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2200" i="1" dirty="0">
                <a:solidFill>
                  <a:srgbClr val="FF0000"/>
                </a:solidFill>
              </a:rPr>
              <a:t>Make sure you have all these for your job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95465"/>
            <a:ext cx="6347714" cy="4452935"/>
          </a:xfrm>
        </p:spPr>
        <p:txBody>
          <a:bodyPr>
            <a:noAutofit/>
          </a:bodyPr>
          <a:lstStyle/>
          <a:p>
            <a:r>
              <a:rPr lang="en-US" sz="2000" dirty="0"/>
              <a:t>Identifiers </a:t>
            </a:r>
          </a:p>
          <a:p>
            <a:pPr lvl="1"/>
            <a:r>
              <a:rPr lang="en-US" sz="2000" dirty="0"/>
              <a:t>Title and other classifying information</a:t>
            </a:r>
          </a:p>
          <a:p>
            <a:r>
              <a:rPr lang="en-US" sz="2000" dirty="0"/>
              <a:t>Summary </a:t>
            </a:r>
          </a:p>
          <a:p>
            <a:pPr lvl="1"/>
            <a:r>
              <a:rPr lang="en-US" sz="2000" dirty="0"/>
              <a:t>Mission/ objectives</a:t>
            </a:r>
          </a:p>
          <a:p>
            <a:r>
              <a:rPr lang="en-US" sz="2000" dirty="0"/>
              <a:t>Duties &amp; tasks (&lt;100 tasks; 5-10 duties)</a:t>
            </a:r>
          </a:p>
          <a:p>
            <a:pPr lvl="1"/>
            <a:r>
              <a:rPr lang="en-US" sz="2000" dirty="0"/>
              <a:t>What -action verb)</a:t>
            </a:r>
          </a:p>
          <a:p>
            <a:pPr lvl="1"/>
            <a:r>
              <a:rPr lang="en-US" sz="2000" dirty="0"/>
              <a:t>How – tools, equipment etc.</a:t>
            </a:r>
          </a:p>
          <a:p>
            <a:pPr lvl="1"/>
            <a:r>
              <a:rPr lang="en-US" sz="2000" dirty="0"/>
              <a:t>Why – purpose  “to…”</a:t>
            </a:r>
          </a:p>
          <a:p>
            <a:r>
              <a:rPr lang="en-US" sz="2000" dirty="0"/>
              <a:t>Other information</a:t>
            </a:r>
          </a:p>
          <a:p>
            <a:pPr lvl="1"/>
            <a:r>
              <a:rPr lang="en-US" sz="2000" dirty="0"/>
              <a:t>KSAOs, accountabilities, reports etc.</a:t>
            </a:r>
          </a:p>
          <a:p>
            <a:pPr marL="457200" lvl="1" indent="0">
              <a:buNone/>
            </a:pPr>
            <a:r>
              <a:rPr lang="en-US" sz="2000" dirty="0"/>
              <a:t>	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67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/>
          <a:lstStyle/>
          <a:p>
            <a:r>
              <a:rPr lang="en-US" dirty="0"/>
              <a:t>Issues in Job Description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5181600"/>
          </a:xfrm>
        </p:spPr>
        <p:txBody>
          <a:bodyPr>
            <a:noAutofit/>
          </a:bodyPr>
          <a:lstStyle/>
          <a:p>
            <a:r>
              <a:rPr lang="en-US" sz="2800" dirty="0"/>
              <a:t>Descriptive v. Prescriptive</a:t>
            </a:r>
          </a:p>
          <a:p>
            <a:pPr lvl="1"/>
            <a:r>
              <a:rPr lang="en-US" sz="2800" dirty="0"/>
              <a:t>Is performed v. ought to be</a:t>
            </a:r>
          </a:p>
          <a:p>
            <a:r>
              <a:rPr lang="en-US" sz="2800" dirty="0"/>
              <a:t>Present v. Future</a:t>
            </a:r>
          </a:p>
          <a:p>
            <a:pPr lvl="1"/>
            <a:r>
              <a:rPr lang="en-US" sz="2800" dirty="0"/>
              <a:t>How it’s performed now </a:t>
            </a:r>
            <a:r>
              <a:rPr lang="en-US" sz="2800" dirty="0" err="1"/>
              <a:t>cf</a:t>
            </a:r>
            <a:r>
              <a:rPr lang="en-US" sz="2800" dirty="0"/>
              <a:t> anticipated changes</a:t>
            </a:r>
          </a:p>
          <a:p>
            <a:r>
              <a:rPr lang="en-US" sz="2800" dirty="0"/>
              <a:t>Key considerations</a:t>
            </a:r>
          </a:p>
          <a:p>
            <a:pPr lvl="1"/>
            <a:r>
              <a:rPr lang="en-US" sz="2800" dirty="0"/>
              <a:t>Method to fit purpose of JA</a:t>
            </a:r>
          </a:p>
          <a:p>
            <a:pPr lvl="2"/>
            <a:r>
              <a:rPr lang="en-US" sz="2800" dirty="0"/>
              <a:t>How it’s to be applied determines </a:t>
            </a:r>
            <a:r>
              <a:rPr lang="en-US" sz="2800" dirty="0" err="1"/>
              <a:t>infor</a:t>
            </a:r>
            <a:r>
              <a:rPr lang="en-US" sz="2800" dirty="0"/>
              <a:t> collected</a:t>
            </a:r>
          </a:p>
          <a:p>
            <a:pPr lvl="1"/>
            <a:r>
              <a:rPr lang="en-US" sz="2800" dirty="0"/>
              <a:t>Know the purpose of the job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0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Appraisal</a:t>
            </a:r>
            <a:br>
              <a:rPr lang="en-US" dirty="0"/>
            </a:br>
            <a:r>
              <a:rPr lang="en-US" dirty="0"/>
              <a:t>Purposes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>
            <a:normAutofit/>
          </a:bodyPr>
          <a:lstStyle/>
          <a:p>
            <a:r>
              <a:rPr lang="en-US" sz="3200" dirty="0"/>
              <a:t>Support performance management </a:t>
            </a:r>
          </a:p>
          <a:p>
            <a:pPr lvl="1"/>
            <a:r>
              <a:rPr lang="en-US" sz="3200" dirty="0"/>
              <a:t>Administrative</a:t>
            </a:r>
          </a:p>
          <a:p>
            <a:pPr lvl="1"/>
            <a:r>
              <a:rPr lang="en-US" sz="3200" dirty="0"/>
              <a:t>Developmental </a:t>
            </a:r>
          </a:p>
          <a:p>
            <a:r>
              <a:rPr lang="en-US" sz="3200" dirty="0"/>
              <a:t>Use for criterion development (selection)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92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/>
          <a:lstStyle/>
          <a:p>
            <a:r>
              <a:rPr lang="en-US" dirty="0"/>
              <a:t>Rating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4648200"/>
          </a:xfrm>
        </p:spPr>
        <p:txBody>
          <a:bodyPr>
            <a:noAutofit/>
          </a:bodyPr>
          <a:lstStyle/>
          <a:p>
            <a:r>
              <a:rPr lang="en-US" sz="2400" dirty="0"/>
              <a:t>Graphic Rating Scales</a:t>
            </a:r>
          </a:p>
          <a:p>
            <a:r>
              <a:rPr lang="en-US" sz="2400" dirty="0"/>
              <a:t>Behaviorally Anchored Rating Scales (BARS)</a:t>
            </a:r>
          </a:p>
          <a:p>
            <a:r>
              <a:rPr lang="en-US" sz="2400" dirty="0"/>
              <a:t>Behavioral Observation Scales</a:t>
            </a:r>
          </a:p>
          <a:p>
            <a:r>
              <a:rPr lang="en-US" sz="2400" dirty="0"/>
              <a:t>Forced-choice Scales </a:t>
            </a:r>
          </a:p>
          <a:p>
            <a:pPr lvl="1"/>
            <a:r>
              <a:rPr lang="en-US" sz="2400" dirty="0"/>
              <a:t>Difficult to fake</a:t>
            </a:r>
          </a:p>
          <a:p>
            <a:pPr lvl="1"/>
            <a:r>
              <a:rPr lang="en-US" sz="2400" dirty="0"/>
              <a:t>Reliable</a:t>
            </a:r>
          </a:p>
          <a:p>
            <a:r>
              <a:rPr lang="en-US" sz="2400" dirty="0"/>
              <a:t>Precursor to forced distribution for ranking</a:t>
            </a:r>
          </a:p>
          <a:p>
            <a:pPr lvl="1"/>
            <a:r>
              <a:rPr lang="en-US" sz="2400" dirty="0"/>
              <a:t>Administrative: merit awards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98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Rating Scales</a:t>
            </a:r>
            <a:br>
              <a:rPr lang="en-US" dirty="0"/>
            </a:br>
            <a:r>
              <a:rPr lang="en-US" dirty="0"/>
              <a:t>(comparison)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All are difficult to develop</a:t>
            </a:r>
          </a:p>
          <a:p>
            <a:r>
              <a:rPr lang="en-US" sz="3200" dirty="0"/>
              <a:t>Users like BOS, </a:t>
            </a:r>
          </a:p>
          <a:p>
            <a:r>
              <a:rPr lang="en-US" sz="3200" dirty="0"/>
              <a:t>Users hate forced-choice</a:t>
            </a:r>
          </a:p>
          <a:p>
            <a:r>
              <a:rPr lang="en-US" sz="3200" dirty="0"/>
              <a:t>Most not useful for coaching/development</a:t>
            </a:r>
          </a:p>
          <a:p>
            <a:pPr lvl="1"/>
            <a:r>
              <a:rPr lang="en-US" sz="3200" dirty="0"/>
              <a:t>Especially “global” ratings</a:t>
            </a:r>
          </a:p>
          <a:p>
            <a:pPr marL="457200" lvl="1" indent="0">
              <a:buNone/>
            </a:pP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504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Job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0"/>
            <a:ext cx="6347714" cy="4593563"/>
          </a:xfrm>
        </p:spPr>
        <p:txBody>
          <a:bodyPr>
            <a:normAutofit/>
          </a:bodyPr>
          <a:lstStyle/>
          <a:p>
            <a:r>
              <a:rPr lang="en-US" sz="2800" dirty="0"/>
              <a:t>Can substitute for management</a:t>
            </a:r>
          </a:p>
          <a:p>
            <a:pPr lvl="1"/>
            <a:r>
              <a:rPr lang="en-US" sz="2800" dirty="0"/>
              <a:t>Objectives / outcomes from behavior terms</a:t>
            </a:r>
          </a:p>
          <a:p>
            <a:pPr lvl="1"/>
            <a:r>
              <a:rPr lang="en-US" sz="2800" dirty="0"/>
              <a:t>Prescribed behaviors / outcomes for successful performance</a:t>
            </a:r>
          </a:p>
          <a:p>
            <a:pPr lvl="2"/>
            <a:r>
              <a:rPr lang="en-US" sz="2800" i="1" dirty="0"/>
              <a:t>Create one for your job</a:t>
            </a:r>
          </a:p>
          <a:p>
            <a:pPr lvl="1"/>
            <a:r>
              <a:rPr lang="en-US" sz="2800" dirty="0"/>
              <a:t>Establish evaluation standards</a:t>
            </a:r>
          </a:p>
          <a:p>
            <a:pPr lvl="2"/>
            <a:r>
              <a:rPr lang="en-US" sz="2800" dirty="0"/>
              <a:t>Benchmarks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904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5029200"/>
          </a:xfrm>
        </p:spPr>
        <p:txBody>
          <a:bodyPr>
            <a:noAutofit/>
          </a:bodyPr>
          <a:lstStyle/>
          <a:p>
            <a:r>
              <a:rPr lang="en-US" sz="2400" dirty="0"/>
              <a:t>Equity theory (Adams) concerns with: </a:t>
            </a:r>
          </a:p>
          <a:p>
            <a:pPr lvl="1"/>
            <a:r>
              <a:rPr lang="en-US" sz="2400" dirty="0"/>
              <a:t>Internal:</a:t>
            </a:r>
          </a:p>
          <a:p>
            <a:pPr lvl="2"/>
            <a:r>
              <a:rPr lang="en-US" sz="2400" dirty="0"/>
              <a:t>Same jobs, same company (internal)</a:t>
            </a:r>
          </a:p>
          <a:p>
            <a:pPr lvl="2"/>
            <a:r>
              <a:rPr lang="en-US" sz="2400" dirty="0"/>
              <a:t>Different jobs, same company (internal)</a:t>
            </a:r>
          </a:p>
          <a:p>
            <a:pPr lvl="1"/>
            <a:r>
              <a:rPr lang="en-US" sz="2400" dirty="0"/>
              <a:t>External: </a:t>
            </a:r>
          </a:p>
          <a:p>
            <a:pPr lvl="2"/>
            <a:r>
              <a:rPr lang="en-US" sz="2400" dirty="0"/>
              <a:t>Same job different company (external) </a:t>
            </a:r>
          </a:p>
          <a:p>
            <a:pPr lvl="3"/>
            <a:r>
              <a:rPr lang="en-US" sz="2400" dirty="0"/>
              <a:t>Market value issue </a:t>
            </a:r>
          </a:p>
          <a:p>
            <a:pPr lvl="1"/>
            <a:r>
              <a:rPr lang="en-US" sz="2400" b="1" i="1" dirty="0">
                <a:solidFill>
                  <a:schemeClr val="accent2"/>
                </a:solidFill>
              </a:rPr>
              <a:t>What are some factors that will affect this?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45B8E-557F-4F29-8F2C-6EB73CF3B13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6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19200"/>
            <a:ext cx="6347714" cy="5638800"/>
          </a:xfrm>
        </p:spPr>
        <p:txBody>
          <a:bodyPr>
            <a:noAutofit/>
          </a:bodyPr>
          <a:lstStyle/>
          <a:p>
            <a:r>
              <a:rPr lang="en-US" sz="2000" dirty="0"/>
              <a:t>Whole job v. Compensable Factors</a:t>
            </a:r>
          </a:p>
          <a:p>
            <a:pPr lvl="1"/>
            <a:r>
              <a:rPr lang="en-US" sz="2000" dirty="0"/>
              <a:t>Ranking method (simplest)</a:t>
            </a:r>
          </a:p>
          <a:p>
            <a:pPr lvl="3"/>
            <a:r>
              <a:rPr lang="en-US" sz="2000" dirty="0"/>
              <a:t>SKA/effort/responsibility/work conditions</a:t>
            </a:r>
          </a:p>
          <a:p>
            <a:pPr lvl="3"/>
            <a:r>
              <a:rPr lang="en-US" sz="2000" dirty="0"/>
              <a:t>(Equal Pay Act, 1963)</a:t>
            </a:r>
          </a:p>
          <a:p>
            <a:pPr lvl="1"/>
            <a:r>
              <a:rPr lang="en-US" sz="2000" dirty="0"/>
              <a:t>Compensable factors </a:t>
            </a:r>
          </a:p>
          <a:p>
            <a:pPr lvl="2"/>
            <a:r>
              <a:rPr lang="en-US" sz="2000" dirty="0"/>
              <a:t>Factor comparison method </a:t>
            </a:r>
          </a:p>
          <a:p>
            <a:pPr lvl="3"/>
            <a:r>
              <a:rPr lang="en-US" sz="2000" dirty="0"/>
              <a:t>panel ranks jobs &amp; assigns $ value to each factor (table  7.6) </a:t>
            </a:r>
          </a:p>
          <a:p>
            <a:pPr lvl="1"/>
            <a:r>
              <a:rPr lang="en-US" sz="2000" dirty="0"/>
              <a:t>Jobs v. Attributes</a:t>
            </a:r>
          </a:p>
          <a:p>
            <a:pPr lvl="2"/>
            <a:r>
              <a:rPr lang="en-US" sz="2000" dirty="0"/>
              <a:t>Point Factor methods (table 7.7)</a:t>
            </a:r>
          </a:p>
          <a:p>
            <a:pPr lvl="3"/>
            <a:r>
              <a:rPr lang="en-US" sz="2000" dirty="0">
                <a:hlinkClick r:id="rId2"/>
              </a:rPr>
              <a:t>(Hay Group)</a:t>
            </a:r>
            <a:r>
              <a:rPr lang="en-US" sz="2000" dirty="0"/>
              <a:t>  </a:t>
            </a:r>
          </a:p>
          <a:p>
            <a:pPr lvl="3"/>
            <a:r>
              <a:rPr lang="en-US" sz="2000" dirty="0"/>
              <a:t>U.S. Civil Service Commission (table 7.8)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0272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207</TotalTime>
  <Words>532</Words>
  <Application>Microsoft Office PowerPoint</Application>
  <PresentationFormat>On-screen Show (4:3)</PresentationFormat>
  <Paragraphs>124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</vt:lpstr>
      <vt:lpstr>Chapter 7  </vt:lpstr>
      <vt:lpstr>Job Description (not position description)  Make sure you have all these for your job </vt:lpstr>
      <vt:lpstr>Issues in Job Description </vt:lpstr>
      <vt:lpstr>Performance Appraisal Purposes</vt:lpstr>
      <vt:lpstr>Rating Formats</vt:lpstr>
      <vt:lpstr>Rating Scales (comparison)</vt:lpstr>
      <vt:lpstr>Behavioral Job Description</vt:lpstr>
      <vt:lpstr>Job Evaluation</vt:lpstr>
      <vt:lpstr>Evaluation</vt:lpstr>
      <vt:lpstr>Evaluation Methods</vt:lpstr>
      <vt:lpstr>Job Design / Redesign  </vt:lpstr>
      <vt:lpstr>Design Decisions</vt:lpstr>
      <vt:lpstr>Key Considerations</vt:lpstr>
    </vt:vector>
  </TitlesOfParts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updater</dc:creator>
  <cp:lastModifiedBy>Thomas Mitchell</cp:lastModifiedBy>
  <cp:revision>20</cp:revision>
  <dcterms:created xsi:type="dcterms:W3CDTF">2013-10-26T21:13:10Z</dcterms:created>
  <dcterms:modified xsi:type="dcterms:W3CDTF">2022-11-09T21:03:00Z</dcterms:modified>
</cp:coreProperties>
</file>