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7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0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8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7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6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8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3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1880-A689-4487-AACE-34A112D15C4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1B2F-1247-4765-8814-1605E66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23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q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4C88-78A8-EADD-1902-2BEC3889B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225"/>
            <a:ext cx="9144000" cy="760287"/>
          </a:xfrm>
        </p:spPr>
        <p:txBody>
          <a:bodyPr>
            <a:normAutofit/>
          </a:bodyPr>
          <a:lstStyle/>
          <a:p>
            <a:r>
              <a:rPr lang="en-US" sz="2800" dirty="0"/>
              <a:t>Chapter 3 Worker Oriented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712FE-C214-A9DB-3C8E-58181661F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45915"/>
            <a:ext cx="9144000" cy="484940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Job Element Method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i="1" dirty="0"/>
              <a:t>(E. </a:t>
            </a:r>
            <a:r>
              <a:rPr lang="en-US" sz="2400" i="1" dirty="0" err="1"/>
              <a:t>Primoff</a:t>
            </a:r>
            <a:r>
              <a:rPr lang="en-US" sz="2400" i="1" dirty="0"/>
              <a:t>, ‘50s)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Position Analysis Questionnaire (PAQ)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i="1" dirty="0"/>
              <a:t>(E. McCormick, ’60s)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Other Trait-Based Worker-Oriented Measures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THRESHOLD TRAITS ANALYSIS SYSTEM (TTAS)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i="1" dirty="0"/>
              <a:t>(Felix Lopez ‘70)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ABILITY REQUIREMENTS SCALES </a:t>
            </a:r>
            <a:r>
              <a:rPr lang="en-US" sz="2400" i="1" dirty="0"/>
              <a:t>(E. Fleishman)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OCCUPATIONAL REINFORCER PATTERN </a:t>
            </a:r>
            <a:r>
              <a:rPr lang="en-US" sz="2400" i="1" dirty="0"/>
              <a:t>(</a:t>
            </a:r>
            <a:r>
              <a:rPr lang="en-US" sz="2400" i="1" dirty="0" err="1"/>
              <a:t>Borgen</a:t>
            </a:r>
            <a:r>
              <a:rPr lang="en-US" sz="2400" i="1" dirty="0"/>
              <a:t>, ’88)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MEHODS WITH SUBSTANTIAL ATT TO EQUIPMENT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Cognitive Task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3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D08D-A23A-D58A-F97E-6D68774F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Worker-Oriented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ECAD9-D4E4-4613-B5E5-7EB931DD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r>
              <a:rPr lang="en-US" sz="2000" dirty="0"/>
              <a:t>Most “psychological”</a:t>
            </a:r>
          </a:p>
          <a:p>
            <a:pPr lvl="1"/>
            <a:r>
              <a:rPr lang="en-US" sz="2000" dirty="0"/>
              <a:t>Focus on KSAOs</a:t>
            </a:r>
          </a:p>
          <a:p>
            <a:pPr lvl="2"/>
            <a:r>
              <a:rPr lang="en-US" sz="2000" dirty="0" err="1"/>
              <a:t>Os</a:t>
            </a:r>
            <a:r>
              <a:rPr lang="en-US" sz="2000" dirty="0"/>
              <a:t> = preferences, values, temperament, personality</a:t>
            </a:r>
          </a:p>
          <a:p>
            <a:r>
              <a:rPr lang="en-US" sz="2000" dirty="0"/>
              <a:t>Job Element</a:t>
            </a:r>
          </a:p>
          <a:p>
            <a:pPr lvl="1"/>
            <a:r>
              <a:rPr lang="en-US" sz="2000" dirty="0"/>
              <a:t>Blurs distinction between what gets done and abilities required to do it </a:t>
            </a:r>
          </a:p>
          <a:p>
            <a:pPr lvl="2"/>
            <a:r>
              <a:rPr lang="en-US" dirty="0"/>
              <a:t>Note: elements are </a:t>
            </a:r>
            <a:r>
              <a:rPr lang="en-US" i="1" u="sng" dirty="0"/>
              <a:t>not the same </a:t>
            </a:r>
            <a:r>
              <a:rPr lang="en-US" dirty="0"/>
              <a:t>as FJA term)</a:t>
            </a:r>
          </a:p>
          <a:p>
            <a:r>
              <a:rPr lang="en-US" sz="1800" dirty="0"/>
              <a:t>PAQ </a:t>
            </a:r>
          </a:p>
          <a:p>
            <a:pPr lvl="1"/>
            <a:r>
              <a:rPr lang="en-US" sz="1800" dirty="0"/>
              <a:t>Well known in business...elements here means a finite list of things</a:t>
            </a:r>
          </a:p>
          <a:p>
            <a:r>
              <a:rPr lang="en-US" sz="1800" dirty="0"/>
              <a:t>Other trait-based methods</a:t>
            </a:r>
          </a:p>
          <a:p>
            <a:pPr lvl="1"/>
            <a:r>
              <a:rPr lang="en-US" sz="1800" dirty="0"/>
              <a:t>TTAS has a comprehensive “global” list of traits</a:t>
            </a:r>
          </a:p>
          <a:p>
            <a:r>
              <a:rPr lang="en-US" sz="1800" dirty="0"/>
              <a:t>Cognitive task analysis</a:t>
            </a:r>
          </a:p>
          <a:p>
            <a:pPr lvl="1"/>
            <a:r>
              <a:rPr lang="en-US" sz="1800" dirty="0"/>
              <a:t>Mental processes (where a lot of work is now and in the future)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Consider which of these would be most appropriate for your job</a:t>
            </a:r>
          </a:p>
        </p:txBody>
      </p:sp>
    </p:spTree>
    <p:extLst>
      <p:ext uri="{BB962C8B-B14F-4D97-AF65-F5344CB8AC3E}">
        <p14:creationId xmlns:p14="http://schemas.microsoft.com/office/powerpoint/2010/main" val="36203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C8E1-EC9A-A6A3-7987-67750DB4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799"/>
          </a:xfrm>
        </p:spPr>
        <p:txBody>
          <a:bodyPr>
            <a:normAutofit/>
          </a:bodyPr>
          <a:lstStyle/>
          <a:p>
            <a:r>
              <a:rPr lang="en-US" sz="2800" dirty="0"/>
              <a:t>Job Element Method </a:t>
            </a:r>
            <a:r>
              <a:rPr lang="en-US" sz="2800" i="1" dirty="0"/>
              <a:t>(E. </a:t>
            </a:r>
            <a:r>
              <a:rPr lang="en-US" sz="2800" i="1" dirty="0" err="1"/>
              <a:t>Primoff</a:t>
            </a:r>
            <a:r>
              <a:rPr lang="en-US" sz="2800" i="1" dirty="0"/>
              <a:t>, OPM)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5A9D4-1B25-EC9F-0355-C49E7C61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6"/>
            <a:ext cx="10515600" cy="5362574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Most similar to work oriented</a:t>
            </a:r>
          </a:p>
          <a:p>
            <a:pPr lvl="1"/>
            <a:r>
              <a:rPr lang="en-US" dirty="0"/>
              <a:t>An element is combo of a behavior &amp; evidence for it</a:t>
            </a:r>
          </a:p>
          <a:p>
            <a:pPr lvl="2"/>
            <a:endParaRPr lang="en-US" dirty="0"/>
          </a:p>
          <a:p>
            <a:r>
              <a:rPr lang="en-US" dirty="0"/>
              <a:t>CONTENT OF ELEMENTS</a:t>
            </a:r>
          </a:p>
          <a:p>
            <a:pPr lvl="1"/>
            <a:r>
              <a:rPr lang="en-US" dirty="0"/>
              <a:t>Behaviors: Cognitive, psychomotor and work habits</a:t>
            </a:r>
          </a:p>
          <a:p>
            <a:r>
              <a:rPr lang="en-US" dirty="0"/>
              <a:t>GATHERING INFORMATION</a:t>
            </a:r>
          </a:p>
          <a:p>
            <a:pPr lvl="1"/>
            <a:r>
              <a:rPr lang="en-US" dirty="0"/>
              <a:t>Requires experts</a:t>
            </a:r>
          </a:p>
          <a:p>
            <a:r>
              <a:rPr lang="en-US" dirty="0"/>
              <a:t>RATING SCALES</a:t>
            </a:r>
          </a:p>
          <a:p>
            <a:pPr lvl="1"/>
            <a:r>
              <a:rPr lang="en-US" dirty="0"/>
              <a:t>SMEs rate on </a:t>
            </a:r>
          </a:p>
          <a:p>
            <a:pPr lvl="2"/>
            <a:r>
              <a:rPr lang="en-US" dirty="0"/>
              <a:t>“barely acceptable” to “superior”</a:t>
            </a:r>
          </a:p>
          <a:p>
            <a:pPr lvl="2"/>
            <a:r>
              <a:rPr lang="en-US" dirty="0"/>
              <a:t>“trouble likely if not considered”</a:t>
            </a:r>
          </a:p>
          <a:p>
            <a:pPr lvl="2"/>
            <a:r>
              <a:rPr lang="en-US" dirty="0"/>
              <a:t>“practical” – to expect incumbent to have</a:t>
            </a:r>
          </a:p>
          <a:p>
            <a:r>
              <a:rPr lang="en-US" dirty="0"/>
              <a:t>DERIVED SCALES</a:t>
            </a:r>
          </a:p>
          <a:p>
            <a:pPr lvl="1"/>
            <a:r>
              <a:rPr lang="en-US" dirty="0"/>
              <a:t>Based on previous scales (above) to get “total value”, “item index” (for test), “training value”</a:t>
            </a:r>
          </a:p>
          <a:p>
            <a:r>
              <a:rPr lang="en-US" dirty="0"/>
              <a:t>ASSIGNING ELEMENTS TO CATEGORIES</a:t>
            </a:r>
          </a:p>
          <a:p>
            <a:pPr lvl="1"/>
            <a:r>
              <a:rPr lang="en-US" dirty="0"/>
              <a:t>5 levels of importance</a:t>
            </a:r>
          </a:p>
          <a:p>
            <a:r>
              <a:rPr lang="en-US" dirty="0"/>
              <a:t>RESEARCH ON JEM: THE J-COEFFICIENT</a:t>
            </a:r>
          </a:p>
          <a:p>
            <a:pPr lvl="1"/>
            <a:r>
              <a:rPr lang="en-US" dirty="0"/>
              <a:t>A ‘validity’ coefficient derived from human judgments</a:t>
            </a:r>
          </a:p>
          <a:p>
            <a:pPr lvl="1"/>
            <a:r>
              <a:rPr lang="en-US" dirty="0"/>
              <a:t>Can be useful is anyone takes the time to use the method</a:t>
            </a:r>
          </a:p>
        </p:txBody>
      </p:sp>
    </p:spTree>
    <p:extLst>
      <p:ext uri="{BB962C8B-B14F-4D97-AF65-F5344CB8AC3E}">
        <p14:creationId xmlns:p14="http://schemas.microsoft.com/office/powerpoint/2010/main" val="209711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F56A-2D1D-47AD-4714-6D11EA78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sz="3200" dirty="0"/>
              <a:t>Position Analysis Questionnaire (PAQ) </a:t>
            </a:r>
            <a:r>
              <a:rPr lang="en-US" sz="2000" dirty="0"/>
              <a:t>(E. McCormick) S-O-R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AC16-0A50-E185-B11F-1FC235C2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00538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Requires expert job analyst</a:t>
            </a:r>
          </a:p>
          <a:p>
            <a:pPr lvl="1"/>
            <a:r>
              <a:rPr lang="en-US" dirty="0"/>
              <a:t>Elements apply to all jobs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Why is this an advantage for job evaluation?</a:t>
            </a:r>
          </a:p>
          <a:p>
            <a:r>
              <a:rPr lang="en-US" dirty="0"/>
              <a:t>DEVLOPMENT AND STRUCTURE OF THE PAQ</a:t>
            </a:r>
          </a:p>
          <a:p>
            <a:pPr lvl="1"/>
            <a:r>
              <a:rPr lang="en-US" dirty="0"/>
              <a:t>194 items (now 300)</a:t>
            </a:r>
          </a:p>
          <a:p>
            <a:pPr lvl="2"/>
            <a:r>
              <a:rPr lang="en-US" dirty="0"/>
              <a:t>187 for attributes; 7 for pay concerns </a:t>
            </a:r>
          </a:p>
          <a:p>
            <a:pPr lvl="2"/>
            <a:r>
              <a:rPr lang="en-US" dirty="0"/>
              <a:t>Six major divisions (see table 3.4 p 74)</a:t>
            </a:r>
          </a:p>
          <a:p>
            <a:r>
              <a:rPr lang="en-US" dirty="0"/>
              <a:t>PAQ RESULTS</a:t>
            </a:r>
          </a:p>
          <a:p>
            <a:pPr lvl="1"/>
            <a:r>
              <a:rPr lang="en-US" dirty="0"/>
              <a:t>Good for job evaluation and FLSA</a:t>
            </a:r>
          </a:p>
          <a:p>
            <a:r>
              <a:rPr lang="en-US" dirty="0"/>
              <a:t>USES OF PAQ (objectives)</a:t>
            </a:r>
          </a:p>
          <a:p>
            <a:pPr lvl="1"/>
            <a:r>
              <a:rPr lang="en-US" dirty="0"/>
              <a:t>Standardize an approach to ID worker requirements</a:t>
            </a:r>
          </a:p>
          <a:p>
            <a:pPr lvl="1"/>
            <a:r>
              <a:rPr lang="en-US" dirty="0"/>
              <a:t>Job evaluation / disability considerations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Can this address any issues with your job?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6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F56A-2D1D-47AD-4714-6D11EA78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sz="3200" dirty="0"/>
              <a:t>Position Analysis Questionnaire (PAQ) </a:t>
            </a:r>
            <a:r>
              <a:rPr lang="en-US" sz="2000" dirty="0"/>
              <a:t>(E. McCormick) S-O-R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AC16-0A50-E185-B11F-1FC235C2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005388"/>
          </a:xfrm>
        </p:spPr>
        <p:txBody>
          <a:bodyPr>
            <a:normAutofit/>
          </a:bodyPr>
          <a:lstStyle/>
          <a:p>
            <a:r>
              <a:rPr lang="en-US" dirty="0"/>
              <a:t>RELIABILITY AND VALIDITY</a:t>
            </a:r>
          </a:p>
          <a:p>
            <a:pPr lvl="1"/>
            <a:r>
              <a:rPr lang="en-US" dirty="0"/>
              <a:t>Better agreement with same job/ less between jobs</a:t>
            </a:r>
          </a:p>
          <a:p>
            <a:pPr lvl="1"/>
            <a:r>
              <a:rPr lang="en-US" dirty="0"/>
              <a:t>Related to GATB mean scores (163 jobs) </a:t>
            </a:r>
          </a:p>
          <a:p>
            <a:r>
              <a:rPr lang="en-US" dirty="0"/>
              <a:t>RESEARCH ON THE PAQ: COMMON KNOWLEDGE EFFECTS</a:t>
            </a:r>
          </a:p>
          <a:p>
            <a:pPr lvl="1"/>
            <a:r>
              <a:rPr lang="en-US" dirty="0"/>
              <a:t>Inter-rater reliability in ‘90s for different types of raters</a:t>
            </a:r>
          </a:p>
          <a:p>
            <a:pPr lvl="1"/>
            <a:r>
              <a:rPr lang="en-US" dirty="0"/>
              <a:t>But the rater needs to be very familiar with the job itself</a:t>
            </a:r>
          </a:p>
          <a:p>
            <a:r>
              <a:rPr lang="en-US" dirty="0"/>
              <a:t>RECENT PAQ DEVELOPMENTS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http://www.paq.com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A016-A553-1DA8-0F4D-E9BA87D1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/>
          <a:p>
            <a:r>
              <a:rPr lang="en-US" sz="3200" i="1" dirty="0"/>
              <a:t>Other</a:t>
            </a:r>
            <a:r>
              <a:rPr lang="en-US" sz="3200" dirty="0"/>
              <a:t> </a:t>
            </a:r>
            <a:r>
              <a:rPr lang="en-US" sz="3200" u="sng" dirty="0"/>
              <a:t>Trait-Based</a:t>
            </a:r>
            <a:r>
              <a:rPr lang="en-US" sz="3200" dirty="0"/>
              <a:t> Worker-Oriented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DF744-C401-3540-1911-6FDD00075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86338"/>
          </a:xfrm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THRESHOLD TRAITS ANALYSIS SYSLTEM (33 traits)</a:t>
            </a:r>
          </a:p>
          <a:p>
            <a:pPr lvl="1"/>
            <a:r>
              <a:rPr lang="en-US" sz="2500" dirty="0"/>
              <a:t>F. Lopez (‘70)</a:t>
            </a:r>
          </a:p>
          <a:p>
            <a:pPr lvl="2"/>
            <a:r>
              <a:rPr lang="en-US" sz="2500" dirty="0"/>
              <a:t>Theoretically coherent </a:t>
            </a:r>
          </a:p>
          <a:p>
            <a:pPr lvl="2"/>
            <a:r>
              <a:rPr lang="en-US" sz="2500" dirty="0"/>
              <a:t>Trait oriented</a:t>
            </a:r>
          </a:p>
          <a:p>
            <a:pPr lvl="2"/>
            <a:r>
              <a:rPr lang="en-US" sz="2500" dirty="0"/>
              <a:t>Multipurpose</a:t>
            </a:r>
          </a:p>
          <a:p>
            <a:pPr lvl="2"/>
            <a:r>
              <a:rPr lang="en-US" sz="2500" dirty="0"/>
              <a:t>Legally defensible</a:t>
            </a:r>
          </a:p>
          <a:p>
            <a:pPr lvl="2"/>
            <a:r>
              <a:rPr lang="en-US" sz="2500" dirty="0"/>
              <a:t>For selection  / training / description/ evaluation</a:t>
            </a:r>
          </a:p>
          <a:p>
            <a:pPr lvl="2"/>
            <a:r>
              <a:rPr lang="en-US" sz="2500" dirty="0"/>
              <a:t>Two sections: 1. can do 2. will do</a:t>
            </a:r>
          </a:p>
          <a:p>
            <a:pPr marL="914400" lvl="2" indent="0">
              <a:buNone/>
            </a:pPr>
            <a:r>
              <a:rPr lang="en-US" sz="2500" b="1" i="1" dirty="0">
                <a:solidFill>
                  <a:srgbClr val="00B050"/>
                </a:solidFill>
              </a:rPr>
              <a:t>Is this applicable to your job?</a:t>
            </a:r>
          </a:p>
          <a:p>
            <a:r>
              <a:rPr lang="en-US" sz="2500" dirty="0"/>
              <a:t>ABILITY REQUIREMENTS SCALES</a:t>
            </a:r>
          </a:p>
          <a:p>
            <a:pPr lvl="1"/>
            <a:r>
              <a:rPr lang="en-US" sz="2500" dirty="0"/>
              <a:t>E. Fleishman &amp; Mumford</a:t>
            </a:r>
          </a:p>
          <a:p>
            <a:pPr lvl="2"/>
            <a:r>
              <a:rPr lang="en-US" sz="2500" dirty="0"/>
              <a:t>Generic human abilities </a:t>
            </a:r>
          </a:p>
          <a:p>
            <a:pPr lvl="2"/>
            <a:r>
              <a:rPr lang="en-US" sz="2500" dirty="0"/>
              <a:t>Abilities linked to tests for them </a:t>
            </a:r>
          </a:p>
          <a:p>
            <a:pPr lvl="2"/>
            <a:r>
              <a:rPr lang="en-US" sz="2500" dirty="0"/>
              <a:t>For selection and to build job families</a:t>
            </a:r>
          </a:p>
          <a:p>
            <a:pPr marL="914400" lvl="2" indent="0">
              <a:buNone/>
            </a:pPr>
            <a:r>
              <a:rPr lang="en-US" sz="2500" b="1" i="1" dirty="0">
                <a:solidFill>
                  <a:srgbClr val="00B050"/>
                </a:solidFill>
              </a:rPr>
              <a:t> Is this applicable to your job?</a:t>
            </a:r>
          </a:p>
          <a:p>
            <a:r>
              <a:rPr lang="en-US" sz="2500" dirty="0"/>
              <a:t>OCCUPATIONAL REINFORCER PATTERN</a:t>
            </a:r>
          </a:p>
          <a:p>
            <a:pPr lvl="1"/>
            <a:r>
              <a:rPr lang="en-US" sz="2500" dirty="0" err="1"/>
              <a:t>Borgen</a:t>
            </a:r>
            <a:r>
              <a:rPr lang="en-US" sz="2500" dirty="0"/>
              <a:t>, ‘88</a:t>
            </a:r>
          </a:p>
          <a:p>
            <a:pPr lvl="1"/>
            <a:r>
              <a:rPr lang="en-US" sz="2500" dirty="0"/>
              <a:t>Individual differences in what they need  (e.g. recognition, working together / alone)</a:t>
            </a:r>
          </a:p>
          <a:p>
            <a:endParaRPr lang="en-US" sz="2500" dirty="0"/>
          </a:p>
          <a:p>
            <a:r>
              <a:rPr lang="en-US" sz="2500" dirty="0"/>
              <a:t>METHODS WITH SUBSTANTIAL ATTENTION TO EQUIPMENT</a:t>
            </a:r>
          </a:p>
          <a:p>
            <a:pPr lvl="1"/>
            <a:r>
              <a:rPr lang="en-US" sz="2500" i="1" dirty="0"/>
              <a:t>AET (ergonomics) </a:t>
            </a:r>
          </a:p>
          <a:p>
            <a:pPr lvl="1"/>
            <a:r>
              <a:rPr lang="en-US" sz="2500" i="1" dirty="0"/>
              <a:t>Job Components Inventory (entry level jobs; vocational guidance; training)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0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77AC-6035-E7AC-7129-D7A3091F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50"/>
          </a:xfrm>
        </p:spPr>
        <p:txBody>
          <a:bodyPr>
            <a:normAutofit/>
          </a:bodyPr>
          <a:lstStyle/>
          <a:p>
            <a:r>
              <a:rPr lang="en-US" sz="3200" dirty="0"/>
              <a:t>Cognitive Task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B5FB-3F59-6E64-0222-754B74ECD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/>
          <a:lstStyle/>
          <a:p>
            <a:pPr lvl="1"/>
            <a:r>
              <a:rPr lang="en-US" sz="2000" dirty="0"/>
              <a:t>Cognitive psych: Mental activities must be </a:t>
            </a:r>
            <a:r>
              <a:rPr lang="en-US" sz="2000" b="1" i="1" dirty="0"/>
              <a:t>inferred</a:t>
            </a:r>
            <a:r>
              <a:rPr lang="en-US" sz="2000" b="1" dirty="0"/>
              <a:t> </a:t>
            </a:r>
          </a:p>
          <a:p>
            <a:pPr lvl="1"/>
            <a:r>
              <a:rPr lang="en-US" sz="2000" dirty="0"/>
              <a:t>Often difference (cognitive) ways to achieve the same outcome</a:t>
            </a:r>
          </a:p>
          <a:p>
            <a:r>
              <a:rPr lang="en-US" sz="2000" dirty="0"/>
              <a:t>TYPES OF KNOWLEDGE AND SKILL</a:t>
            </a:r>
          </a:p>
          <a:p>
            <a:pPr lvl="1"/>
            <a:r>
              <a:rPr lang="en-US" sz="2000" b="1" i="1" dirty="0"/>
              <a:t>Declarative vs. Procedural </a:t>
            </a:r>
            <a:r>
              <a:rPr lang="en-US" sz="2000" b="1" i="1" dirty="0">
                <a:solidFill>
                  <a:srgbClr val="00B050"/>
                </a:solidFill>
              </a:rPr>
              <a:t>(what the difference?)</a:t>
            </a:r>
          </a:p>
          <a:p>
            <a:pPr lvl="1"/>
            <a:r>
              <a:rPr lang="en-US" sz="2000" b="1" i="1" dirty="0"/>
              <a:t>Generative knowledge (finding new relationships)</a:t>
            </a:r>
          </a:p>
          <a:p>
            <a:pPr lvl="1"/>
            <a:r>
              <a:rPr lang="en-US" sz="2000" b="1" i="1" dirty="0"/>
              <a:t>Self knowledge (know your limitations!)</a:t>
            </a:r>
          </a:p>
          <a:p>
            <a:pPr lvl="2"/>
            <a:r>
              <a:rPr lang="en-US" sz="2000" b="1" i="1" dirty="0"/>
              <a:t>K (acquired information) v. S (procedural)</a:t>
            </a:r>
          </a:p>
          <a:p>
            <a:pPr lvl="2"/>
            <a:r>
              <a:rPr lang="en-US" sz="2000" b="1" i="1" dirty="0"/>
              <a:t>Automated skills (fast and effortless) </a:t>
            </a:r>
          </a:p>
          <a:p>
            <a:pPr lvl="2"/>
            <a:r>
              <a:rPr lang="en-US" sz="2000" b="1" i="1" dirty="0"/>
              <a:t>Representational skills (mental models)</a:t>
            </a:r>
          </a:p>
          <a:p>
            <a:pPr lvl="2"/>
            <a:r>
              <a:rPr lang="en-US" sz="2000" b="1" i="1" dirty="0"/>
              <a:t>Decision making skills (Kahneman’s system I and system 2)</a:t>
            </a:r>
          </a:p>
          <a:p>
            <a:pPr lvl="1"/>
            <a:r>
              <a:rPr lang="en-US" sz="2000" dirty="0"/>
              <a:t>How experts complete their jobs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6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B2DC-E87D-ED11-C1EB-D1598A6F1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576"/>
            <a:ext cx="10515600" cy="730250"/>
          </a:xfrm>
        </p:spPr>
        <p:txBody>
          <a:bodyPr/>
          <a:lstStyle/>
          <a:p>
            <a:r>
              <a:rPr lang="en-US" sz="3200" dirty="0"/>
              <a:t>Cognitive Task Analysis </a:t>
            </a:r>
            <a:r>
              <a:rPr lang="en-US" sz="2400" i="1" dirty="0" err="1"/>
              <a:t>con’t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A028F-F373-6962-5E14-A40C5911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852988"/>
          </a:xfrm>
        </p:spPr>
        <p:txBody>
          <a:bodyPr>
            <a:normAutofit/>
          </a:bodyPr>
          <a:lstStyle/>
          <a:p>
            <a:r>
              <a:rPr lang="en-US" sz="2000" dirty="0"/>
              <a:t>COGNITIVE TASK ANALYSIS METHODS</a:t>
            </a:r>
          </a:p>
          <a:p>
            <a:pPr lvl="1"/>
            <a:r>
              <a:rPr lang="en-US" sz="2000" dirty="0"/>
              <a:t>Interviewing</a:t>
            </a:r>
          </a:p>
          <a:p>
            <a:pPr lvl="1"/>
            <a:r>
              <a:rPr lang="en-US" sz="2000" dirty="0"/>
              <a:t>Team communication </a:t>
            </a:r>
          </a:p>
          <a:p>
            <a:pPr lvl="1"/>
            <a:r>
              <a:rPr lang="en-US" sz="2000" dirty="0"/>
              <a:t>Diagramming </a:t>
            </a:r>
          </a:p>
          <a:p>
            <a:pPr lvl="1"/>
            <a:r>
              <a:rPr lang="en-US" sz="2000" dirty="0"/>
              <a:t>Verbal report </a:t>
            </a:r>
          </a:p>
          <a:p>
            <a:pPr lvl="1"/>
            <a:r>
              <a:rPr lang="en-US" sz="2000" dirty="0"/>
              <a:t>Psychological scaling</a:t>
            </a:r>
          </a:p>
          <a:p>
            <a:r>
              <a:rPr lang="en-US" sz="2000" dirty="0"/>
              <a:t>A SIMPLE EXAMPLE</a:t>
            </a:r>
          </a:p>
          <a:p>
            <a:pPr lvl="1"/>
            <a:r>
              <a:rPr lang="en-US" sz="2000" dirty="0"/>
              <a:t>TSA screener  </a:t>
            </a:r>
          </a:p>
          <a:p>
            <a:pPr lvl="2"/>
            <a:r>
              <a:rPr lang="en-US" dirty="0"/>
              <a:t>the experienced ones develop a database of three-dimensional rotated objects</a:t>
            </a:r>
          </a:p>
          <a:p>
            <a:r>
              <a:rPr lang="en-US" sz="2000" dirty="0"/>
              <a:t>RELIABILITY AND VALIDITY –difficult to assess</a:t>
            </a:r>
          </a:p>
          <a:p>
            <a:pPr lvl="1"/>
            <a:r>
              <a:rPr lang="en-US" sz="2800" i="1" dirty="0">
                <a:solidFill>
                  <a:srgbClr val="00B050"/>
                </a:solidFill>
              </a:rPr>
              <a:t>Why so?</a:t>
            </a:r>
          </a:p>
          <a:p>
            <a:r>
              <a:rPr lang="en-US" sz="2000" dirty="0"/>
              <a:t>COGNITIVE TASK ANALYSIS -Coming soon to a job near your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00B050"/>
                </a:solidFill>
              </a:rPr>
              <a:t>What is a task in your job that requires cognitive task analysis?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018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760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Chapter 3 Worker Oriented Methods</vt:lpstr>
      <vt:lpstr>Worker-Oriented Methods</vt:lpstr>
      <vt:lpstr>Job Element Method (E. Primoff, OPM)</vt:lpstr>
      <vt:lpstr>Position Analysis Questionnaire (PAQ) (E. McCormick) S-O-R theory</vt:lpstr>
      <vt:lpstr>Position Analysis Questionnaire (PAQ) (E. McCormick) S-O-R theory</vt:lpstr>
      <vt:lpstr>Other Trait-Based Worker-Oriented Measures</vt:lpstr>
      <vt:lpstr>Cognitive Task Analysis</vt:lpstr>
      <vt:lpstr>Cognitive Task Analysis con’t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Worker Oriented Methods</dc:title>
  <dc:creator>Thomas Mitchell</dc:creator>
  <cp:lastModifiedBy>Thomas Mitchell</cp:lastModifiedBy>
  <cp:revision>3</cp:revision>
  <dcterms:created xsi:type="dcterms:W3CDTF">2022-09-25T18:48:27Z</dcterms:created>
  <dcterms:modified xsi:type="dcterms:W3CDTF">2022-09-25T21:54:52Z</dcterms:modified>
</cp:coreProperties>
</file>