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4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EE0CB3-7CED-468E-A107-483D0BA6F17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F5887D-E9A9-4A62-8B7E-345D0BBB0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92501AC-3A03-4352-A0B8-DE168F503ED7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1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8879-0280-4EB2-91BE-72298218D6B1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6179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8879-0280-4EB2-91BE-72298218D6B1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7769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8879-0280-4EB2-91BE-72298218D6B1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157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8879-0280-4EB2-91BE-72298218D6B1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36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8879-0280-4EB2-91BE-72298218D6B1}" type="datetime1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8748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8879-0280-4EB2-91BE-72298218D6B1}" type="datetime1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4143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7C0F8AE-1C18-44AF-831D-E2C85B81651F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26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496E-C73A-4D6C-8161-B164CA03D54C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4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7E27-FCC1-4C22-9EAB-048F62604E4E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9929-C670-474E-B04F-29710E78B6DB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8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369C-988F-4344-8A87-7392242DBEBA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0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7FEA-0898-4935-91CF-81737F6196A7}" type="datetime1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8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23D7-B46A-4FE1-B18E-06C91FD20900}" type="datetime1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4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3E55-288E-406E-AA03-BC889DD477A8}" type="datetime1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2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9CB0-B21D-42BE-AA73-3CDC4A668969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0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5CA7-A666-4738-A59B-645EA48D7085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93C8879-0280-4EB2-91BE-72298218D6B1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536FF434-811A-4099-80FC-394638E7B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fi.com/insights/white-papers/2008/competency-modeling-and-job-analysis-current-trends-and-debates-in-the-academic-literature" TargetMode="External"/><Relationship Id="rId2" Type="http://schemas.openxmlformats.org/officeDocument/2006/relationships/hyperlink" Target="http://www.opm.gov/services-for-agencies/assessment-evaluation/competency-model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CISPUB1\WWWSTAFF\ntygmitc\651\competency%20modeling%20trends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err="1"/>
              <a:t>Brannick</a:t>
            </a:r>
            <a:r>
              <a:rPr lang="en-US" sz="3100" dirty="0"/>
              <a:t> and </a:t>
            </a:r>
            <a:r>
              <a:rPr lang="en-US" sz="3100" dirty="0" smtClean="0"/>
              <a:t>Levine:</a:t>
            </a:r>
            <a:br>
              <a:rPr lang="en-US" sz="3100" dirty="0" smtClean="0"/>
            </a:br>
            <a:r>
              <a:rPr lang="en-US" sz="3100" dirty="0" smtClean="0"/>
              <a:t>  </a:t>
            </a:r>
            <a:r>
              <a:rPr lang="en-US" sz="3100" dirty="0"/>
              <a:t>Job and work </a:t>
            </a:r>
            <a:r>
              <a:rPr lang="en-US" sz="3100" dirty="0" smtClean="0"/>
              <a:t>Analysis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> </a:t>
            </a:r>
            <a:r>
              <a:rPr lang="en-US" dirty="0" smtClean="0"/>
              <a:t>Chapter 5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Management and Teams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Competency Modeling</a:t>
            </a:r>
            <a:br>
              <a:rPr lang="en-US" dirty="0" smtClean="0"/>
            </a:br>
            <a:r>
              <a:rPr lang="en-US" sz="3100" dirty="0" smtClean="0"/>
              <a:t>(for managerial jobs)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used – 70% – 80%</a:t>
            </a:r>
          </a:p>
          <a:p>
            <a:r>
              <a:rPr lang="en-US" dirty="0" smtClean="0"/>
              <a:t>No common taxonomy</a:t>
            </a:r>
          </a:p>
          <a:p>
            <a:pPr lvl="1"/>
            <a:r>
              <a:rPr lang="en-US" dirty="0" smtClean="0"/>
              <a:t>Organization wide core competencies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Prahalad</a:t>
            </a:r>
            <a:r>
              <a:rPr lang="en-US" dirty="0" smtClean="0"/>
              <a:t> &amp; </a:t>
            </a:r>
            <a:r>
              <a:rPr lang="en-US" dirty="0" err="1" smtClean="0"/>
              <a:t>hamel</a:t>
            </a:r>
            <a:r>
              <a:rPr lang="en-US" dirty="0" smtClean="0"/>
              <a:t>, ‘90)</a:t>
            </a:r>
          </a:p>
          <a:p>
            <a:pPr lvl="1"/>
            <a:r>
              <a:rPr lang="en-US" dirty="0" smtClean="0"/>
              <a:t>Trait focus / not task specific </a:t>
            </a:r>
            <a:r>
              <a:rPr lang="en-US" sz="1400" dirty="0" smtClean="0"/>
              <a:t>(how could they be?)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Why trait focus and not task specific? Org implications?</a:t>
            </a:r>
          </a:p>
          <a:p>
            <a:pPr lvl="2"/>
            <a:r>
              <a:rPr lang="en-US" dirty="0" smtClean="0">
                <a:hlinkClick r:id="rId2"/>
              </a:rPr>
              <a:t>OPM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hlinkClick r:id="rId3"/>
              </a:rPr>
              <a:t>ICF</a:t>
            </a:r>
            <a:r>
              <a:rPr lang="en-US" dirty="0" smtClean="0"/>
              <a:t> and </a:t>
            </a:r>
            <a:r>
              <a:rPr lang="en-US" dirty="0" smtClean="0">
                <a:hlinkClick r:id="rId4" action="ppaction://hlinkfile"/>
              </a:rPr>
              <a:t>link to ICF white paper</a:t>
            </a:r>
            <a:endParaRPr lang="en-US" dirty="0" smtClean="0"/>
          </a:p>
          <a:p>
            <a:pPr lvl="2"/>
            <a:r>
              <a:rPr lang="en-US" dirty="0" smtClean="0"/>
              <a:t>SHL 8 great competencies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SHL – eight great  (Table 5.5)</a:t>
            </a:r>
          </a:p>
          <a:p>
            <a:pPr lvl="1"/>
            <a:r>
              <a:rPr lang="en-US" sz="2000" dirty="0" smtClean="0"/>
              <a:t>1. Leading &amp; Deciding</a:t>
            </a:r>
          </a:p>
          <a:p>
            <a:pPr lvl="1"/>
            <a:r>
              <a:rPr lang="en-US" sz="2000" dirty="0" smtClean="0"/>
              <a:t>2. Supporting &amp; Cooperating</a:t>
            </a:r>
          </a:p>
          <a:p>
            <a:pPr lvl="1"/>
            <a:r>
              <a:rPr lang="en-US" sz="2000" dirty="0" smtClean="0"/>
              <a:t>3. Interacting &amp; Presenting</a:t>
            </a:r>
          </a:p>
          <a:p>
            <a:pPr lvl="1"/>
            <a:r>
              <a:rPr lang="en-US" sz="2000" dirty="0" smtClean="0"/>
              <a:t>4. Analyzing &amp; Interpreting</a:t>
            </a:r>
          </a:p>
          <a:p>
            <a:pPr lvl="1"/>
            <a:r>
              <a:rPr lang="en-US" sz="2000" dirty="0" smtClean="0"/>
              <a:t>5. Creating and Conceptualizing</a:t>
            </a:r>
          </a:p>
          <a:p>
            <a:pPr lvl="1"/>
            <a:r>
              <a:rPr lang="en-US" sz="2000" dirty="0" smtClean="0"/>
              <a:t>6. Organizing &amp; Executing</a:t>
            </a:r>
          </a:p>
          <a:p>
            <a:pPr lvl="1"/>
            <a:r>
              <a:rPr lang="en-US" sz="2000" dirty="0" smtClean="0"/>
              <a:t>7. Adapting &amp; Coping</a:t>
            </a:r>
          </a:p>
          <a:p>
            <a:pPr lvl="1"/>
            <a:r>
              <a:rPr lang="en-US" sz="2000" dirty="0" smtClean="0"/>
              <a:t>8. Enterprising &amp; Performing</a:t>
            </a:r>
          </a:p>
          <a:p>
            <a:r>
              <a:rPr lang="en-US" sz="1600" i="1" dirty="0" smtClean="0">
                <a:solidFill>
                  <a:srgbClr val="00B050"/>
                </a:solidFill>
              </a:rPr>
              <a:t>Which are cog ability, traits, skills?</a:t>
            </a:r>
            <a:endParaRPr lang="en-US" sz="1600" i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286000"/>
            <a:ext cx="6345260" cy="3733800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Cf</a:t>
            </a:r>
            <a:r>
              <a:rPr lang="en-US" sz="1400" dirty="0" smtClean="0"/>
              <a:t> Job analysis to Competencies </a:t>
            </a:r>
            <a:r>
              <a:rPr lang="en-US" sz="1400" dirty="0" err="1" smtClean="0"/>
              <a:t>Shippmann</a:t>
            </a:r>
            <a:r>
              <a:rPr lang="en-US" sz="1400" dirty="0" smtClean="0"/>
              <a:t> et al. ’00)</a:t>
            </a:r>
          </a:p>
          <a:p>
            <a:pPr lvl="1"/>
            <a:r>
              <a:rPr lang="en-US" sz="1400" dirty="0" smtClean="0"/>
              <a:t>Method of investigation</a:t>
            </a:r>
          </a:p>
          <a:p>
            <a:pPr lvl="1"/>
            <a:r>
              <a:rPr lang="en-US" sz="1400" dirty="0" smtClean="0"/>
              <a:t>Type of descriptor</a:t>
            </a:r>
          </a:p>
          <a:p>
            <a:pPr lvl="1"/>
            <a:r>
              <a:rPr lang="en-US" sz="1400" dirty="0" smtClean="0"/>
              <a:t>Level of detail or descriptor</a:t>
            </a:r>
          </a:p>
          <a:p>
            <a:pPr lvl="1"/>
            <a:r>
              <a:rPr lang="en-US" sz="1400" dirty="0" smtClean="0"/>
              <a:t>Procedures for developing descriptors content</a:t>
            </a:r>
          </a:p>
          <a:p>
            <a:pPr lvl="1"/>
            <a:r>
              <a:rPr lang="en-US" sz="1400" dirty="0" smtClean="0"/>
              <a:t>Link to business goals/ strategies</a:t>
            </a:r>
          </a:p>
          <a:p>
            <a:pPr lvl="1"/>
            <a:r>
              <a:rPr lang="en-US" sz="1400" dirty="0" smtClean="0"/>
              <a:t>Content review</a:t>
            </a:r>
          </a:p>
          <a:p>
            <a:pPr lvl="1"/>
            <a:r>
              <a:rPr lang="en-US" sz="1400" dirty="0" smtClean="0"/>
              <a:t>Ranking of descriptor importance</a:t>
            </a:r>
          </a:p>
          <a:p>
            <a:pPr lvl="1"/>
            <a:r>
              <a:rPr lang="en-US" sz="1400" dirty="0" smtClean="0"/>
              <a:t>Reliability</a:t>
            </a:r>
          </a:p>
          <a:p>
            <a:pPr lvl="1"/>
            <a:r>
              <a:rPr lang="en-US" sz="1400" dirty="0" smtClean="0"/>
              <a:t>Process of content revision</a:t>
            </a:r>
          </a:p>
          <a:p>
            <a:pPr lvl="1"/>
            <a:r>
              <a:rPr lang="en-US" sz="1400" dirty="0" smtClean="0"/>
              <a:t>Documentation of procedure</a:t>
            </a:r>
          </a:p>
          <a:p>
            <a:r>
              <a:rPr lang="en-US" sz="1400" i="1" dirty="0" smtClean="0">
                <a:solidFill>
                  <a:srgbClr val="00B050"/>
                </a:solidFill>
              </a:rPr>
              <a:t>For which one was competency modeling superior to JA ?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 for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Teams</a:t>
            </a:r>
          </a:p>
          <a:p>
            <a:pPr lvl="2"/>
            <a:r>
              <a:rPr lang="en-US" dirty="0" smtClean="0"/>
              <a:t>Multiple people (2 or more)</a:t>
            </a:r>
          </a:p>
          <a:p>
            <a:pPr lvl="2"/>
            <a:r>
              <a:rPr lang="en-US" dirty="0" smtClean="0"/>
              <a:t>Interdependent tasks</a:t>
            </a:r>
          </a:p>
          <a:p>
            <a:pPr lvl="2"/>
            <a:r>
              <a:rPr lang="en-US" dirty="0" smtClean="0"/>
              <a:t>Shared goal</a:t>
            </a:r>
            <a:endParaRPr lang="en-US" dirty="0"/>
          </a:p>
          <a:p>
            <a:r>
              <a:rPr lang="en-US" dirty="0" smtClean="0"/>
              <a:t>Job design for teams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Input: org resources &amp; contextual factors</a:t>
            </a:r>
          </a:p>
          <a:p>
            <a:pPr lvl="2"/>
            <a:r>
              <a:rPr lang="en-US" dirty="0" smtClean="0"/>
              <a:t>Process: what the team actually does</a:t>
            </a:r>
          </a:p>
          <a:p>
            <a:pPr lvl="2"/>
            <a:r>
              <a:rPr lang="en-US" dirty="0" smtClean="0"/>
              <a:t>Output: outcomes and satisfaction</a:t>
            </a:r>
          </a:p>
          <a:p>
            <a:pPr marL="457200" lvl="1" indent="0">
              <a:buNone/>
            </a:pPr>
            <a:r>
              <a:rPr lang="en-US" dirty="0" smtClean="0"/>
              <a:t>-Campion et al. ‘96) </a:t>
            </a:r>
          </a:p>
          <a:p>
            <a:pPr lvl="2"/>
            <a:r>
              <a:rPr lang="en-US" dirty="0" smtClean="0"/>
              <a:t>Four of five JCM characteristics are same (which is missing?)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Teams </a:t>
            </a:r>
            <a:r>
              <a:rPr lang="en-US" sz="3100" dirty="0"/>
              <a:t>F</a:t>
            </a:r>
            <a:r>
              <a:rPr lang="en-US" sz="3100" dirty="0" smtClean="0"/>
              <a:t>actors </a:t>
            </a:r>
            <a:r>
              <a:rPr lang="en-US" sz="3100" i="1" dirty="0" err="1" smtClean="0"/>
              <a:t>con’t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6345260" cy="3606800"/>
          </a:xfrm>
        </p:spPr>
        <p:txBody>
          <a:bodyPr>
            <a:noAutofit/>
          </a:bodyPr>
          <a:lstStyle/>
          <a:p>
            <a:r>
              <a:rPr lang="en-US" sz="1400" dirty="0" smtClean="0"/>
              <a:t>Types of leadership</a:t>
            </a:r>
          </a:p>
          <a:p>
            <a:pPr lvl="1"/>
            <a:r>
              <a:rPr lang="en-US" sz="1400" dirty="0" smtClean="0"/>
              <a:t>Self management</a:t>
            </a:r>
          </a:p>
          <a:p>
            <a:pPr lvl="1"/>
            <a:r>
              <a:rPr lang="en-US" sz="1400" dirty="0" smtClean="0"/>
              <a:t>Self lead</a:t>
            </a:r>
          </a:p>
          <a:p>
            <a:pPr lvl="1"/>
            <a:r>
              <a:rPr lang="en-US" sz="1400" dirty="0" smtClean="0"/>
              <a:t>Leaderless </a:t>
            </a:r>
          </a:p>
          <a:p>
            <a:r>
              <a:rPr lang="en-US" sz="1400" dirty="0" smtClean="0"/>
              <a:t>Composition</a:t>
            </a:r>
            <a:endParaRPr lang="en-US" sz="1400" dirty="0"/>
          </a:p>
          <a:p>
            <a:pPr lvl="1"/>
            <a:r>
              <a:rPr lang="en-US" sz="1400" dirty="0" smtClean="0"/>
              <a:t>Heterogeneity </a:t>
            </a:r>
          </a:p>
          <a:p>
            <a:pPr lvl="1"/>
            <a:r>
              <a:rPr lang="en-US" sz="1400" dirty="0" smtClean="0"/>
              <a:t>Flexibility</a:t>
            </a:r>
          </a:p>
          <a:p>
            <a:r>
              <a:rPr lang="en-US" sz="1400" dirty="0" smtClean="0"/>
              <a:t>Contextual</a:t>
            </a:r>
          </a:p>
          <a:p>
            <a:pPr lvl="1"/>
            <a:r>
              <a:rPr lang="en-US" sz="1400" dirty="0" smtClean="0"/>
              <a:t>Training</a:t>
            </a:r>
          </a:p>
          <a:p>
            <a:pPr lvl="1"/>
            <a:r>
              <a:rPr lang="en-US" sz="1400" dirty="0" smtClean="0"/>
              <a:t>Managerial support</a:t>
            </a:r>
          </a:p>
          <a:p>
            <a:pPr lvl="1"/>
            <a:r>
              <a:rPr lang="en-US" sz="1400" dirty="0" smtClean="0"/>
              <a:t>Communication and Cooperation</a:t>
            </a:r>
          </a:p>
          <a:p>
            <a:pPr lvl="1"/>
            <a:r>
              <a:rPr lang="en-US" sz="1400" dirty="0" smtClean="0"/>
              <a:t>Potency</a:t>
            </a:r>
          </a:p>
          <a:p>
            <a:pPr lvl="1"/>
            <a:r>
              <a:rPr lang="en-US" sz="1400" dirty="0" smtClean="0"/>
              <a:t>Social support</a:t>
            </a:r>
          </a:p>
          <a:p>
            <a:pPr lvl="1"/>
            <a:r>
              <a:rPr lang="en-US" sz="1400" dirty="0" smtClean="0"/>
              <a:t>Workload sharing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Teams: </a:t>
            </a:r>
            <a:r>
              <a:rPr lang="en-US" i="1" dirty="0" smtClean="0"/>
              <a:t>SKAOs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 of them: Table 5.7 </a:t>
            </a:r>
            <a:r>
              <a:rPr lang="en-US" sz="1600" dirty="0" smtClean="0"/>
              <a:t>(Stevens &amp; Campion, ‘94)</a:t>
            </a:r>
          </a:p>
          <a:p>
            <a:pPr lvl="1"/>
            <a:r>
              <a:rPr lang="en-US" sz="2000" dirty="0" smtClean="0"/>
              <a:t>Interpersonal</a:t>
            </a:r>
          </a:p>
          <a:p>
            <a:pPr lvl="2"/>
            <a:r>
              <a:rPr lang="en-US" sz="1600" dirty="0" smtClean="0"/>
              <a:t>Conflict resolution (3)</a:t>
            </a:r>
          </a:p>
          <a:p>
            <a:pPr lvl="2"/>
            <a:r>
              <a:rPr lang="en-US" sz="1600" dirty="0"/>
              <a:t>C</a:t>
            </a:r>
            <a:r>
              <a:rPr lang="en-US" sz="1600" dirty="0" smtClean="0"/>
              <a:t>ollaborative Problem solving (2)</a:t>
            </a:r>
          </a:p>
          <a:p>
            <a:pPr lvl="2"/>
            <a:r>
              <a:rPr lang="en-US" sz="1600" dirty="0" smtClean="0"/>
              <a:t>Communication (5)</a:t>
            </a:r>
          </a:p>
          <a:p>
            <a:pPr lvl="1"/>
            <a:r>
              <a:rPr lang="en-US" sz="2000" dirty="0" smtClean="0"/>
              <a:t>Self-management  </a:t>
            </a:r>
          </a:p>
          <a:p>
            <a:pPr lvl="2"/>
            <a:r>
              <a:rPr lang="en-US" sz="1600" dirty="0" smtClean="0"/>
              <a:t>Goal setting (2)</a:t>
            </a:r>
          </a:p>
          <a:p>
            <a:pPr lvl="2"/>
            <a:r>
              <a:rPr lang="en-US" sz="1600" dirty="0" smtClean="0"/>
              <a:t>Planning &amp; Task Coordination (2)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Team </a:t>
            </a:r>
            <a:r>
              <a:rPr lang="en-US" i="1" dirty="0" smtClean="0"/>
              <a:t>Functions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2200" dirty="0" err="1" smtClean="0"/>
              <a:t>Nieva</a:t>
            </a:r>
            <a:r>
              <a:rPr lang="en-US" sz="2200" dirty="0" smtClean="0"/>
              <a:t>, Fleishman, </a:t>
            </a:r>
            <a:r>
              <a:rPr lang="en-US" sz="2200" dirty="0" err="1" smtClean="0"/>
              <a:t>Reick</a:t>
            </a:r>
            <a:r>
              <a:rPr lang="en-US" sz="2200" dirty="0" smtClean="0"/>
              <a:t>, ‘78)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</a:p>
          <a:p>
            <a:r>
              <a:rPr lang="en-US" dirty="0" smtClean="0"/>
              <a:t>Resource distribution</a:t>
            </a:r>
          </a:p>
          <a:p>
            <a:r>
              <a:rPr lang="en-US" dirty="0" smtClean="0"/>
              <a:t>Timing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Motivational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9017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MAP System</a:t>
            </a:r>
            <a:br>
              <a:rPr lang="en-US" dirty="0" smtClean="0"/>
            </a:br>
            <a:r>
              <a:rPr lang="en-US" sz="2000" dirty="0" smtClean="0"/>
              <a:t>Multiphase Analysis of Performance System</a:t>
            </a:r>
            <a:br>
              <a:rPr lang="en-US" sz="2000" dirty="0" smtClean="0"/>
            </a:br>
            <a:r>
              <a:rPr lang="en-US" sz="1800" i="1" dirty="0" smtClean="0"/>
              <a:t>Levine &amp; </a:t>
            </a:r>
            <a:r>
              <a:rPr lang="en-US" sz="1800" i="1" dirty="0" err="1" smtClean="0"/>
              <a:t>Brannick</a:t>
            </a:r>
            <a:r>
              <a:rPr lang="en-US" sz="1800" i="1" dirty="0" smtClean="0"/>
              <a:t> et al., ‘88)</a:t>
            </a:r>
            <a:br>
              <a:rPr lang="en-US" sz="1800" i="1" dirty="0" smtClean="0"/>
            </a:b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blocks for team job analysis</a:t>
            </a:r>
          </a:p>
          <a:p>
            <a:r>
              <a:rPr lang="en-US" dirty="0" smtClean="0"/>
              <a:t>Descriptors</a:t>
            </a:r>
          </a:p>
          <a:p>
            <a:r>
              <a:rPr lang="en-US" dirty="0" smtClean="0"/>
              <a:t>Flowcharts &amp;Time charts</a:t>
            </a:r>
          </a:p>
          <a:p>
            <a:r>
              <a:rPr lang="en-US" dirty="0" smtClean="0"/>
              <a:t>Sources &amp; Methods of Data Collection</a:t>
            </a:r>
          </a:p>
          <a:p>
            <a:r>
              <a:rPr lang="en-US" dirty="0" smtClean="0"/>
              <a:t>Ratings </a:t>
            </a:r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Storing &amp; Receiving information</a:t>
            </a:r>
          </a:p>
          <a:p>
            <a:pPr lvl="1"/>
            <a:r>
              <a:rPr lang="en-US" dirty="0" smtClean="0"/>
              <a:t>When would you do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Answer: </a:t>
            </a:r>
          </a:p>
          <a:p>
            <a:pPr lvl="1"/>
            <a:r>
              <a:rPr lang="en-US" sz="2800" dirty="0" smtClean="0"/>
              <a:t>When you have a consulting job that requires it!</a:t>
            </a:r>
          </a:p>
          <a:p>
            <a:pPr lvl="2"/>
            <a:r>
              <a:rPr lang="en-US" sz="2800" dirty="0" smtClean="0"/>
              <a:t>Save the reference!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and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286000"/>
            <a:ext cx="6345260" cy="375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Management Position Description Questionnaire</a:t>
            </a:r>
          </a:p>
          <a:p>
            <a:pPr lvl="1"/>
            <a:r>
              <a:rPr lang="en-US" dirty="0" smtClean="0"/>
              <a:t> (MPDQ) – </a:t>
            </a:r>
            <a:r>
              <a:rPr lang="en-US" sz="1400" i="1" dirty="0" smtClean="0"/>
              <a:t>Hemphill (1960); </a:t>
            </a:r>
            <a:r>
              <a:rPr lang="en-US" sz="1400" i="1" dirty="0" err="1" smtClean="0"/>
              <a:t>Tornow</a:t>
            </a:r>
            <a:r>
              <a:rPr lang="en-US" sz="1400" i="1" dirty="0" smtClean="0"/>
              <a:t> &amp; Pinto (1976) 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Why was this the most logical chapter to include managers?</a:t>
            </a:r>
          </a:p>
          <a:p>
            <a:r>
              <a:rPr lang="en-US" dirty="0"/>
              <a:t>Competency Modeling</a:t>
            </a:r>
          </a:p>
          <a:p>
            <a:r>
              <a:rPr lang="en-US" dirty="0" smtClean="0"/>
              <a:t>Teams: (3 descriptors)</a:t>
            </a:r>
          </a:p>
          <a:p>
            <a:pPr lvl="1"/>
            <a:r>
              <a:rPr lang="en-US" dirty="0" smtClean="0"/>
              <a:t>Job design</a:t>
            </a:r>
          </a:p>
          <a:p>
            <a:pPr lvl="1"/>
            <a:r>
              <a:rPr lang="en-US" dirty="0" smtClean="0"/>
              <a:t>Team SKAs </a:t>
            </a:r>
          </a:p>
          <a:p>
            <a:pPr lvl="1"/>
            <a:r>
              <a:rPr lang="en-US" dirty="0" smtClean="0"/>
              <a:t>Team Functions</a:t>
            </a:r>
          </a:p>
          <a:p>
            <a:r>
              <a:rPr lang="en-US" dirty="0" smtClean="0"/>
              <a:t>MAP system </a:t>
            </a:r>
          </a:p>
          <a:p>
            <a:pPr lvl="1"/>
            <a:r>
              <a:rPr lang="en-US" dirty="0" smtClean="0"/>
              <a:t>(multiphase analysis of performance system)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 and Leadership MPDQ: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2800" dirty="0" smtClean="0"/>
              <a:t>Development and Structure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Position Description Questionnaire (MPDQ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first, most developed and with software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job evaluation and performance </a:t>
            </a:r>
            <a:r>
              <a:rPr lang="en-US" dirty="0" smtClean="0"/>
              <a:t>appraisal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 and Leadership</a:t>
            </a:r>
            <a:br>
              <a:rPr lang="en-US" dirty="0" smtClean="0"/>
            </a:br>
            <a:r>
              <a:rPr lang="en-US" dirty="0" smtClean="0"/>
              <a:t>MPDQ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 v. Management</a:t>
            </a:r>
          </a:p>
          <a:p>
            <a:pPr lvl="1"/>
            <a:r>
              <a:rPr lang="en-US" dirty="0" smtClean="0"/>
              <a:t>Manage and motivate people</a:t>
            </a:r>
          </a:p>
          <a:p>
            <a:r>
              <a:rPr lang="en-US" dirty="0" smtClean="0"/>
              <a:t>Difficult to observe behaviors 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what kind of task analysis would this be? Hint: CTA</a:t>
            </a:r>
          </a:p>
          <a:p>
            <a:pPr lvl="1"/>
            <a:r>
              <a:rPr lang="en-US" dirty="0" smtClean="0"/>
              <a:t>Many behaviors may lead to same end</a:t>
            </a:r>
          </a:p>
          <a:p>
            <a:pPr lvl="2"/>
            <a:r>
              <a:rPr lang="en-US" dirty="0" smtClean="0"/>
              <a:t>Steve Jobs, Warren Buffet, </a:t>
            </a:r>
          </a:p>
          <a:p>
            <a:pPr lvl="1"/>
            <a:r>
              <a:rPr lang="en-US" dirty="0" smtClean="0"/>
              <a:t>to capture thinking process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How would you do this?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 and Leadership</a:t>
            </a:r>
            <a:br>
              <a:rPr lang="en-US" dirty="0" smtClean="0"/>
            </a:br>
            <a:r>
              <a:rPr lang="en-US" dirty="0" smtClean="0"/>
              <a:t>MPDQ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Leader/manager (KSAs)</a:t>
            </a:r>
          </a:p>
          <a:p>
            <a:pPr lvl="1"/>
            <a:r>
              <a:rPr lang="en-US" dirty="0" smtClean="0"/>
              <a:t> Functions: (traits or behaviors?)</a:t>
            </a:r>
          </a:p>
          <a:p>
            <a:pPr lvl="2"/>
            <a:r>
              <a:rPr lang="en-US" dirty="0" smtClean="0"/>
              <a:t>Initiating structure/consideration behaviors </a:t>
            </a:r>
          </a:p>
          <a:p>
            <a:pPr lvl="3"/>
            <a:r>
              <a:rPr lang="en-US" dirty="0" smtClean="0"/>
              <a:t>(Ohio State) Ed Fleishman (1967) </a:t>
            </a:r>
          </a:p>
          <a:p>
            <a:pPr lvl="2"/>
            <a:r>
              <a:rPr lang="en-US" dirty="0" smtClean="0"/>
              <a:t>13 dimension model (Fleishman, et al, ’91)</a:t>
            </a:r>
          </a:p>
          <a:p>
            <a:pPr lvl="3"/>
            <a:r>
              <a:rPr lang="en-US" dirty="0" smtClean="0"/>
              <a:t>4 superordinate:</a:t>
            </a:r>
          </a:p>
          <a:p>
            <a:pPr lvl="4"/>
            <a:r>
              <a:rPr lang="en-US" dirty="0" smtClean="0"/>
              <a:t>Information  search and structuring,</a:t>
            </a:r>
          </a:p>
          <a:p>
            <a:pPr lvl="4"/>
            <a:r>
              <a:rPr lang="en-US" dirty="0" smtClean="0"/>
              <a:t> Information use in PS</a:t>
            </a:r>
          </a:p>
          <a:p>
            <a:pPr lvl="4"/>
            <a:r>
              <a:rPr lang="en-US" dirty="0" smtClean="0"/>
              <a:t>Managing personnel</a:t>
            </a:r>
          </a:p>
          <a:p>
            <a:pPr lvl="4"/>
            <a:r>
              <a:rPr lang="en-US" dirty="0" smtClean="0"/>
              <a:t>Managing materials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MPDQ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Four factor model (</a:t>
            </a:r>
            <a:r>
              <a:rPr lang="en-US" dirty="0" err="1" smtClean="0"/>
              <a:t>Borman</a:t>
            </a:r>
            <a:r>
              <a:rPr lang="en-US" dirty="0" smtClean="0"/>
              <a:t> &amp; Brush, ‘93)</a:t>
            </a:r>
          </a:p>
          <a:p>
            <a:pPr lvl="2"/>
            <a:r>
              <a:rPr lang="en-US" dirty="0" smtClean="0"/>
              <a:t>Interpersonal skills</a:t>
            </a:r>
          </a:p>
          <a:p>
            <a:pPr lvl="2"/>
            <a:r>
              <a:rPr lang="en-US" dirty="0" smtClean="0"/>
              <a:t>Leading others</a:t>
            </a:r>
          </a:p>
          <a:p>
            <a:pPr lvl="2"/>
            <a:r>
              <a:rPr lang="en-US" dirty="0" smtClean="0"/>
              <a:t>Admin skills</a:t>
            </a:r>
          </a:p>
          <a:p>
            <a:pPr lvl="2"/>
            <a:r>
              <a:rPr lang="en-US" dirty="0" smtClean="0"/>
              <a:t>Instrumental personal behavior</a:t>
            </a:r>
          </a:p>
          <a:p>
            <a:pPr lvl="1"/>
            <a:r>
              <a:rPr lang="en-US" dirty="0" smtClean="0"/>
              <a:t>Are these traits or behaviors? 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How would you measure them?</a:t>
            </a:r>
          </a:p>
          <a:p>
            <a:pPr lvl="2"/>
            <a:r>
              <a:rPr lang="en-US" dirty="0" smtClean="0"/>
              <a:t>Both behavioral (specific) &amp; widely applicable (general)?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MPDQ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 execs responded to 575 items </a:t>
            </a:r>
          </a:p>
          <a:p>
            <a:pPr lvl="2"/>
            <a:r>
              <a:rPr lang="en-US" dirty="0" smtClean="0"/>
              <a:t>(Hemphill ‘60)</a:t>
            </a:r>
          </a:p>
          <a:p>
            <a:pPr lvl="1"/>
            <a:r>
              <a:rPr lang="en-US" dirty="0" smtClean="0"/>
              <a:t>Both supervisory and executive </a:t>
            </a:r>
          </a:p>
          <a:p>
            <a:pPr lvl="2"/>
            <a:r>
              <a:rPr lang="en-US" dirty="0" smtClean="0"/>
              <a:t>Do they differ? What’s common to all?</a:t>
            </a:r>
          </a:p>
          <a:p>
            <a:pPr lvl="1"/>
            <a:r>
              <a:rPr lang="en-US" dirty="0" smtClean="0"/>
              <a:t>Structure &amp; Content (15 sections) Table 5.1</a:t>
            </a:r>
          </a:p>
          <a:p>
            <a:pPr lvl="2"/>
            <a:r>
              <a:rPr lang="en-US" dirty="0" smtClean="0"/>
              <a:t>Head work (thinking hard) </a:t>
            </a:r>
          </a:p>
          <a:p>
            <a:pPr lvl="2"/>
            <a:r>
              <a:rPr lang="en-US" dirty="0" smtClean="0"/>
              <a:t>paper work (administration)</a:t>
            </a:r>
          </a:p>
          <a:p>
            <a:pPr lvl="2"/>
            <a:r>
              <a:rPr lang="en-US" dirty="0" smtClean="0"/>
              <a:t>people work (interpersonal skills)</a:t>
            </a:r>
          </a:p>
          <a:p>
            <a:pPr lvl="3"/>
            <a:r>
              <a:rPr lang="en-US" i="1" dirty="0" smtClean="0">
                <a:solidFill>
                  <a:srgbClr val="00B050"/>
                </a:solidFill>
              </a:rPr>
              <a:t>Which ones do you like/not like?  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5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MPDQ -KSAs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30 altogether</a:t>
            </a:r>
          </a:p>
          <a:p>
            <a:pPr lvl="1"/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Human relations/sensitivity</a:t>
            </a:r>
          </a:p>
          <a:p>
            <a:pPr lvl="1"/>
            <a:r>
              <a:rPr lang="en-US" dirty="0" smtClean="0"/>
              <a:t>Oral expression</a:t>
            </a:r>
          </a:p>
          <a:p>
            <a:pPr lvl="1"/>
            <a:r>
              <a:rPr lang="en-US" dirty="0" smtClean="0"/>
              <a:t>Inform management</a:t>
            </a:r>
          </a:p>
          <a:p>
            <a:pPr lvl="1"/>
            <a:r>
              <a:rPr lang="en-US" dirty="0" smtClean="0"/>
              <a:t>Prof/tech knowledge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How would you measure these ?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Are they traits? 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Can they be developed?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MPDQ </a:t>
            </a:r>
            <a:br>
              <a:rPr lang="en-US" dirty="0" smtClean="0"/>
            </a:br>
            <a:r>
              <a:rPr lang="en-US" dirty="0" smtClean="0"/>
              <a:t>Research &amp;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Dimensions –</a:t>
            </a:r>
          </a:p>
          <a:p>
            <a:pPr lvl="1"/>
            <a:r>
              <a:rPr lang="en-US" dirty="0" smtClean="0"/>
              <a:t>Management Work Factors = 8  (Table 5.3)</a:t>
            </a:r>
          </a:p>
          <a:p>
            <a:pPr lvl="2"/>
            <a:r>
              <a:rPr lang="en-US" dirty="0" smtClean="0"/>
              <a:t>Each position can be </a:t>
            </a:r>
            <a:r>
              <a:rPr lang="en-US" dirty="0" err="1" smtClean="0"/>
              <a:t>cf</a:t>
            </a:r>
            <a:r>
              <a:rPr lang="en-US" dirty="0" smtClean="0"/>
              <a:t> to average of group (Fig5.1)</a:t>
            </a:r>
          </a:p>
          <a:p>
            <a:pPr lvl="1"/>
            <a:r>
              <a:rPr lang="en-US" dirty="0" smtClean="0"/>
              <a:t>Job Evaluation Factors = 8 (Table 5.4)</a:t>
            </a:r>
          </a:p>
          <a:p>
            <a:pPr lvl="2"/>
            <a:r>
              <a:rPr lang="en-US" dirty="0" smtClean="0"/>
              <a:t>Points awarded (1 – 100) for each </a:t>
            </a:r>
          </a:p>
          <a:p>
            <a:pPr lvl="3"/>
            <a:r>
              <a:rPr lang="en-US" dirty="0" smtClean="0"/>
              <a:t>.79 to .96 </a:t>
            </a:r>
            <a:r>
              <a:rPr lang="en-US" i="1" dirty="0" err="1" smtClean="0"/>
              <a:t>rs</a:t>
            </a:r>
            <a:r>
              <a:rPr lang="en-US" dirty="0" smtClean="0"/>
              <a:t> predict actual salary (pretty good!)</a:t>
            </a:r>
          </a:p>
          <a:p>
            <a:pPr lvl="1"/>
            <a:r>
              <a:rPr lang="en-US" dirty="0" smtClean="0"/>
              <a:t>Computer Use (big advantage)</a:t>
            </a:r>
          </a:p>
          <a:p>
            <a:pPr lvl="1"/>
            <a:r>
              <a:rPr lang="en-US" dirty="0" smtClean="0"/>
              <a:t>Reliability </a:t>
            </a:r>
          </a:p>
          <a:p>
            <a:pPr lvl="2"/>
            <a:r>
              <a:rPr lang="en-US" dirty="0" smtClean="0"/>
              <a:t> (median </a:t>
            </a:r>
            <a:r>
              <a:rPr lang="en-US" i="1" dirty="0" smtClean="0"/>
              <a:t>r</a:t>
            </a:r>
            <a:r>
              <a:rPr lang="en-US" dirty="0" smtClean="0"/>
              <a:t> = .83 test-retest) (.4 inter-rater agreement)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F434-811A-4099-80FC-394638E7B0F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343</TotalTime>
  <Words>768</Words>
  <Application>Microsoft Office PowerPoint</Application>
  <PresentationFormat>On-screen Show (4:3)</PresentationFormat>
  <Paragraphs>184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 Boardroom</vt:lpstr>
      <vt:lpstr>Brannick and Levine:   Job and work Analysis    Chapter 5  Management and Teams       - </vt:lpstr>
      <vt:lpstr>Management and Teams</vt:lpstr>
      <vt:lpstr>Management and Leadership MPDQ:   Development and Structure</vt:lpstr>
      <vt:lpstr>Management and Leadership MPDQ</vt:lpstr>
      <vt:lpstr>Management and Leadership MPDQ</vt:lpstr>
      <vt:lpstr>MPDQ</vt:lpstr>
      <vt:lpstr>MPDQ Development</vt:lpstr>
      <vt:lpstr>MPDQ -KSAs</vt:lpstr>
      <vt:lpstr>MPDQ  Research &amp; Applications</vt:lpstr>
      <vt:lpstr>Competency Modeling (for managerial jobs)</vt:lpstr>
      <vt:lpstr>Competencies</vt:lpstr>
      <vt:lpstr>Competencies</vt:lpstr>
      <vt:lpstr>JA for Teams</vt:lpstr>
      <vt:lpstr>Teams Factors con’t</vt:lpstr>
      <vt:lpstr>Teams: SKAOs</vt:lpstr>
      <vt:lpstr>Team Functions (Nieva, Fleishman, Reick, ‘78)</vt:lpstr>
      <vt:lpstr>MAP System Multiphase Analysis of Performance System Levine &amp; Brannick et al., ‘88) </vt:lpstr>
      <vt:lpstr>MAPS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Brannick and Levine:   Job and work Analysis    Chapter 5 Management and Teams       -</dc:title>
  <dc:creator>updater</dc:creator>
  <cp:lastModifiedBy>Thomas Mitchell</cp:lastModifiedBy>
  <cp:revision>44</cp:revision>
  <cp:lastPrinted>2017-10-11T20:33:18Z</cp:lastPrinted>
  <dcterms:created xsi:type="dcterms:W3CDTF">2013-10-21T15:04:20Z</dcterms:created>
  <dcterms:modified xsi:type="dcterms:W3CDTF">2019-10-08T14:39:33Z</dcterms:modified>
</cp:coreProperties>
</file>