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438" r:id="rId3"/>
    <p:sldId id="439" r:id="rId4"/>
    <p:sldId id="440" r:id="rId5"/>
    <p:sldId id="441" r:id="rId6"/>
    <p:sldId id="442" r:id="rId7"/>
    <p:sldId id="44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3F4E-CE20-4C62-843F-7D690F9D8959}" type="datetimeFigureOut">
              <a:rPr lang="en-US" smtClean="0"/>
              <a:pPr/>
              <a:t>9/10/2019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D2358-909E-4859-81DF-204A6336D7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1DCA5A-E950-4B06-A246-A2BF291D2FD1}" type="datetime1">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9676CD-3CEF-4485-8CE0-E23A99DE00D5}" type="datetime1">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DCB11-EC3A-47D1-B446-9CDF3C7321A2}" type="datetime1">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BC451-66BF-4650-9440-41AA5CD39C1C}" type="datetime1">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7CB4F-01D0-4734-B970-5FF6365FE33D}" type="datetime1">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50F48F-8756-4192-842B-B87447DF2396}" type="datetime1">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F7C4D5-E288-4662-A2D3-93841652693F}" type="datetime1">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C18064-C343-4835-8FEC-FE7E2D32726B}" type="datetime1">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E6C1D-F9A8-4E50-9640-3F585CF676A4}" type="datetime1">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BFF78C-3EF2-46C4-97FC-015F9EBC25B0}" type="datetime1">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96E3DB-2BE7-4293-9FAD-1FFA21C33130}" type="datetime1">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B1433-94B2-4708-B954-A412AC63B4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9382F-7A10-43CE-B89D-0208E72E672C}" type="datetime1">
              <a:rPr lang="en-US" smtClean="0"/>
              <a:t>9/10/2019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B1433-94B2-4708-B954-A412AC63B4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Critical Incident Method</a:t>
            </a:r>
          </a:p>
        </p:txBody>
      </p:sp>
      <p:sp>
        <p:nvSpPr>
          <p:cNvPr id="3" name="Slide Number Placeholder 2">
            <a:extLst>
              <a:ext uri="{FF2B5EF4-FFF2-40B4-BE49-F238E27FC236}">
                <a16:creationId xmlns:a16="http://schemas.microsoft.com/office/drawing/2014/main" id="{9364A6FC-7545-4E50-89E6-FD1B45B16B22}"/>
              </a:ext>
            </a:extLst>
          </p:cNvPr>
          <p:cNvSpPr>
            <a:spLocks noGrp="1"/>
          </p:cNvSpPr>
          <p:nvPr>
            <p:ph type="sldNum" sz="quarter" idx="12"/>
          </p:nvPr>
        </p:nvSpPr>
        <p:spPr/>
        <p:txBody>
          <a:bodyPr/>
          <a:lstStyle/>
          <a:p>
            <a:fld id="{A15B1433-94B2-4708-B954-A412AC63B42A}"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1143000"/>
          </a:xfrm>
        </p:spPr>
        <p:txBody>
          <a:bodyPr>
            <a:normAutofit/>
          </a:bodyPr>
          <a:lstStyle/>
          <a:p>
            <a:r>
              <a:rPr lang="en-US" sz="2800" dirty="0"/>
              <a:t>Critical Incident Method  (Flanagan, 1954)</a:t>
            </a:r>
          </a:p>
        </p:txBody>
      </p:sp>
      <p:sp>
        <p:nvSpPr>
          <p:cNvPr id="5122" name="Rectangle 2"/>
          <p:cNvSpPr>
            <a:spLocks noChangeArrowheads="1"/>
          </p:cNvSpPr>
          <p:nvPr/>
        </p:nvSpPr>
        <p:spPr bwMode="auto">
          <a:xfrm>
            <a:off x="228600" y="914400"/>
            <a:ext cx="8458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 Assemble a group of 10+ subject matter experts (SMEs) who have extensive knowledge about the job.  </a:t>
            </a:r>
          </a:p>
          <a:p>
            <a:pPr marL="0" marR="0" lvl="0" indent="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 Have the SMEs review the competencies (KSAOs and their definitions) to be measured and the job tasks which</a:t>
            </a:r>
            <a:r>
              <a:rPr kumimoji="0" lang="en-US" sz="1600" b="0" i="0" u="none" strike="noStrike" cap="none" normalizeH="0" dirty="0">
                <a:ln>
                  <a:noFill/>
                </a:ln>
                <a:solidFill>
                  <a:schemeClr val="tx1"/>
                </a:solidFill>
                <a:effectLst/>
                <a:latin typeface="Arial" pitchFamily="34" charset="0"/>
                <a:ea typeface="Calibri" pitchFamily="34" charset="0"/>
                <a:cs typeface="Arial" pitchFamily="34" charset="0"/>
              </a:rPr>
              <a:t> are </a:t>
            </a: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linked to the competencies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800100" lvl="1" indent="-342900" eaLnBrk="0" fontAlgn="base" hangingPunct="0">
              <a:spcBef>
                <a:spcPct val="0"/>
              </a:spcBef>
              <a:spcAft>
                <a:spcPct val="0"/>
              </a:spcAft>
              <a:buFont typeface="+mj-lt"/>
              <a:buAutoNum type="arabicPeriod"/>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Position Descriptions </a:t>
            </a:r>
          </a:p>
          <a:p>
            <a:pPr marL="800100" lvl="1" indent="-342900" eaLnBrk="0" fontAlgn="base" hangingPunct="0">
              <a:spcBef>
                <a:spcPct val="0"/>
              </a:spcBef>
              <a:spcAft>
                <a:spcPct val="0"/>
              </a:spcAft>
              <a:buFont typeface="+mj-lt"/>
              <a:buAutoNum type="arabicPeriod"/>
            </a:pPr>
            <a:endPar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800100" lvl="1" indent="-342900" eaLnBrk="0" fontAlgn="base" hangingPunct="0">
              <a:spcBef>
                <a:spcPct val="0"/>
              </a:spcBef>
              <a:spcAft>
                <a:spcPct val="0"/>
              </a:spcAft>
              <a:buFont typeface="+mj-lt"/>
              <a:buAutoNum type="arabicPeriod"/>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Qualifications Standards</a:t>
            </a:r>
          </a:p>
          <a:p>
            <a:pPr marL="800100" lvl="1" indent="-342900" eaLnBrk="0" fontAlgn="base" hangingPunct="0">
              <a:spcBef>
                <a:spcPct val="0"/>
              </a:spcBef>
              <a:spcAft>
                <a:spcPct val="0"/>
              </a:spcAft>
              <a:buFont typeface="+mj-lt"/>
              <a:buAutoNum type="arabicPeriod"/>
            </a:pPr>
            <a:endParaRPr lang="en-US" sz="1400" dirty="0">
              <a:latin typeface="Arial" pitchFamily="34" charset="0"/>
              <a:ea typeface="Calibri" pitchFamily="34" charset="0"/>
              <a:cs typeface="Arial" pitchFamily="34" charset="0"/>
            </a:endParaRPr>
          </a:p>
          <a:p>
            <a:pPr marL="800100" lvl="1" indent="-342900" eaLnBrk="0" fontAlgn="base" hangingPunct="0">
              <a:spcBef>
                <a:spcPct val="0"/>
              </a:spcBef>
              <a:spcAft>
                <a:spcPct val="0"/>
              </a:spcAft>
            </a:pPr>
            <a:endParaRPr kumimoji="0" lang="en-US" sz="14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US" sz="1600" dirty="0">
                <a:latin typeface="Arial" pitchFamily="34" charset="0"/>
                <a:ea typeface="Calibri" pitchFamily="34" charset="0"/>
                <a:cs typeface="Arial" pitchFamily="34" charset="0"/>
              </a:rPr>
              <a:t> Have the SMEs brainstorm critical incidents</a:t>
            </a:r>
          </a:p>
          <a:p>
            <a:pPr lvl="0" eaLnBrk="0" fontAlgn="base" hangingPunct="0">
              <a:spcBef>
                <a:spcPct val="0"/>
              </a:spcBef>
              <a:spcAft>
                <a:spcPct val="0"/>
              </a:spcAft>
              <a:buFont typeface="Arial" pitchFamily="34" charset="0"/>
              <a:buChar char="•"/>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800100" lvl="1" indent="-342900">
              <a:buAutoNum type="arabicPeriod"/>
            </a:pPr>
            <a:r>
              <a:rPr lang="en-US" dirty="0"/>
              <a:t>Examples of employee behavior that illustrate effective or ineffective job performance</a:t>
            </a:r>
          </a:p>
          <a:p>
            <a:pPr marL="800100" lvl="1" indent="-342900">
              <a:buAutoNum type="arabicPeriod"/>
            </a:pPr>
            <a:endParaRPr lang="en-US" dirty="0"/>
          </a:p>
          <a:p>
            <a:pPr lvl="1"/>
            <a:r>
              <a:rPr lang="en-US" dirty="0"/>
              <a:t>2.  Traumatic incidents, such as riots, hostage situations, assaults, and deaths or trauma, which may cause psychological and/or physical responses.</a:t>
            </a:r>
          </a:p>
          <a:p>
            <a:pPr lvl="1"/>
            <a:endParaRPr lang="en-US" dirty="0"/>
          </a:p>
          <a:p>
            <a:pPr lvl="1"/>
            <a:r>
              <a:rPr lang="en-US" dirty="0"/>
              <a:t>3.  An emergency or difficult scenario within a simulation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Slide Number Placeholder 2">
            <a:extLst>
              <a:ext uri="{FF2B5EF4-FFF2-40B4-BE49-F238E27FC236}">
                <a16:creationId xmlns:a16="http://schemas.microsoft.com/office/drawing/2014/main" id="{D7BB11D6-537B-4534-A349-9DC2A74A3732}"/>
              </a:ext>
            </a:extLst>
          </p:cNvPr>
          <p:cNvSpPr>
            <a:spLocks noGrp="1"/>
          </p:cNvSpPr>
          <p:nvPr>
            <p:ph type="sldNum" sz="quarter" idx="12"/>
          </p:nvPr>
        </p:nvSpPr>
        <p:spPr/>
        <p:txBody>
          <a:bodyPr/>
          <a:lstStyle/>
          <a:p>
            <a:fld id="{A15B1433-94B2-4708-B954-A412AC63B42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772400" cy="1143000"/>
          </a:xfrm>
        </p:spPr>
        <p:txBody>
          <a:bodyPr>
            <a:normAutofit/>
          </a:bodyPr>
          <a:lstStyle/>
          <a:p>
            <a:r>
              <a:rPr lang="en-US" sz="2800" dirty="0"/>
              <a:t>Critical Incident Method  (Flanagan, 1954)</a:t>
            </a:r>
          </a:p>
        </p:txBody>
      </p:sp>
      <p:sp>
        <p:nvSpPr>
          <p:cNvPr id="5122" name="Rectangle 2"/>
          <p:cNvSpPr>
            <a:spLocks noChangeArrowheads="1"/>
          </p:cNvSpPr>
          <p:nvPr/>
        </p:nvSpPr>
        <p:spPr bwMode="auto">
          <a:xfrm>
            <a:off x="304800" y="105490"/>
            <a:ext cx="8458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US" sz="1600" dirty="0">
              <a:latin typeface="Arial"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endParaRPr lang="en-US" sz="1600" dirty="0">
              <a:latin typeface="Arial"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US" sz="1600" dirty="0">
                <a:latin typeface="Arial" pitchFamily="34" charset="0"/>
                <a:ea typeface="Calibri" pitchFamily="34" charset="0"/>
                <a:cs typeface="Arial" pitchFamily="34" charset="0"/>
              </a:rPr>
              <a:t> More brainstorming</a:t>
            </a:r>
          </a:p>
          <a:p>
            <a:pPr lvl="0" eaLnBrk="0" fontAlgn="base" hangingPunct="0">
              <a:spcBef>
                <a:spcPct val="0"/>
              </a:spcBef>
              <a:spcAft>
                <a:spcPct val="0"/>
              </a:spcAft>
              <a:buFont typeface="Arial" pitchFamily="34" charset="0"/>
              <a:buChar char="•"/>
            </a:pPr>
            <a:endParaRPr lang="en-US" sz="1600" dirty="0">
              <a:latin typeface="Arial" pitchFamily="34" charset="0"/>
              <a:ea typeface="Calibri" pitchFamily="34" charset="0"/>
              <a:cs typeface="Arial" pitchFamily="34" charset="0"/>
            </a:endParaRPr>
          </a:p>
          <a:p>
            <a:pPr marL="800100" lvl="1" indent="-342900" eaLnBrk="0" fontAlgn="base" hangingPunct="0">
              <a:spcBef>
                <a:spcPct val="0"/>
              </a:spcBef>
              <a:spcAft>
                <a:spcPct val="0"/>
              </a:spcAft>
              <a:buFont typeface="+mj-lt"/>
              <a:buAutoNum type="arabicPeriod"/>
            </a:pPr>
            <a:r>
              <a:rPr lang="en-US" sz="1600" dirty="0">
                <a:latin typeface="Arial" pitchFamily="34" charset="0"/>
                <a:ea typeface="Calibri" pitchFamily="34" charset="0"/>
                <a:cs typeface="Arial" pitchFamily="34" charset="0"/>
              </a:rPr>
              <a:t>Tell me about a time when the incumbent (you) experienced a very difficult event….</a:t>
            </a:r>
          </a:p>
          <a:p>
            <a:pPr marL="800100" lvl="1" indent="-342900" eaLnBrk="0" fontAlgn="base" hangingPunct="0">
              <a:spcBef>
                <a:spcPct val="0"/>
              </a:spcBef>
              <a:spcAft>
                <a:spcPct val="0"/>
              </a:spcAft>
              <a:buFont typeface="+mj-lt"/>
              <a:buAutoNum type="arabicPeriod"/>
            </a:pPr>
            <a:endParaRPr lang="en-US" sz="1600" dirty="0">
              <a:latin typeface="Arial" pitchFamily="34" charset="0"/>
              <a:ea typeface="Calibri" pitchFamily="34" charset="0"/>
              <a:cs typeface="Arial" pitchFamily="34" charset="0"/>
            </a:endParaRPr>
          </a:p>
          <a:p>
            <a:pPr marL="800100" lvl="1" indent="-342900" eaLnBrk="0" fontAlgn="base" hangingPunct="0">
              <a:spcBef>
                <a:spcPct val="0"/>
              </a:spcBef>
              <a:spcAft>
                <a:spcPct val="0"/>
              </a:spcAft>
              <a:buFont typeface="+mj-lt"/>
              <a:buAutoNum type="arabicPeriod"/>
            </a:pPr>
            <a:r>
              <a:rPr lang="en-US" sz="1600" dirty="0">
                <a:latin typeface="Arial" pitchFamily="34" charset="0"/>
                <a:ea typeface="Calibri" pitchFamily="34" charset="0"/>
                <a:cs typeface="Arial" pitchFamily="34" charset="0"/>
              </a:rPr>
              <a:t>What kinds of events can “make or break” someone</a:t>
            </a:r>
          </a:p>
          <a:p>
            <a:pPr marL="800100" lvl="1" indent="-342900" eaLnBrk="0" fontAlgn="base" hangingPunct="0">
              <a:spcBef>
                <a:spcPct val="0"/>
              </a:spcBef>
              <a:spcAft>
                <a:spcPct val="0"/>
              </a:spcAft>
              <a:buFont typeface="+mj-lt"/>
              <a:buAutoNum type="arabicPeriod"/>
            </a:pPr>
            <a:endParaRPr lang="en-US" sz="1600" dirty="0">
              <a:latin typeface="Arial" pitchFamily="34" charset="0"/>
              <a:ea typeface="Calibri" pitchFamily="34" charset="0"/>
              <a:cs typeface="Arial" pitchFamily="34" charset="0"/>
            </a:endParaRPr>
          </a:p>
          <a:p>
            <a:pPr marL="800100" lvl="1" indent="-342900" eaLnBrk="0" fontAlgn="base" hangingPunct="0">
              <a:spcBef>
                <a:spcPct val="0"/>
              </a:spcBef>
              <a:spcAft>
                <a:spcPct val="0"/>
              </a:spcAft>
              <a:buFont typeface="+mj-lt"/>
              <a:buAutoNum type="arabicPeriod"/>
            </a:pPr>
            <a:r>
              <a:rPr lang="en-US" sz="1600" dirty="0">
                <a:latin typeface="Arial" pitchFamily="34" charset="0"/>
                <a:ea typeface="Calibri" pitchFamily="34" charset="0"/>
                <a:cs typeface="Arial" pitchFamily="34" charset="0"/>
              </a:rPr>
              <a:t>Results – Is this Important????</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16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 Assemble a list of 30-50 Incidents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16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SMEs assign </a:t>
            </a:r>
            <a:r>
              <a:rPr kumimoji="0" lang="en-US" sz="1600" b="0" i="0" u="none" strike="noStrike" cap="none" normalizeH="0" baseline="0" dirty="0" err="1">
                <a:ln>
                  <a:noFill/>
                </a:ln>
                <a:solidFill>
                  <a:schemeClr val="tx1"/>
                </a:solidFill>
                <a:effectLst/>
                <a:latin typeface="Arial" pitchFamily="34" charset="0"/>
                <a:ea typeface="Calibri" pitchFamily="34" charset="0"/>
                <a:cs typeface="Arial" pitchFamily="34" charset="0"/>
              </a:rPr>
              <a:t>Lawshe</a:t>
            </a:r>
            <a:r>
              <a:rPr kumimoji="0" lang="en-US" sz="1600" b="0" i="0" u="none" strike="noStrike" cap="none" normalizeH="0" baseline="0" dirty="0">
                <a:ln>
                  <a:noFill/>
                </a:ln>
                <a:solidFill>
                  <a:schemeClr val="tx1"/>
                </a:solidFill>
                <a:effectLst/>
                <a:latin typeface="Arial" pitchFamily="34" charset="0"/>
                <a:ea typeface="Calibri" pitchFamily="34" charset="0"/>
                <a:cs typeface="Arial" pitchFamily="34" charset="0"/>
              </a:rPr>
              <a:t>’ Content Validity Ration to each critical incident scenario</a:t>
            </a: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sz="1400" b="0" i="0" u="none" strike="noStrike" cap="none" normalizeH="0" baseline="0" dirty="0">
                <a:ln>
                  <a:noFill/>
                </a:ln>
                <a:solidFill>
                  <a:schemeClr val="tx1"/>
                </a:solidFill>
                <a:effectLst/>
                <a:latin typeface="Arial" pitchFamily="34" charset="0"/>
                <a:ea typeface="Calibri" pitchFamily="34" charset="0"/>
                <a:cs typeface="Arial" pitchFamily="34" charset="0"/>
              </a:rPr>
              <a:t>Calculate number of raters who said the incident involves behaviors that are essential </a:t>
            </a:r>
            <a:r>
              <a:rPr kumimoji="0" lang="en-US" sz="1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a:t>
            </a:r>
            <a:r>
              <a:rPr kumimoji="0" lang="en-US" sz="1400" b="0" i="1" u="none" strike="noStrike" cap="none" normalizeH="0" baseline="-25000" dirty="0">
                <a:ln>
                  <a:noFill/>
                </a:ln>
                <a:solidFill>
                  <a:schemeClr val="tx1"/>
                </a:solidFill>
                <a:effectLst/>
                <a:latin typeface="Times New Roman" pitchFamily="18" charset="0"/>
                <a:ea typeface="Calibri" pitchFamily="34" charset="0"/>
                <a:cs typeface="Times New Roman" pitchFamily="18" charset="0"/>
              </a:rPr>
              <a:t>e</a:t>
            </a:r>
            <a:endParaRPr kumimoji="0" lang="en-US" sz="1400" b="0" i="1" u="none" strike="noStrike" cap="none" normalizeH="0" baseline="-25000" dirty="0">
              <a:ln>
                <a:noFill/>
              </a:ln>
              <a:solidFill>
                <a:schemeClr val="tx1"/>
              </a:solidFill>
              <a:effectLst/>
              <a:latin typeface="Times New Roman" pitchFamily="18" charset="0"/>
              <a:cs typeface="Times New Roman" pitchFamily="18"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sz="1400" b="0" i="0" u="none" strike="noStrike" cap="none" normalizeH="0" baseline="0" dirty="0">
                <a:ln>
                  <a:noFill/>
                </a:ln>
                <a:solidFill>
                  <a:schemeClr val="tx1"/>
                </a:solidFill>
                <a:effectLst/>
                <a:latin typeface="Arial" pitchFamily="34" charset="0"/>
                <a:ea typeface="Calibri" pitchFamily="34" charset="0"/>
                <a:cs typeface="Arial" pitchFamily="34" charset="0"/>
              </a:rPr>
              <a:t>Count the total number of raters </a:t>
            </a:r>
            <a:r>
              <a:rPr kumimoji="0" lang="en-US" sz="14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a:t>
            </a:r>
            <a:endParaRPr kumimoji="0" lang="en-US" sz="1400"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5121" name="Picture 3"/>
          <p:cNvPicPr>
            <a:picLocks noChangeAspect="1" noChangeArrowheads="1"/>
          </p:cNvPicPr>
          <p:nvPr/>
        </p:nvPicPr>
        <p:blipFill>
          <a:blip r:embed="rId2" cstate="print"/>
          <a:srcRect/>
          <a:stretch>
            <a:fillRect/>
          </a:stretch>
        </p:blipFill>
        <p:spPr bwMode="auto">
          <a:xfrm>
            <a:off x="1676400" y="4876800"/>
            <a:ext cx="5943600" cy="1238250"/>
          </a:xfrm>
          <a:prstGeom prst="rect">
            <a:avLst/>
          </a:prstGeom>
          <a:noFill/>
        </p:spPr>
      </p:pic>
      <p:sp>
        <p:nvSpPr>
          <p:cNvPr id="5123" name="Rectangle 3"/>
          <p:cNvSpPr>
            <a:spLocks noChangeArrowheads="1"/>
          </p:cNvSpPr>
          <p:nvPr/>
        </p:nvSpPr>
        <p:spPr bwMode="auto">
          <a:xfrm>
            <a:off x="381000" y="6096000"/>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ea typeface="Calibri" pitchFamily="34" charset="0"/>
                <a:cs typeface="Arial" pitchFamily="34" charset="0"/>
              </a:rPr>
              <a:t>The content validity index (CVI) is computed for the whole test. The CVI is simply the mean of the CVR values of the retained items.</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3" name="Slide Number Placeholder 2">
            <a:extLst>
              <a:ext uri="{FF2B5EF4-FFF2-40B4-BE49-F238E27FC236}">
                <a16:creationId xmlns:a16="http://schemas.microsoft.com/office/drawing/2014/main" id="{B7086818-5158-467D-B64C-BD0585A735B4}"/>
              </a:ext>
            </a:extLst>
          </p:cNvPr>
          <p:cNvSpPr>
            <a:spLocks noGrp="1"/>
          </p:cNvSpPr>
          <p:nvPr>
            <p:ph type="sldNum" sz="quarter" idx="12"/>
          </p:nvPr>
        </p:nvSpPr>
        <p:spPr/>
        <p:txBody>
          <a:bodyPr/>
          <a:lstStyle/>
          <a:p>
            <a:fld id="{A15B1433-94B2-4708-B954-A412AC63B42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srcRect/>
          <a:stretch>
            <a:fillRect/>
          </a:stretch>
        </p:blipFill>
        <p:spPr bwMode="auto">
          <a:xfrm>
            <a:off x="3248025" y="1423987"/>
            <a:ext cx="2647950" cy="4010025"/>
          </a:xfrm>
          <a:prstGeom prst="rect">
            <a:avLst/>
          </a:prstGeom>
          <a:noFill/>
          <a:ln w="9525">
            <a:noFill/>
            <a:miter lim="800000"/>
            <a:headEnd/>
            <a:tailEnd/>
          </a:ln>
        </p:spPr>
      </p:pic>
      <p:sp>
        <p:nvSpPr>
          <p:cNvPr id="8" name="Rectangle 7"/>
          <p:cNvSpPr/>
          <p:nvPr/>
        </p:nvSpPr>
        <p:spPr>
          <a:xfrm>
            <a:off x="762000" y="6019800"/>
            <a:ext cx="7924800" cy="276999"/>
          </a:xfrm>
          <a:prstGeom prst="rect">
            <a:avLst/>
          </a:prstGeom>
        </p:spPr>
        <p:txBody>
          <a:bodyPr wrap="square">
            <a:spAutoFit/>
          </a:bodyPr>
          <a:lstStyle/>
          <a:p>
            <a:r>
              <a:rPr lang="en-US" sz="1200" dirty="0" err="1"/>
              <a:t>Lawshe</a:t>
            </a:r>
            <a:r>
              <a:rPr lang="en-US" sz="1200" dirty="0"/>
              <a:t>, C.H. (1975). A quantitative approach to content validity. Personnel Psychology, 28, 563-575</a:t>
            </a:r>
          </a:p>
        </p:txBody>
      </p:sp>
      <p:sp>
        <p:nvSpPr>
          <p:cNvPr id="9" name="Title 1"/>
          <p:cNvSpPr>
            <a:spLocks noGrp="1"/>
          </p:cNvSpPr>
          <p:nvPr>
            <p:ph type="ctrTitle"/>
          </p:nvPr>
        </p:nvSpPr>
        <p:spPr>
          <a:xfrm>
            <a:off x="609600" y="0"/>
            <a:ext cx="7772400" cy="1470025"/>
          </a:xfrm>
        </p:spPr>
        <p:txBody>
          <a:bodyPr>
            <a:normAutofit/>
          </a:bodyPr>
          <a:lstStyle/>
          <a:p>
            <a:r>
              <a:rPr lang="en-US" sz="2800" dirty="0"/>
              <a:t>Critical Incident Method  (Flanagan, 1954)</a:t>
            </a:r>
          </a:p>
        </p:txBody>
      </p:sp>
      <p:sp>
        <p:nvSpPr>
          <p:cNvPr id="2" name="Slide Number Placeholder 1">
            <a:extLst>
              <a:ext uri="{FF2B5EF4-FFF2-40B4-BE49-F238E27FC236}">
                <a16:creationId xmlns:a16="http://schemas.microsoft.com/office/drawing/2014/main" id="{958C40EF-09F6-498D-858B-F124143F7838}"/>
              </a:ext>
            </a:extLst>
          </p:cNvPr>
          <p:cNvSpPr>
            <a:spLocks noGrp="1"/>
          </p:cNvSpPr>
          <p:nvPr>
            <p:ph type="sldNum" sz="quarter" idx="12"/>
          </p:nvPr>
        </p:nvSpPr>
        <p:spPr/>
        <p:txBody>
          <a:bodyPr/>
          <a:lstStyle/>
          <a:p>
            <a:fld id="{A15B1433-94B2-4708-B954-A412AC63B42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8229600" cy="4876800"/>
          </a:xfrm>
        </p:spPr>
        <p:txBody>
          <a:bodyPr>
            <a:normAutofit fontScale="85000" lnSpcReduction="10000"/>
          </a:bodyPr>
          <a:lstStyle/>
          <a:p>
            <a:pPr algn="l"/>
            <a:br>
              <a:rPr lang="en-US" sz="1600" dirty="0">
                <a:latin typeface="Arial" pitchFamily="34" charset="0"/>
                <a:cs typeface="Arial" pitchFamily="34" charset="0"/>
              </a:rPr>
            </a:br>
            <a:r>
              <a:rPr lang="en-US" sz="1800" dirty="0">
                <a:solidFill>
                  <a:schemeClr val="tx1"/>
                </a:solidFill>
                <a:latin typeface="Arial" pitchFamily="34" charset="0"/>
                <a:cs typeface="Arial" pitchFamily="34" charset="0"/>
              </a:rPr>
              <a:t>•  Remove critical incidents not achieving CVI of .80+</a:t>
            </a:r>
          </a:p>
          <a:p>
            <a:pPr algn="l"/>
            <a:endParaRPr lang="en-US" sz="1800" dirty="0">
              <a:solidFill>
                <a:schemeClr val="tx1"/>
              </a:solidFill>
              <a:latin typeface="Arial" pitchFamily="34" charset="0"/>
              <a:cs typeface="Arial" pitchFamily="34" charset="0"/>
            </a:endParaRPr>
          </a:p>
          <a:p>
            <a:pPr algn="l">
              <a:buFont typeface="Arial" pitchFamily="34" charset="0"/>
              <a:buChar char="•"/>
            </a:pPr>
            <a:r>
              <a:rPr lang="en-US" sz="1800" b="1" dirty="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Arrange for a separate group of SMEs to read each critical incident and identify the </a:t>
            </a:r>
          </a:p>
          <a:p>
            <a:pPr algn="l"/>
            <a:r>
              <a:rPr lang="en-US" sz="1800" dirty="0">
                <a:solidFill>
                  <a:schemeClr val="tx1"/>
                </a:solidFill>
                <a:latin typeface="Arial" pitchFamily="34" charset="0"/>
                <a:cs typeface="Arial" pitchFamily="34" charset="0"/>
              </a:rPr>
              <a:t>competency they believe the incident best illustrates.   </a:t>
            </a:r>
          </a:p>
          <a:p>
            <a:pPr algn="l"/>
            <a:endParaRPr lang="en-US" sz="1600" dirty="0">
              <a:solidFill>
                <a:schemeClr val="tx1"/>
              </a:solidFill>
              <a:latin typeface="Arial" pitchFamily="34" charset="0"/>
              <a:cs typeface="Arial" pitchFamily="34" charset="0"/>
            </a:endParaRPr>
          </a:p>
          <a:p>
            <a:pPr marL="685800" lvl="1" indent="-228600" algn="l">
              <a:buFont typeface="+mj-lt"/>
              <a:buAutoNum type="arabicPeriod"/>
            </a:pPr>
            <a:r>
              <a:rPr lang="en-US" sz="1900" dirty="0">
                <a:solidFill>
                  <a:schemeClr val="tx1"/>
                </a:solidFill>
                <a:latin typeface="Arial" pitchFamily="34" charset="0"/>
                <a:cs typeface="Arial" pitchFamily="34" charset="0"/>
              </a:rPr>
              <a:t>This will confirm whether the critical incidents can be clearly linked to the specific competencies to which they are supposed to be linked. </a:t>
            </a:r>
          </a:p>
          <a:p>
            <a:pPr marL="685800" lvl="1" indent="-228600" algn="l">
              <a:buFont typeface="+mj-lt"/>
              <a:buAutoNum type="arabicPeriod"/>
            </a:pPr>
            <a:r>
              <a:rPr lang="en-US" sz="1900" dirty="0">
                <a:solidFill>
                  <a:schemeClr val="tx1"/>
                </a:solidFill>
                <a:latin typeface="Arial" pitchFamily="34" charset="0"/>
                <a:cs typeface="Arial" pitchFamily="34" charset="0"/>
              </a:rPr>
              <a:t>Eliminate critical incidents not clearly linked to a competency and those associated with multiple competencies. </a:t>
            </a:r>
          </a:p>
          <a:p>
            <a:pPr marL="685800" lvl="1" indent="-228600" algn="l"/>
            <a:endParaRPr lang="en-US" sz="1200" dirty="0">
              <a:solidFill>
                <a:schemeClr val="tx1"/>
              </a:solidFill>
              <a:latin typeface="Arial" pitchFamily="34" charset="0"/>
              <a:cs typeface="Arial" pitchFamily="34" charset="0"/>
            </a:endParaRPr>
          </a:p>
          <a:p>
            <a:pPr algn="l"/>
            <a:r>
              <a:rPr lang="en-US" sz="1600" dirty="0">
                <a:solidFill>
                  <a:schemeClr val="tx1"/>
                </a:solidFill>
                <a:latin typeface="Arial" pitchFamily="34" charset="0"/>
                <a:cs typeface="Arial" pitchFamily="34" charset="0"/>
              </a:rPr>
              <a:t>• </a:t>
            </a:r>
            <a:r>
              <a:rPr lang="en-US" sz="1900" dirty="0">
                <a:solidFill>
                  <a:schemeClr val="tx1"/>
                </a:solidFill>
                <a:latin typeface="Arial" pitchFamily="34" charset="0"/>
                <a:cs typeface="Arial" pitchFamily="34" charset="0"/>
              </a:rPr>
              <a:t>Have SMEs rewrite the retained critical incidents in the form of hypothetical situations. </a:t>
            </a:r>
          </a:p>
          <a:p>
            <a:pPr algn="l"/>
            <a:r>
              <a:rPr lang="en-US" sz="1900" dirty="0">
                <a:solidFill>
                  <a:schemeClr val="tx1"/>
                </a:solidFill>
                <a:latin typeface="Arial" pitchFamily="34" charset="0"/>
                <a:cs typeface="Arial" pitchFamily="34" charset="0"/>
              </a:rPr>
              <a:t>  </a:t>
            </a:r>
          </a:p>
          <a:p>
            <a:pPr marL="685800" lvl="1" indent="-228600" algn="l">
              <a:buFont typeface="+mj-lt"/>
              <a:buAutoNum type="arabicPeriod"/>
            </a:pPr>
            <a:r>
              <a:rPr lang="en-US" sz="1900" dirty="0">
                <a:solidFill>
                  <a:schemeClr val="tx1"/>
                </a:solidFill>
                <a:latin typeface="Arial" pitchFamily="34" charset="0"/>
                <a:cs typeface="Arial" pitchFamily="34" charset="0"/>
              </a:rPr>
              <a:t>These hypothetical situations should still demonstrate the correct competency. </a:t>
            </a:r>
          </a:p>
          <a:p>
            <a:pPr marL="685800" lvl="1" indent="-228600" algn="l">
              <a:buFont typeface="+mj-lt"/>
              <a:buAutoNum type="arabicPeriod"/>
            </a:pPr>
            <a:r>
              <a:rPr lang="en-US" sz="1900" dirty="0">
                <a:solidFill>
                  <a:schemeClr val="tx1"/>
                </a:solidFill>
                <a:latin typeface="Arial" pitchFamily="34" charset="0"/>
                <a:cs typeface="Arial" pitchFamily="34" charset="0"/>
              </a:rPr>
              <a:t>The hypothetical situations should be as real as possible and reflective of the job.</a:t>
            </a:r>
          </a:p>
          <a:p>
            <a:pPr marL="685800" lvl="1" indent="-228600" algn="l">
              <a:buFont typeface="+mj-lt"/>
              <a:buAutoNum type="arabicPeriod"/>
            </a:pPr>
            <a:r>
              <a:rPr lang="en-US" sz="1900" dirty="0">
                <a:solidFill>
                  <a:schemeClr val="tx1"/>
                </a:solidFill>
                <a:latin typeface="Arial" pitchFamily="34" charset="0"/>
                <a:cs typeface="Arial" pitchFamily="34" charset="0"/>
              </a:rPr>
              <a:t>SMEs develop more questions than are actually needed to allow for future elimination. </a:t>
            </a:r>
          </a:p>
        </p:txBody>
      </p:sp>
      <p:sp>
        <p:nvSpPr>
          <p:cNvPr id="6" name="Title 1"/>
          <p:cNvSpPr>
            <a:spLocks noGrp="1"/>
          </p:cNvSpPr>
          <p:nvPr>
            <p:ph type="ctrTitle"/>
          </p:nvPr>
        </p:nvSpPr>
        <p:spPr>
          <a:xfrm>
            <a:off x="609600" y="0"/>
            <a:ext cx="7772400" cy="1470025"/>
          </a:xfrm>
        </p:spPr>
        <p:txBody>
          <a:bodyPr>
            <a:normAutofit/>
          </a:bodyPr>
          <a:lstStyle/>
          <a:p>
            <a:r>
              <a:rPr lang="en-US" sz="2800" dirty="0"/>
              <a:t>Critical Incident Method  (Flanagan, 1954)</a:t>
            </a:r>
          </a:p>
        </p:txBody>
      </p:sp>
      <p:sp>
        <p:nvSpPr>
          <p:cNvPr id="2" name="Slide Number Placeholder 1">
            <a:extLst>
              <a:ext uri="{FF2B5EF4-FFF2-40B4-BE49-F238E27FC236}">
                <a16:creationId xmlns:a16="http://schemas.microsoft.com/office/drawing/2014/main" id="{6175640B-68ED-4721-814F-46601964AC3E}"/>
              </a:ext>
            </a:extLst>
          </p:cNvPr>
          <p:cNvSpPr>
            <a:spLocks noGrp="1"/>
          </p:cNvSpPr>
          <p:nvPr>
            <p:ph type="sldNum" sz="quarter" idx="12"/>
          </p:nvPr>
        </p:nvSpPr>
        <p:spPr/>
        <p:txBody>
          <a:bodyPr/>
          <a:lstStyle/>
          <a:p>
            <a:fld id="{A15B1433-94B2-4708-B954-A412AC63B42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95400"/>
            <a:ext cx="8229600" cy="4114800"/>
          </a:xfrm>
        </p:spPr>
        <p:txBody>
          <a:bodyPr>
            <a:normAutofit lnSpcReduction="10000"/>
          </a:bodyPr>
          <a:lstStyle/>
          <a:p>
            <a:pPr algn="l">
              <a:buFont typeface="Arial" pitchFamily="34" charset="0"/>
              <a:buChar char="•"/>
            </a:pPr>
            <a:endParaRPr lang="en-US" sz="1400" dirty="0">
              <a:solidFill>
                <a:schemeClr val="tx1"/>
              </a:solidFill>
            </a:endParaRPr>
          </a:p>
          <a:p>
            <a:pPr algn="l">
              <a:buFont typeface="Arial" pitchFamily="34" charset="0"/>
              <a:buChar char="•"/>
            </a:pPr>
            <a:endParaRPr lang="en-US" sz="1400" dirty="0">
              <a:solidFill>
                <a:schemeClr val="tx1"/>
              </a:solidFill>
            </a:endParaRPr>
          </a:p>
          <a:p>
            <a:pPr algn="l">
              <a:buFont typeface="Arial" pitchFamily="34" charset="0"/>
              <a:buChar char="•"/>
            </a:pPr>
            <a:r>
              <a:rPr lang="en-US" sz="1400" dirty="0">
                <a:solidFill>
                  <a:schemeClr val="tx1"/>
                </a:solidFill>
              </a:rPr>
              <a:t> </a:t>
            </a:r>
            <a:r>
              <a:rPr lang="en-US" sz="1600" dirty="0">
                <a:solidFill>
                  <a:schemeClr val="tx1"/>
                </a:solidFill>
                <a:latin typeface="Arial" pitchFamily="34" charset="0"/>
                <a:cs typeface="Arial" pitchFamily="34" charset="0"/>
              </a:rPr>
              <a:t>Have SMEs write Response Options</a:t>
            </a:r>
          </a:p>
          <a:p>
            <a:pPr algn="l">
              <a:buFont typeface="Arial" pitchFamily="34" charset="0"/>
              <a:buChar char="•"/>
            </a:pPr>
            <a:endParaRPr lang="en-US" sz="1600" dirty="0">
              <a:solidFill>
                <a:schemeClr val="tx1"/>
              </a:solidFill>
              <a:latin typeface="Arial" pitchFamily="34" charset="0"/>
              <a:cs typeface="Arial" pitchFamily="34" charset="0"/>
            </a:endParaRPr>
          </a:p>
          <a:p>
            <a:pPr marL="685800" lvl="1" indent="-228600" algn="l">
              <a:buFont typeface="+mj-lt"/>
              <a:buAutoNum type="arabicPeriod"/>
            </a:pPr>
            <a:r>
              <a:rPr lang="en-US" sz="1400" dirty="0">
                <a:solidFill>
                  <a:schemeClr val="tx1"/>
                </a:solidFill>
                <a:latin typeface="Arial" pitchFamily="34" charset="0"/>
                <a:cs typeface="Arial" pitchFamily="34" charset="0"/>
              </a:rPr>
              <a:t>Develop 15-20 or more per critical incident</a:t>
            </a:r>
          </a:p>
          <a:p>
            <a:pPr marL="685800" lvl="1" indent="-228600" algn="l">
              <a:buFont typeface="+mj-lt"/>
              <a:buAutoNum type="arabicPeriod"/>
            </a:pPr>
            <a:r>
              <a:rPr lang="en-US" sz="1400" dirty="0">
                <a:solidFill>
                  <a:schemeClr val="tx1"/>
                </a:solidFill>
                <a:latin typeface="Arial" pitchFamily="34" charset="0"/>
                <a:cs typeface="Arial" pitchFamily="34" charset="0"/>
              </a:rPr>
              <a:t>Have SMEs assign valence levels to each option</a:t>
            </a:r>
          </a:p>
          <a:p>
            <a:pPr marL="685800" lvl="1" indent="-228600" algn="l">
              <a:buFont typeface="+mj-lt"/>
              <a:buAutoNum type="arabicPeriod"/>
            </a:pPr>
            <a:r>
              <a:rPr lang="en-US" sz="1400" dirty="0">
                <a:solidFill>
                  <a:schemeClr val="tx1"/>
                </a:solidFill>
                <a:latin typeface="Arial" pitchFamily="34" charset="0"/>
                <a:cs typeface="Arial" pitchFamily="34" charset="0"/>
              </a:rPr>
              <a:t>Remove discrepant SMEs using alpha if rater deleted statistics</a:t>
            </a:r>
          </a:p>
          <a:p>
            <a:pPr marL="685800" lvl="1" indent="-228600" algn="l">
              <a:buFont typeface="+mj-lt"/>
              <a:buAutoNum type="arabicPeriod"/>
            </a:pPr>
            <a:r>
              <a:rPr lang="en-US" sz="1400" dirty="0">
                <a:solidFill>
                  <a:schemeClr val="tx1"/>
                </a:solidFill>
                <a:latin typeface="Arial" pitchFamily="34" charset="0"/>
                <a:cs typeface="Arial" pitchFamily="34" charset="0"/>
              </a:rPr>
              <a:t>Apply </a:t>
            </a:r>
            <a:r>
              <a:rPr lang="en-US" sz="1400" dirty="0" err="1">
                <a:solidFill>
                  <a:schemeClr val="tx1"/>
                </a:solidFill>
                <a:latin typeface="Arial" pitchFamily="34" charset="0"/>
                <a:cs typeface="Arial" pitchFamily="34" charset="0"/>
              </a:rPr>
              <a:t>r</a:t>
            </a:r>
            <a:r>
              <a:rPr lang="en-US" sz="1400" baseline="-25000" dirty="0" err="1">
                <a:solidFill>
                  <a:schemeClr val="tx1"/>
                </a:solidFill>
                <a:latin typeface="Arial" pitchFamily="34" charset="0"/>
                <a:cs typeface="Arial" pitchFamily="34" charset="0"/>
              </a:rPr>
              <a:t>WG</a:t>
            </a:r>
            <a:r>
              <a:rPr lang="en-US" sz="1400" dirty="0">
                <a:solidFill>
                  <a:schemeClr val="tx1"/>
                </a:solidFill>
                <a:latin typeface="Arial" pitchFamily="34" charset="0"/>
                <a:cs typeface="Arial" pitchFamily="34" charset="0"/>
              </a:rPr>
              <a:t> agreement statistic and remove response (Excel)</a:t>
            </a:r>
          </a:p>
          <a:p>
            <a:pPr marL="685800" lvl="1" indent="-228600" algn="l">
              <a:buFont typeface="+mj-lt"/>
              <a:buAutoNum type="arabicPeriod"/>
            </a:pPr>
            <a:r>
              <a:rPr lang="en-US" sz="1400" dirty="0">
                <a:solidFill>
                  <a:schemeClr val="tx1"/>
                </a:solidFill>
                <a:latin typeface="Arial" pitchFamily="34" charset="0"/>
                <a:cs typeface="Arial" pitchFamily="34" charset="0"/>
              </a:rPr>
              <a:t>Remove response options that don’t show at least 80% agreement </a:t>
            </a:r>
          </a:p>
          <a:p>
            <a:pPr algn="l"/>
            <a:endParaRPr lang="en-US" sz="1600" dirty="0">
              <a:solidFill>
                <a:schemeClr val="tx1"/>
              </a:solidFill>
              <a:latin typeface="Arial" pitchFamily="34" charset="0"/>
              <a:cs typeface="Arial" pitchFamily="34" charset="0"/>
            </a:endParaRPr>
          </a:p>
          <a:p>
            <a:pPr algn="l"/>
            <a:r>
              <a:rPr lang="en-US" sz="1600" dirty="0">
                <a:solidFill>
                  <a:schemeClr val="tx1"/>
                </a:solidFill>
                <a:latin typeface="Arial" pitchFamily="34" charset="0"/>
                <a:cs typeface="Arial" pitchFamily="34" charset="0"/>
              </a:rPr>
              <a:t>•  Assemble Items (critical incident scenarios) and response options into: </a:t>
            </a:r>
          </a:p>
          <a:p>
            <a:pPr algn="l"/>
            <a:endParaRPr lang="en-US" sz="1600" dirty="0">
              <a:solidFill>
                <a:schemeClr val="tx1"/>
              </a:solidFill>
              <a:latin typeface="Arial" pitchFamily="34" charset="0"/>
              <a:cs typeface="Arial" pitchFamily="34" charset="0"/>
            </a:endParaRPr>
          </a:p>
          <a:p>
            <a:pPr marL="800100" lvl="1" indent="-342900" algn="l">
              <a:buFont typeface="+mj-lt"/>
              <a:buAutoNum type="arabicPeriod"/>
            </a:pPr>
            <a:r>
              <a:rPr lang="en-US" sz="1600" dirty="0">
                <a:solidFill>
                  <a:schemeClr val="tx1"/>
                </a:solidFill>
                <a:latin typeface="Arial" pitchFamily="34" charset="0"/>
                <a:cs typeface="Arial" pitchFamily="34" charset="0"/>
              </a:rPr>
              <a:t>Situational Interview </a:t>
            </a:r>
          </a:p>
          <a:p>
            <a:pPr marL="800100" lvl="1" indent="-342900" algn="l">
              <a:buFont typeface="+mj-lt"/>
              <a:buAutoNum type="arabicPeriod"/>
            </a:pPr>
            <a:r>
              <a:rPr lang="en-US" sz="1600" dirty="0">
                <a:solidFill>
                  <a:schemeClr val="tx1"/>
                </a:solidFill>
                <a:latin typeface="Arial" pitchFamily="34" charset="0"/>
                <a:cs typeface="Arial" pitchFamily="34" charset="0"/>
              </a:rPr>
              <a:t>Written SJT </a:t>
            </a:r>
          </a:p>
          <a:p>
            <a:pPr marL="800100" lvl="1" indent="-342900" algn="l">
              <a:buFont typeface="+mj-lt"/>
              <a:buAutoNum type="arabicPeriod"/>
            </a:pPr>
            <a:r>
              <a:rPr lang="en-US" sz="1600" dirty="0">
                <a:solidFill>
                  <a:schemeClr val="tx1"/>
                </a:solidFill>
                <a:latin typeface="Arial" pitchFamily="34" charset="0"/>
                <a:cs typeface="Arial" pitchFamily="34" charset="0"/>
              </a:rPr>
              <a:t>Story Board for video based SJT</a:t>
            </a:r>
          </a:p>
        </p:txBody>
      </p:sp>
      <p:sp>
        <p:nvSpPr>
          <p:cNvPr id="6" name="Title 1"/>
          <p:cNvSpPr>
            <a:spLocks noGrp="1"/>
          </p:cNvSpPr>
          <p:nvPr>
            <p:ph type="ctrTitle"/>
          </p:nvPr>
        </p:nvSpPr>
        <p:spPr>
          <a:xfrm>
            <a:off x="609600" y="0"/>
            <a:ext cx="7772400" cy="1470025"/>
          </a:xfrm>
        </p:spPr>
        <p:txBody>
          <a:bodyPr>
            <a:normAutofit/>
          </a:bodyPr>
          <a:lstStyle/>
          <a:p>
            <a:r>
              <a:rPr lang="en-US" sz="2800" dirty="0"/>
              <a:t>Critical Incident Method  (Flanagan, 1954)</a:t>
            </a:r>
          </a:p>
        </p:txBody>
      </p:sp>
      <p:sp>
        <p:nvSpPr>
          <p:cNvPr id="4" name="Rectangle 3"/>
          <p:cNvSpPr/>
          <p:nvPr/>
        </p:nvSpPr>
        <p:spPr>
          <a:xfrm>
            <a:off x="533400" y="5867400"/>
            <a:ext cx="8077200" cy="307777"/>
          </a:xfrm>
          <a:prstGeom prst="rect">
            <a:avLst/>
          </a:prstGeom>
        </p:spPr>
        <p:txBody>
          <a:bodyPr wrap="square">
            <a:spAutoFit/>
          </a:bodyPr>
          <a:lstStyle/>
          <a:p>
            <a:r>
              <a:rPr lang="en-US" sz="1400" dirty="0"/>
              <a:t> Flanagan, J. C.  (1954). The critical incident technique.  Psychological Bulletin, 51, 327-358.</a:t>
            </a:r>
          </a:p>
        </p:txBody>
      </p:sp>
      <p:sp>
        <p:nvSpPr>
          <p:cNvPr id="5" name="Rectangle 4"/>
          <p:cNvSpPr/>
          <p:nvPr/>
        </p:nvSpPr>
        <p:spPr>
          <a:xfrm>
            <a:off x="1084556" y="3039122"/>
            <a:ext cx="4800600" cy="228600"/>
          </a:xfrm>
          <a:prstGeom prst="rect">
            <a:avLst/>
          </a:prstGeom>
          <a:solidFill>
            <a:srgbClr val="FFFF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5B1C2C5-95CD-4B24-916E-8C0F2488C461}"/>
              </a:ext>
            </a:extLst>
          </p:cNvPr>
          <p:cNvSpPr>
            <a:spLocks noGrp="1"/>
          </p:cNvSpPr>
          <p:nvPr>
            <p:ph type="sldNum" sz="quarter" idx="12"/>
          </p:nvPr>
        </p:nvSpPr>
        <p:spPr/>
        <p:txBody>
          <a:bodyPr/>
          <a:lstStyle/>
          <a:p>
            <a:fld id="{A15B1433-94B2-4708-B954-A412AC63B42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8229600" cy="4114800"/>
          </a:xfrm>
        </p:spPr>
        <p:txBody>
          <a:bodyPr>
            <a:normAutofit fontScale="92500"/>
          </a:bodyPr>
          <a:lstStyle/>
          <a:p>
            <a:pPr algn="l"/>
            <a:r>
              <a:rPr lang="en-US" sz="1600" dirty="0">
                <a:solidFill>
                  <a:schemeClr val="tx1"/>
                </a:solidFill>
                <a:latin typeface="Arial" pitchFamily="34" charset="0"/>
                <a:cs typeface="Arial" pitchFamily="34" charset="0"/>
              </a:rPr>
              <a:t>Exercise: Vide Based SJT and Response Option Generation and rating</a:t>
            </a:r>
          </a:p>
          <a:p>
            <a:pPr algn="l"/>
            <a:endParaRPr lang="en-US" sz="1600" dirty="0">
              <a:solidFill>
                <a:schemeClr val="tx1"/>
              </a:solidFill>
              <a:latin typeface="Arial" pitchFamily="34" charset="0"/>
              <a:cs typeface="Arial" pitchFamily="34" charset="0"/>
            </a:endParaRPr>
          </a:p>
          <a:p>
            <a:pPr algn="l"/>
            <a:r>
              <a:rPr lang="en-US" sz="1600" dirty="0">
                <a:solidFill>
                  <a:schemeClr val="tx1"/>
                </a:solidFill>
                <a:latin typeface="Arial" pitchFamily="34" charset="0"/>
                <a:cs typeface="Arial" pitchFamily="34" charset="0"/>
              </a:rPr>
              <a:t>You are a supervisor working with a recently promoted manager. Part of your responsibility is to observe performance reviews by your manager. Your manager is about to review the performance of a man who has just entered her office. She tells the man that overall he is doing okay but has some criticisms. He says he always appreciates constructive feedback and wants to do well.  She mentions that his attendance and sick leave use was a little high. She goes on to mention tardiness and lectures him on punctuality. The man looks confused as if he is unaware of any problems. The manger keeps on talking.  She mentions “that project 3 months ago” and says she feels he could have done better and that it was not his best effort. Man appears as if he does not know what she is talking about. The manger appears to be unaware of his bewilderment.  She criticizes his interpersonal relations – Says she always gets along with him but she has heard things from others about his attitude and say he tends to rub people the wrong way. She invites him to take a good look at himself and work on this “little problem”. He still looks dumbfounded and the manager does not seem to notice. She dismisses him and thanks him for coming. He leaves rolling his eyes.  How would you respond to the manger?</a:t>
            </a:r>
          </a:p>
          <a:p>
            <a:pPr algn="l"/>
            <a:endParaRPr lang="en-US" sz="1600" dirty="0">
              <a:solidFill>
                <a:schemeClr val="tx1"/>
              </a:solidFill>
              <a:latin typeface="Arial" pitchFamily="34" charset="0"/>
              <a:cs typeface="Arial" pitchFamily="34" charset="0"/>
            </a:endParaRPr>
          </a:p>
        </p:txBody>
      </p:sp>
      <p:sp>
        <p:nvSpPr>
          <p:cNvPr id="6" name="Title 1"/>
          <p:cNvSpPr>
            <a:spLocks noGrp="1"/>
          </p:cNvSpPr>
          <p:nvPr>
            <p:ph type="ctrTitle"/>
          </p:nvPr>
        </p:nvSpPr>
        <p:spPr>
          <a:xfrm>
            <a:off x="609600" y="0"/>
            <a:ext cx="7772400" cy="1470025"/>
          </a:xfrm>
        </p:spPr>
        <p:txBody>
          <a:bodyPr>
            <a:normAutofit/>
          </a:bodyPr>
          <a:lstStyle/>
          <a:p>
            <a:r>
              <a:rPr lang="en-US" sz="2800" dirty="0"/>
              <a:t>Critical Incident Method  (Flanagan, 1954)</a:t>
            </a:r>
          </a:p>
        </p:txBody>
      </p:sp>
      <p:sp>
        <p:nvSpPr>
          <p:cNvPr id="2" name="Slide Number Placeholder 1">
            <a:extLst>
              <a:ext uri="{FF2B5EF4-FFF2-40B4-BE49-F238E27FC236}">
                <a16:creationId xmlns:a16="http://schemas.microsoft.com/office/drawing/2014/main" id="{4E923140-57C8-4F7F-AD24-4F3D2218A0C5}"/>
              </a:ext>
            </a:extLst>
          </p:cNvPr>
          <p:cNvSpPr>
            <a:spLocks noGrp="1"/>
          </p:cNvSpPr>
          <p:nvPr>
            <p:ph type="sldNum" sz="quarter" idx="12"/>
          </p:nvPr>
        </p:nvSpPr>
        <p:spPr/>
        <p:txBody>
          <a:bodyPr/>
          <a:lstStyle/>
          <a:p>
            <a:fld id="{A15B1433-94B2-4708-B954-A412AC63B42A}" type="slidenum">
              <a:rPr lang="en-US" smtClean="0"/>
              <a:pPr/>
              <a:t>7</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655</Words>
  <Application>Microsoft Office PowerPoint</Application>
  <PresentationFormat>On-screen Show (4:3)</PresentationFormat>
  <Paragraphs>82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Critical Incident Method</vt:lpstr>
      <vt:lpstr>Critical Incident Method  (Flanagan, 1954)</vt:lpstr>
      <vt:lpstr>Critical Incident Method  (Flanagan, 1954)</vt:lpstr>
      <vt:lpstr>Critical Incident Method  (Flanagan, 1954)</vt:lpstr>
      <vt:lpstr>Critical Incident Method  (Flanagan, 1954)</vt:lpstr>
      <vt:lpstr>Critical Incident Method  (Flanagan, 1954)</vt:lpstr>
      <vt:lpstr>Critical Incident Method  (Flanagan, 1954)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Peter</dc:creator>
  <cp:lastModifiedBy>Thomas Mitchell</cp:lastModifiedBy>
  <cp:revision>43</cp:revision>
  <dcterms:created xsi:type="dcterms:W3CDTF">2011-09-10T15:23:59Z</dcterms:created>
  <dcterms:modified xsi:type="dcterms:W3CDTF">2019-09-10T19:17:33Z</dcterms:modified>
</cp:coreProperties>
</file>