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56" r:id="rId3"/>
    <p:sldId id="258" r:id="rId4"/>
    <p:sldId id="272" r:id="rId5"/>
    <p:sldId id="274" r:id="rId6"/>
    <p:sldId id="276" r:id="rId7"/>
    <p:sldId id="277" r:id="rId8"/>
    <p:sldId id="273" r:id="rId9"/>
    <p:sldId id="265" r:id="rId10"/>
    <p:sldId id="278" r:id="rId11"/>
    <p:sldId id="279" r:id="rId12"/>
    <p:sldId id="259" r:id="rId13"/>
    <p:sldId id="268" r:id="rId14"/>
    <p:sldId id="261" r:id="rId15"/>
    <p:sldId id="280" r:id="rId16"/>
    <p:sldId id="281" r:id="rId17"/>
    <p:sldId id="275" r:id="rId18"/>
    <p:sldId id="262" r:id="rId19"/>
    <p:sldId id="264" r:id="rId20"/>
    <p:sldId id="263" r:id="rId21"/>
    <p:sldId id="269" r:id="rId22"/>
    <p:sldId id="271" r:id="rId23"/>
    <p:sldId id="266" r:id="rId24"/>
    <p:sldId id="282" r:id="rId2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71054"/>
          </a:xfrm>
          <a:prstGeom prst="rect">
            <a:avLst/>
          </a:prstGeom>
        </p:spPr>
        <p:txBody>
          <a:bodyPr vert="horz" lIns="93671" tIns="46836" rIns="93671" bIns="46836" rtlCol="0"/>
          <a:lstStyle>
            <a:lvl1pPr algn="r">
              <a:defRPr sz="1200"/>
            </a:lvl1pPr>
          </a:lstStyle>
          <a:p>
            <a:fld id="{B08309D7-3EB4-419A-867E-1EC924043F5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71" tIns="46836" rIns="93671" bIns="468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3671" tIns="46836" rIns="93671" bIns="468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71053"/>
          </a:xfrm>
          <a:prstGeom prst="rect">
            <a:avLst/>
          </a:prstGeom>
        </p:spPr>
        <p:txBody>
          <a:bodyPr vert="horz" lIns="93671" tIns="46836" rIns="93671" bIns="46836" rtlCol="0" anchor="b"/>
          <a:lstStyle>
            <a:lvl1pPr algn="r">
              <a:defRPr sz="1200"/>
            </a:lvl1pPr>
          </a:lstStyle>
          <a:p>
            <a:fld id="{62A9D853-C79D-4422-9F28-75B1207F2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85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104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54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56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89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2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2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1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9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33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62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04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00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9D853-C79D-4422-9F28-75B1207F2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0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9330-970E-4472-A335-E513790A3DC5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7ED4E-2682-4B2C-9153-0408B01365F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7D43E-A505-423C-B004-808555182EF7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E2FB-3516-408F-921C-06E9EC2F4D3C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8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51B9-F1FF-4AFC-B757-25E49F9DFE38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5151-4806-4ED8-A890-6FEA9B6B5A8D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5118-24C1-4538-B41F-D54A747A7BA9}" type="datetime1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3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3A33-BA82-49B7-A05D-5750B20EB051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0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628F-504E-4791-A589-3EBD8AA5F267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60691-D5DB-4BF5-B220-7326043840E7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78F17-723D-4BA3-BA8F-43B69BEF0FC8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0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E51E-6EF1-4AD8-9EAE-5699A7DF686E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U. Barcelona Faculty Conference January 15,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B27D1-92B9-4654-96DF-699A5D5B3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home.ubalt.edu/tmitch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BS%20future%20of%20work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 descr="wop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19" y="1010341"/>
            <a:ext cx="2668465" cy="8397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890981" y="2625544"/>
            <a:ext cx="67887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Changing Global Workforce: </a:t>
            </a:r>
          </a:p>
          <a:p>
            <a:pPr algn="ctr"/>
            <a:r>
              <a:rPr lang="en-US" sz="2400" dirty="0"/>
              <a:t>Implications for WOP-P Masters programs </a:t>
            </a:r>
          </a:p>
          <a:p>
            <a:pPr algn="ctr"/>
            <a:r>
              <a:rPr lang="en-US" sz="2400" dirty="0"/>
              <a:t>in Spain and the U.S.</a:t>
            </a:r>
          </a:p>
          <a:p>
            <a:pPr algn="ctr"/>
            <a:endParaRPr lang="en-US" sz="3600" b="1" dirty="0"/>
          </a:p>
          <a:p>
            <a:pPr algn="ctr"/>
            <a:r>
              <a:rPr lang="en-US" sz="2000" b="1" dirty="0">
                <a:hlinkClick r:id="rId4"/>
              </a:rPr>
              <a:t>Tom Mitchell</a:t>
            </a:r>
            <a:r>
              <a:rPr lang="en-US" sz="2000" b="1" dirty="0"/>
              <a:t>, Ph.D.</a:t>
            </a:r>
          </a:p>
          <a:p>
            <a:pPr algn="ctr"/>
            <a:r>
              <a:rPr lang="en-US" sz="2000" b="1" dirty="0"/>
              <a:t>Program Director</a:t>
            </a:r>
          </a:p>
          <a:p>
            <a:pPr algn="ctr"/>
            <a:r>
              <a:rPr lang="en-US" sz="2000" b="1" dirty="0"/>
              <a:t>University of Baltimore</a:t>
            </a:r>
          </a:p>
          <a:p>
            <a:pPr algn="ctr"/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73714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3108-E34F-4F3B-8632-627E4AAF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Practitioner / Consulting Activities</a:t>
            </a:r>
            <a:br>
              <a:rPr lang="en-US" b="1" dirty="0"/>
            </a:br>
            <a:r>
              <a:rPr lang="en-US" sz="3600" b="1" dirty="0"/>
              <a:t>(</a:t>
            </a:r>
            <a:r>
              <a:rPr lang="en-US" sz="3600" b="1" i="1" dirty="0"/>
              <a:t>technology aspects permeate all</a:t>
            </a:r>
            <a:r>
              <a:rPr lang="en-US" sz="3600" b="1" dirty="0"/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5865A-8B39-4653-8A62-E844A248E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3900" dirty="0"/>
              <a:t>Work psychology</a:t>
            </a:r>
          </a:p>
          <a:p>
            <a:pPr lvl="1"/>
            <a:endParaRPr lang="en-US" sz="3900" dirty="0"/>
          </a:p>
          <a:p>
            <a:pPr lvl="2"/>
            <a:r>
              <a:rPr lang="en-US" sz="3300" dirty="0"/>
              <a:t>Motivation / attitude theory (survey admin/data collection)</a:t>
            </a:r>
          </a:p>
          <a:p>
            <a:pPr lvl="3"/>
            <a:endParaRPr lang="en-US" sz="3300" dirty="0"/>
          </a:p>
          <a:p>
            <a:pPr lvl="2"/>
            <a:r>
              <a:rPr lang="en-US" sz="3300" dirty="0"/>
              <a:t>Empowerment / engagement / commitment (performance management)</a:t>
            </a:r>
          </a:p>
          <a:p>
            <a:pPr lvl="3"/>
            <a:endParaRPr lang="en-US" sz="3300" dirty="0"/>
          </a:p>
          <a:p>
            <a:pPr lvl="2"/>
            <a:r>
              <a:rPr lang="en-US" sz="3300" dirty="0"/>
              <a:t>Work-Life Balance / Occupational Health and Safety</a:t>
            </a:r>
          </a:p>
          <a:p>
            <a:pPr lvl="3"/>
            <a:endParaRPr lang="en-US" sz="3300" dirty="0"/>
          </a:p>
          <a:p>
            <a:pPr lvl="2"/>
            <a:r>
              <a:rPr lang="en-US" sz="3300" dirty="0"/>
              <a:t>Contingent employees</a:t>
            </a:r>
          </a:p>
          <a:p>
            <a:pPr lvl="3"/>
            <a:endParaRPr lang="en-US" sz="3300" dirty="0"/>
          </a:p>
          <a:p>
            <a:pPr lvl="2"/>
            <a:r>
              <a:rPr lang="en-US" sz="3300" dirty="0"/>
              <a:t>Telework / flextime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103FA-2F4B-4260-90CA-177341E8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D0BE8-89E1-42ED-8FC2-A30F4C92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41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11FE-36DB-410B-B8D2-A6895064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Practitioner / Consulting Activities</a:t>
            </a:r>
            <a:br>
              <a:rPr lang="en-US" b="1" dirty="0"/>
            </a:br>
            <a:r>
              <a:rPr lang="en-US" sz="3600" b="1" dirty="0"/>
              <a:t>(</a:t>
            </a:r>
            <a:r>
              <a:rPr lang="en-US" sz="3600" b="1" i="1" dirty="0"/>
              <a:t>technology aspects permeate all</a:t>
            </a:r>
            <a:r>
              <a:rPr lang="en-US" sz="3600" b="1" dirty="0"/>
              <a:t>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D363-0B87-4B05-B104-FB5589B21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Organizational</a:t>
            </a:r>
            <a:r>
              <a:rPr lang="el-GR" sz="3200" dirty="0"/>
              <a:t> </a:t>
            </a:r>
            <a:r>
              <a:rPr lang="en-US" sz="3200" dirty="0"/>
              <a:t>psychology</a:t>
            </a:r>
          </a:p>
          <a:p>
            <a:pPr lvl="2"/>
            <a:endParaRPr lang="en-US" sz="2400" dirty="0"/>
          </a:p>
          <a:p>
            <a:pPr lvl="2"/>
            <a:r>
              <a:rPr lang="en-US" sz="2800" dirty="0"/>
              <a:t>Training and OD</a:t>
            </a:r>
          </a:p>
          <a:p>
            <a:pPr lvl="3"/>
            <a:r>
              <a:rPr lang="en-US" sz="2600" dirty="0"/>
              <a:t>Competency modeling (LMS, CMS)</a:t>
            </a:r>
          </a:p>
          <a:p>
            <a:pPr lvl="3"/>
            <a:r>
              <a:rPr lang="en-US" sz="2600" dirty="0"/>
              <a:t>Virtual reality (VR) </a:t>
            </a:r>
          </a:p>
          <a:p>
            <a:pPr lvl="3"/>
            <a:endParaRPr lang="en-US" sz="2800" dirty="0"/>
          </a:p>
          <a:p>
            <a:pPr lvl="2"/>
            <a:r>
              <a:rPr lang="en-US" sz="2800" dirty="0"/>
              <a:t>Change management </a:t>
            </a:r>
          </a:p>
          <a:p>
            <a:pPr lvl="3"/>
            <a:r>
              <a:rPr lang="en-US" sz="2600" dirty="0"/>
              <a:t>Acquisitions / mergers / org redesign, downsizing, etc.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8F9D5-5969-41CC-A884-91A2970D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955A7-B957-4B55-8EB7-57395573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22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369"/>
            <a:ext cx="10515600" cy="90472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 Digital Technology &amp; the Age of the Internet—</a:t>
            </a:r>
            <a:br>
              <a:rPr lang="en-US" sz="3600" b="1" dirty="0"/>
            </a:br>
            <a:r>
              <a:rPr lang="en-US" sz="3600" b="1" dirty="0"/>
              <a:t>Issues: Selection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 dirty="0"/>
              <a:t>Digital technologies  and the internet have changed the:</a:t>
            </a:r>
          </a:p>
          <a:p>
            <a:pPr lvl="2"/>
            <a:r>
              <a:rPr lang="en-US" sz="2800" dirty="0"/>
              <a:t>Collection and use of assessment data </a:t>
            </a:r>
          </a:p>
          <a:p>
            <a:pPr lvl="2"/>
            <a:r>
              <a:rPr lang="en-US" sz="2800" dirty="0"/>
              <a:t>Way assessment decisions are made  </a:t>
            </a:r>
            <a:endParaRPr lang="en-US" sz="2800" i="1" dirty="0"/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Organizational decisions </a:t>
            </a:r>
          </a:p>
          <a:p>
            <a:pPr lvl="2"/>
            <a:r>
              <a:rPr lang="en-US" sz="2800" dirty="0"/>
              <a:t>Not always evidence-based and supported by sound theory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Practice has out-paced research</a:t>
            </a:r>
          </a:p>
          <a:p>
            <a:pPr lvl="2"/>
            <a:r>
              <a:rPr lang="en-US" sz="2800" dirty="0"/>
              <a:t>Leaving decision makers with little sound basis for judgment 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r>
              <a:rPr lang="en-US" i="1" dirty="0"/>
              <a:t>(T. Behrend &amp; R. Landers Eds. call for papers in special edition of Personnel Assessment &amp; Decisions)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87345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132BC-AC56-4817-A114-C6010F134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Digital Technology &amp; the Age of the Internet—</a:t>
            </a:r>
            <a:br>
              <a:rPr lang="en-US" sz="3600" b="1" dirty="0"/>
            </a:br>
            <a:r>
              <a:rPr lang="en-US" sz="3600" b="1" dirty="0"/>
              <a:t>Issue: Internet Testing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49F20-4B57-43DF-85B8-065FECF71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/>
              <a:t>Cognitive ability / non-cognitive (traits, SJT, Biodata)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Un-proctored Internet Testing (UIT) </a:t>
            </a:r>
          </a:p>
          <a:p>
            <a:pPr marL="457200" lvl="1" indent="0">
              <a:buNone/>
            </a:pPr>
            <a:endParaRPr lang="en-US" sz="3000" dirty="0"/>
          </a:p>
          <a:p>
            <a:pPr lvl="1"/>
            <a:r>
              <a:rPr lang="en-US" sz="3000" dirty="0"/>
              <a:t>Resistance from organizations </a:t>
            </a:r>
            <a:r>
              <a:rPr lang="en-US" sz="3000" i="1" dirty="0"/>
              <a:t>(</a:t>
            </a:r>
            <a:r>
              <a:rPr lang="en-US" sz="3000" i="1" dirty="0" err="1"/>
              <a:t>Nesnidol</a:t>
            </a:r>
            <a:r>
              <a:rPr lang="en-US" sz="3000" i="1" dirty="0"/>
              <a:t> &amp; </a:t>
            </a:r>
            <a:r>
              <a:rPr lang="en-US" sz="3000" i="1" dirty="0" err="1"/>
              <a:t>Highhouse</a:t>
            </a:r>
            <a:r>
              <a:rPr lang="en-US" sz="3000" i="1" dirty="0"/>
              <a:t>, 2018)</a:t>
            </a:r>
          </a:p>
          <a:p>
            <a:pPr lvl="3"/>
            <a:r>
              <a:rPr lang="en-US" sz="3000" dirty="0"/>
              <a:t>Potential costs</a:t>
            </a:r>
          </a:p>
          <a:p>
            <a:pPr lvl="3"/>
            <a:r>
              <a:rPr lang="en-US" sz="3000" dirty="0"/>
              <a:t>Measurement concerns (item sharing / cheating)</a:t>
            </a:r>
          </a:p>
          <a:p>
            <a:pPr lvl="3"/>
            <a:r>
              <a:rPr lang="en-US" sz="3000" dirty="0"/>
              <a:t>Legal risks</a:t>
            </a:r>
          </a:p>
          <a:p>
            <a:pPr lvl="3"/>
            <a:r>
              <a:rPr lang="en-US" sz="3000" dirty="0"/>
              <a:t>Perceived lack of diffusion (are others are using it?)</a:t>
            </a:r>
          </a:p>
          <a:p>
            <a:pPr lvl="3"/>
            <a:endParaRPr lang="en-US" sz="2800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0C8528-1D32-4B53-AD9C-134021AD4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DBA4AE-6AE9-4D57-9EC6-5B54BC6B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4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322"/>
          </a:xfrm>
        </p:spPr>
        <p:txBody>
          <a:bodyPr>
            <a:noAutofit/>
          </a:bodyPr>
          <a:lstStyle/>
          <a:p>
            <a:pPr lvl="0" algn="ctr"/>
            <a:r>
              <a:rPr lang="en-US" sz="3600" b="1" dirty="0"/>
              <a:t>Digital Technology &amp; the Age of the Internet—</a:t>
            </a:r>
            <a:br>
              <a:rPr lang="en-US" sz="3600" b="1" dirty="0"/>
            </a:br>
            <a:r>
              <a:rPr lang="en-US" sz="3600" b="1" dirty="0"/>
              <a:t>Issues: Selection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447"/>
            <a:ext cx="10648308" cy="4923516"/>
          </a:xfrm>
        </p:spPr>
        <p:txBody>
          <a:bodyPr>
            <a:normAutofit fontScale="70000" lnSpcReduction="20000"/>
          </a:bodyPr>
          <a:lstStyle/>
          <a:p>
            <a:pPr marL="914400" lvl="2" indent="0">
              <a:buNone/>
            </a:pPr>
            <a:r>
              <a:rPr lang="en-US" dirty="0"/>
              <a:t> </a:t>
            </a:r>
          </a:p>
          <a:p>
            <a:pPr lvl="2"/>
            <a:endParaRPr lang="en-US" sz="3600" dirty="0"/>
          </a:p>
          <a:p>
            <a:pPr lvl="2"/>
            <a:r>
              <a:rPr lang="en-US" sz="4100" dirty="0"/>
              <a:t>Assessment</a:t>
            </a:r>
          </a:p>
          <a:p>
            <a:pPr lvl="3"/>
            <a:r>
              <a:rPr lang="en-US" sz="4100" dirty="0"/>
              <a:t>AI,  Big Data (mining),  ML - (how are the data used?)</a:t>
            </a:r>
          </a:p>
          <a:p>
            <a:pPr lvl="3"/>
            <a:endParaRPr lang="en-US" sz="4100" dirty="0"/>
          </a:p>
          <a:p>
            <a:pPr lvl="3"/>
            <a:r>
              <a:rPr lang="en-US" sz="4100" dirty="0"/>
              <a:t>Abandoning theory?	</a:t>
            </a:r>
          </a:p>
          <a:p>
            <a:pPr lvl="5"/>
            <a:r>
              <a:rPr lang="en-US" sz="4100" dirty="0"/>
              <a:t>“Big Data and Causality” </a:t>
            </a:r>
          </a:p>
          <a:p>
            <a:pPr lvl="6"/>
            <a:r>
              <a:rPr lang="en-US" sz="4100" dirty="0" err="1"/>
              <a:t>Hassani</a:t>
            </a:r>
            <a:r>
              <a:rPr lang="en-US" sz="4100" dirty="0"/>
              <a:t>, et al, (2018 ) </a:t>
            </a:r>
            <a:r>
              <a:rPr lang="en-US" sz="4100" i="1" dirty="0"/>
              <a:t>Annals of Data Science</a:t>
            </a:r>
          </a:p>
          <a:p>
            <a:pPr marL="2743200" lvl="6" indent="0">
              <a:buNone/>
            </a:pPr>
            <a:endParaRPr lang="en-US" sz="4100" i="1" dirty="0"/>
          </a:p>
          <a:p>
            <a:pPr lvl="5"/>
            <a:r>
              <a:rPr lang="en-US" sz="4100" i="1" dirty="0"/>
              <a:t>“</a:t>
            </a:r>
            <a:r>
              <a:rPr lang="en-US" sz="4100" dirty="0"/>
              <a:t>Statistical Modeling: Two Cultures”</a:t>
            </a:r>
          </a:p>
          <a:p>
            <a:pPr lvl="6"/>
            <a:r>
              <a:rPr lang="en-US" sz="4100" dirty="0" err="1"/>
              <a:t>Breiman</a:t>
            </a:r>
            <a:r>
              <a:rPr lang="en-US" sz="4100" dirty="0"/>
              <a:t> (2001) </a:t>
            </a:r>
            <a:r>
              <a:rPr lang="en-US" sz="4100" i="1" dirty="0"/>
              <a:t>Statistical Science</a:t>
            </a:r>
          </a:p>
          <a:p>
            <a:pPr marL="1371600" lvl="3" indent="0">
              <a:buNone/>
            </a:pPr>
            <a:endParaRPr lang="en-US" sz="3200" dirty="0"/>
          </a:p>
          <a:p>
            <a:pPr lvl="3"/>
            <a:endParaRPr lang="en-US" sz="3200" dirty="0"/>
          </a:p>
          <a:p>
            <a:pPr marL="1371600" lvl="3" indent="0">
              <a:buNone/>
            </a:pPr>
            <a:r>
              <a:rPr lang="en-US" sz="2400" dirty="0"/>
              <a:t>	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204118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58BC-1AAC-4B1C-86B4-394D3198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14" y="320675"/>
            <a:ext cx="10515600" cy="11074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000" b="1" dirty="0"/>
              <a:t>Digital Technology &amp; the Age of the Internet—</a:t>
            </a:r>
            <a:br>
              <a:rPr lang="en-US" sz="4000" b="1" dirty="0"/>
            </a:br>
            <a:r>
              <a:rPr lang="en-US" sz="4000" dirty="0"/>
              <a:t>Issue: Validation and Theory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B01E2-63E3-4B75-A7AE-97B7DADFD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5653"/>
            <a:ext cx="10515600" cy="4091309"/>
          </a:xfrm>
        </p:spPr>
        <p:txBody>
          <a:bodyPr/>
          <a:lstStyle/>
          <a:p>
            <a:pPr lvl="1"/>
            <a:r>
              <a:rPr lang="en-US" sz="2800" dirty="0"/>
              <a:t>Lack of classical validation</a:t>
            </a:r>
          </a:p>
          <a:p>
            <a:pPr lvl="2"/>
            <a:r>
              <a:rPr lang="en-US" sz="2800" dirty="0"/>
              <a:t>Construct validity for online tests?</a:t>
            </a:r>
          </a:p>
          <a:p>
            <a:pPr lvl="2"/>
            <a:r>
              <a:rPr lang="en-US" sz="2800" dirty="0"/>
              <a:t>Valid performance criteria?</a:t>
            </a:r>
          </a:p>
          <a:p>
            <a:pPr lvl="2"/>
            <a:r>
              <a:rPr lang="en-US" sz="2800" dirty="0"/>
              <a:t>Dustbowl empiricism?</a:t>
            </a:r>
          </a:p>
          <a:p>
            <a:pPr lvl="2"/>
            <a:r>
              <a:rPr lang="en-US" sz="2800" dirty="0"/>
              <a:t>“AI” inadvertent bias (e.g. Amazon—gender adverse impact)</a:t>
            </a:r>
          </a:p>
          <a:p>
            <a:pPr lvl="2"/>
            <a:r>
              <a:rPr lang="en-US" sz="2800" dirty="0"/>
              <a:t>Profile matching?</a:t>
            </a:r>
          </a:p>
          <a:p>
            <a:pPr lvl="2"/>
            <a:r>
              <a:rPr lang="en-US" sz="2800" dirty="0"/>
              <a:t>Hidden algorithms? (from scrutiny)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97717-F9A9-4C93-86EB-DB232820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AB44D-D82C-44A3-87EE-A82D9FF4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2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1144-69E5-48C7-9F46-03019378D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Digital Technology &amp; the Age of the Internet—</a:t>
            </a:r>
            <a:br>
              <a:rPr lang="en-US" sz="3600" b="1" dirty="0"/>
            </a:br>
            <a:r>
              <a:rPr lang="en-US" sz="3600" b="1" dirty="0"/>
              <a:t>Issues: Performance Management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A17F1-7B75-4974-84F5-7CDECD5C4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Performance management</a:t>
            </a:r>
          </a:p>
          <a:p>
            <a:pPr lvl="1"/>
            <a:endParaRPr lang="en-US" sz="3200" dirty="0"/>
          </a:p>
          <a:p>
            <a:pPr lvl="2"/>
            <a:r>
              <a:rPr lang="en-US" sz="3200" dirty="0"/>
              <a:t>How to measure performance </a:t>
            </a:r>
            <a:r>
              <a:rPr lang="en-US" sz="3200" i="1" dirty="0"/>
              <a:t>(no longer by output or time on task)</a:t>
            </a:r>
          </a:p>
          <a:p>
            <a:pPr lvl="2"/>
            <a:endParaRPr lang="en-US" sz="3200" i="1" dirty="0"/>
          </a:p>
          <a:p>
            <a:pPr lvl="2"/>
            <a:r>
              <a:rPr lang="en-US" sz="3200" dirty="0"/>
              <a:t>From high to low surveillance </a:t>
            </a:r>
            <a:r>
              <a:rPr lang="en-US" sz="3200" i="1" dirty="0"/>
              <a:t>(autonomy &amp; empowerment)</a:t>
            </a:r>
          </a:p>
          <a:p>
            <a:pPr lvl="2"/>
            <a:endParaRPr lang="en-US" sz="3200" i="1" dirty="0"/>
          </a:p>
          <a:p>
            <a:pPr lvl="2"/>
            <a:r>
              <a:rPr lang="en-US" sz="3200" dirty="0"/>
              <a:t>Telework </a:t>
            </a:r>
            <a:r>
              <a:rPr lang="en-US" sz="3200" i="1" dirty="0"/>
              <a:t>(no boundaries)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24A40-42FE-4D49-93BD-0E2DB0BD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090D4-AC07-4FC5-83E9-E70B91F7F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7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2084-CFE3-49C1-981D-BAFB15CE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Implications 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C16B-C5AC-4888-BA68-74EC5A45A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How we educate our masters students?</a:t>
            </a:r>
          </a:p>
          <a:p>
            <a:endParaRPr lang="en-US" sz="3600" dirty="0"/>
          </a:p>
          <a:p>
            <a:r>
              <a:rPr lang="en-US" sz="3600" dirty="0"/>
              <a:t>Their role as practitioners and consultants?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79724-FF91-4B86-AEA3-F6A0B629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978B3-0A13-48BA-83AA-7E9EC05D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285"/>
            <a:ext cx="10515600" cy="146740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Encountering Challenges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200" i="1" dirty="0"/>
              <a:t>(a couple of mine)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75629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 </a:t>
            </a:r>
            <a:r>
              <a:rPr lang="en-US" sz="3200" dirty="0"/>
              <a:t>Master’s curriculum:</a:t>
            </a:r>
          </a:p>
          <a:p>
            <a:pPr lvl="2"/>
            <a:r>
              <a:rPr lang="en-US" sz="3000" dirty="0"/>
              <a:t>Migration from SPSS? </a:t>
            </a:r>
          </a:p>
          <a:p>
            <a:pPr lvl="2"/>
            <a:r>
              <a:rPr lang="en-US" sz="3000" dirty="0"/>
              <a:t>Big data training?  </a:t>
            </a:r>
          </a:p>
          <a:p>
            <a:pPr lvl="2"/>
            <a:r>
              <a:rPr lang="en-US" sz="3000" dirty="0"/>
              <a:t>Visualization training ? </a:t>
            </a:r>
          </a:p>
          <a:p>
            <a:pPr marL="1371600" lvl="3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Consulting work: </a:t>
            </a:r>
          </a:p>
          <a:p>
            <a:pPr lvl="2"/>
            <a:r>
              <a:rPr lang="en-US" sz="3000" dirty="0"/>
              <a:t>Validation study </a:t>
            </a:r>
          </a:p>
          <a:p>
            <a:pPr lvl="3"/>
            <a:r>
              <a:rPr lang="en-US" sz="2800" dirty="0"/>
              <a:t>Pre-employment testing for cognitive and non-cognitive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3189297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6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Challenges at University of B</a:t>
            </a:r>
            <a:r>
              <a:rPr lang="en-US" sz="4000" b="1" dirty="0"/>
              <a:t>altimore</a:t>
            </a:r>
            <a:r>
              <a:rPr lang="en-US" sz="4000" i="1" dirty="0"/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7964"/>
            <a:ext cx="10515600" cy="5128999"/>
          </a:xfrm>
        </p:spPr>
        <p:txBody>
          <a:bodyPr>
            <a:normAutofit/>
          </a:bodyPr>
          <a:lstStyle/>
          <a:p>
            <a:pPr lvl="2"/>
            <a:endParaRPr lang="en-US" dirty="0"/>
          </a:p>
          <a:p>
            <a:pPr lvl="1"/>
            <a:r>
              <a:rPr lang="en-US" sz="2800" i="1" dirty="0"/>
              <a:t>  </a:t>
            </a:r>
            <a:r>
              <a:rPr lang="en-US" sz="2800" dirty="0"/>
              <a:t>University of Baltimore </a:t>
            </a:r>
          </a:p>
          <a:p>
            <a:pPr lvl="2"/>
            <a:r>
              <a:rPr lang="en-US" sz="2800" dirty="0"/>
              <a:t>Migrate from SPSS environment to</a:t>
            </a:r>
          </a:p>
          <a:p>
            <a:pPr lvl="3"/>
            <a:r>
              <a:rPr lang="en-US" sz="2800" dirty="0"/>
              <a:t>“R” (R Studio?)  Excel? </a:t>
            </a:r>
            <a:r>
              <a:rPr lang="en-US" sz="2800" dirty="0" err="1">
                <a:hlinkClick r:id="rId3" action="ppaction://hlinkfile"/>
              </a:rPr>
              <a:t>jamovi</a:t>
            </a:r>
            <a:r>
              <a:rPr lang="en-US" sz="2800" dirty="0">
                <a:hlinkClick r:id="rId3" action="ppaction://hlinkfile"/>
              </a:rPr>
              <a:t>? </a:t>
            </a:r>
            <a:endParaRPr lang="en-US" sz="2800" dirty="0"/>
          </a:p>
          <a:p>
            <a:pPr lvl="3"/>
            <a:endParaRPr lang="en-US" sz="2800" dirty="0"/>
          </a:p>
          <a:p>
            <a:pPr lvl="2"/>
            <a:r>
              <a:rPr lang="en-US" sz="2800" dirty="0"/>
              <a:t>Data visualization? – e.g. Tableau, etc.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Big data mining / people analytics / data science</a:t>
            </a:r>
          </a:p>
          <a:p>
            <a:pPr marL="1371600" lvl="3" indent="0">
              <a:buNone/>
            </a:pPr>
            <a:r>
              <a:rPr lang="en-US" sz="2800" dirty="0"/>
              <a:t>(exposure to students needed—beyond stochastic models)</a:t>
            </a:r>
          </a:p>
          <a:p>
            <a:pPr lvl="3"/>
            <a:r>
              <a:rPr lang="en-US" sz="2800" dirty="0"/>
              <a:t>AI  / machine learning / algorithms / decision trees / neural nets</a:t>
            </a:r>
          </a:p>
          <a:p>
            <a:pPr lvl="2"/>
            <a:endParaRPr lang="en-US" sz="2800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29702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196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600" b="1" dirty="0"/>
              <a:t>The Changing Global Workforce:</a:t>
            </a:r>
            <a:br>
              <a:rPr lang="en-US" sz="3600" b="1" dirty="0"/>
            </a:br>
            <a:r>
              <a:rPr lang="en-US" sz="3600" b="1" dirty="0"/>
              <a:t>Implications for WOP-P Masters Programs</a:t>
            </a:r>
            <a:r>
              <a:rPr lang="en-US" sz="2700" b="1" dirty="0"/>
              <a:t/>
            </a:r>
            <a:br>
              <a:rPr lang="en-US" sz="2700" b="1" dirty="0"/>
            </a:br>
            <a:endParaRPr lang="en-US" sz="27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4"/>
          </a:xfrm>
        </p:spPr>
        <p:txBody>
          <a:bodyPr>
            <a:normAutofit fontScale="77500" lnSpcReduction="20000"/>
          </a:bodyPr>
          <a:lstStyle/>
          <a:p>
            <a:pPr marL="457200" lvl="1" indent="0" algn="ctr">
              <a:buNone/>
            </a:pPr>
            <a:r>
              <a:rPr lang="en-US" sz="3600" b="1" dirty="0"/>
              <a:t>Conference Overview</a:t>
            </a:r>
          </a:p>
          <a:p>
            <a:pPr marL="457200" lvl="1" indent="0" algn="ctr">
              <a:buNone/>
            </a:pPr>
            <a:endParaRPr lang="en-US" b="1" dirty="0"/>
          </a:p>
          <a:p>
            <a:pPr lvl="1"/>
            <a:r>
              <a:rPr lang="en-US" b="1" dirty="0"/>
              <a:t> </a:t>
            </a:r>
            <a:r>
              <a:rPr lang="en-US" sz="3500" dirty="0"/>
              <a:t>Workforce evolution  </a:t>
            </a:r>
          </a:p>
          <a:p>
            <a:pPr lvl="2"/>
            <a:r>
              <a:rPr lang="en-US" sz="3500" dirty="0"/>
              <a:t>From industry to knowledge (21</a:t>
            </a:r>
            <a:r>
              <a:rPr lang="en-US" sz="3500" baseline="30000" dirty="0"/>
              <a:t>st</a:t>
            </a:r>
            <a:r>
              <a:rPr lang="en-US" sz="3500" dirty="0"/>
              <a:t> century)</a:t>
            </a:r>
          </a:p>
          <a:p>
            <a:pPr lvl="2"/>
            <a:endParaRPr lang="en-US" sz="3500" dirty="0"/>
          </a:p>
          <a:p>
            <a:pPr lvl="1"/>
            <a:r>
              <a:rPr lang="en-US" sz="3500" dirty="0"/>
              <a:t>Advances in digital technology &amp; Internet </a:t>
            </a:r>
            <a:r>
              <a:rPr lang="en-US" sz="3100" dirty="0"/>
              <a:t>raise issues for: </a:t>
            </a:r>
          </a:p>
          <a:p>
            <a:pPr lvl="2"/>
            <a:r>
              <a:rPr lang="en-US" sz="3500" dirty="0"/>
              <a:t>What we teach Masters students </a:t>
            </a:r>
          </a:p>
          <a:p>
            <a:pPr lvl="2"/>
            <a:r>
              <a:rPr lang="en-US" sz="3500" dirty="0"/>
              <a:t>Practitioner work we do (research and consulting)</a:t>
            </a:r>
          </a:p>
          <a:p>
            <a:pPr marL="914400" lvl="2" indent="0">
              <a:buNone/>
            </a:pPr>
            <a:endParaRPr lang="en-US" sz="3500" dirty="0"/>
          </a:p>
          <a:p>
            <a:pPr lvl="1"/>
            <a:r>
              <a:rPr lang="en-US" sz="3500" dirty="0"/>
              <a:t>How well are we adapting?</a:t>
            </a:r>
          </a:p>
          <a:p>
            <a:pPr lvl="1"/>
            <a:r>
              <a:rPr lang="en-US" sz="3500" dirty="0"/>
              <a:t>How can we lead?</a:t>
            </a:r>
          </a:p>
          <a:p>
            <a:pPr lvl="1"/>
            <a:r>
              <a:rPr lang="en-US" sz="3500" dirty="0"/>
              <a:t>What needs to be done going forward? </a:t>
            </a:r>
            <a:r>
              <a:rPr lang="en-US" sz="3500" i="1" dirty="0"/>
              <a:t> 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32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0" y="989092"/>
            <a:ext cx="2286000" cy="47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1376154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Consulting Challenge: Test Validation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3173"/>
            <a:ext cx="10515600" cy="4993239"/>
          </a:xfrm>
        </p:spPr>
        <p:txBody>
          <a:bodyPr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Concurrent validation study for:</a:t>
            </a:r>
          </a:p>
          <a:p>
            <a:pPr lvl="2"/>
            <a:r>
              <a:rPr lang="en-US" sz="2800" dirty="0" smtClean="0"/>
              <a:t> Mobile workers (</a:t>
            </a:r>
            <a:r>
              <a:rPr lang="en-US" sz="2800" i="1" dirty="0" smtClean="0"/>
              <a:t>N </a:t>
            </a:r>
            <a:r>
              <a:rPr lang="en-US" sz="2800" dirty="0"/>
              <a:t>= 300) in virtual offices (automobiles)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Issues confronted: </a:t>
            </a:r>
          </a:p>
          <a:p>
            <a:pPr lvl="2"/>
            <a:r>
              <a:rPr lang="en-US" sz="2800" dirty="0"/>
              <a:t> Need for un-proctored internet testing (UIT)  </a:t>
            </a:r>
          </a:p>
          <a:p>
            <a:pPr lvl="3"/>
            <a:r>
              <a:rPr lang="en-US" sz="2800" dirty="0"/>
              <a:t>Non-cognitive traits, and cognitive ability test</a:t>
            </a:r>
          </a:p>
          <a:p>
            <a:pPr lvl="3"/>
            <a:r>
              <a:rPr lang="en-US" sz="2800" dirty="0"/>
              <a:t>Predictors: HPI, AOE: Traits and Cog Ability (W. Arthur, 2017)</a:t>
            </a:r>
          </a:p>
          <a:p>
            <a:pPr lvl="3"/>
            <a:endParaRPr lang="en-US" sz="2800" dirty="0"/>
          </a:p>
          <a:p>
            <a:pPr lvl="2"/>
            <a:r>
              <a:rPr lang="en-US" sz="2800" dirty="0"/>
              <a:t>Resistance to assessing cognitive ability </a:t>
            </a:r>
          </a:p>
          <a:p>
            <a:pPr lvl="2"/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</p:spTree>
    <p:extLst>
      <p:ext uri="{BB962C8B-B14F-4D97-AF65-F5344CB8AC3E}">
        <p14:creationId xmlns:p14="http://schemas.microsoft.com/office/powerpoint/2010/main" val="3374014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DF7-7DA8-4490-AC68-E647748E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Issue: </a:t>
            </a:r>
            <a:br>
              <a:rPr lang="en-US" sz="3600" dirty="0"/>
            </a:br>
            <a:r>
              <a:rPr lang="en-US" sz="2800" dirty="0"/>
              <a:t>P</a:t>
            </a:r>
            <a:r>
              <a:rPr lang="en-US" sz="2700" dirty="0"/>
              <a:t>erformance Management – in fluid work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DC524-788D-48C7-980D-C248719C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220"/>
            <a:ext cx="10515600" cy="4594743"/>
          </a:xfrm>
        </p:spPr>
        <p:txBody>
          <a:bodyPr>
            <a:normAutofit/>
          </a:bodyPr>
          <a:lstStyle/>
          <a:p>
            <a:pPr lvl="3"/>
            <a:r>
              <a:rPr lang="en-US" sz="2800" dirty="0"/>
              <a:t>Level of supervision – external control </a:t>
            </a:r>
          </a:p>
          <a:p>
            <a:pPr lvl="4"/>
            <a:r>
              <a:rPr lang="en-US" sz="2800" i="1" dirty="0"/>
              <a:t>surveillance varies widely from high to low  </a:t>
            </a:r>
          </a:p>
          <a:p>
            <a:pPr marL="1828800" lvl="4" indent="0">
              <a:buNone/>
            </a:pPr>
            <a:endParaRPr lang="en-US" sz="2800" dirty="0"/>
          </a:p>
          <a:p>
            <a:pPr lvl="3"/>
            <a:r>
              <a:rPr lang="en-US" sz="2800" dirty="0"/>
              <a:t>Implications for application of motivational theories</a:t>
            </a:r>
          </a:p>
          <a:p>
            <a:pPr lvl="4"/>
            <a:r>
              <a:rPr lang="en-US" sz="2800" i="1" dirty="0"/>
              <a:t>e.g. (autonomy &amp; empowerment)</a:t>
            </a:r>
          </a:p>
          <a:p>
            <a:pPr lvl="4"/>
            <a:r>
              <a:rPr lang="en-US" sz="2800" i="1" dirty="0"/>
              <a:t>Incentives and rewards (how to make them contingent </a:t>
            </a:r>
          </a:p>
          <a:p>
            <a:pPr marL="1828800" lvl="4" indent="0">
              <a:buNone/>
            </a:pPr>
            <a:r>
              <a:rPr lang="en-US" sz="2800" i="1" dirty="0"/>
              <a:t>on performance)</a:t>
            </a:r>
          </a:p>
          <a:p>
            <a:pPr lvl="5"/>
            <a:endParaRPr lang="en-US" sz="2800" i="1" dirty="0"/>
          </a:p>
          <a:p>
            <a:pPr lvl="3"/>
            <a:r>
              <a:rPr lang="en-US" sz="2800" dirty="0"/>
              <a:t>Communication challenges </a:t>
            </a:r>
          </a:p>
          <a:p>
            <a:pPr lvl="4"/>
            <a:r>
              <a:rPr lang="en-US" sz="2800" i="1" dirty="0"/>
              <a:t>Telework (no boundaries)</a:t>
            </a:r>
          </a:p>
          <a:p>
            <a:pPr marL="1828800" lvl="4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75B4A-876E-45A5-B503-DF06036CD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8B880-F4C4-4FA7-9133-E0F831B8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1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2D8B2-335D-4AEF-B1C1-CDBFA2E7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Consulting challenge: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Performance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2C981-F149-49D2-A80E-6A3ED559A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4754563"/>
          </a:xfrm>
        </p:spPr>
        <p:txBody>
          <a:bodyPr>
            <a:normAutofit fontScale="92500" lnSpcReduction="20000"/>
          </a:bodyPr>
          <a:lstStyle/>
          <a:p>
            <a:pPr lvl="1"/>
            <a:endParaRPr lang="en-US" dirty="0"/>
          </a:p>
          <a:p>
            <a:pPr lvl="1"/>
            <a:r>
              <a:rPr lang="en-US" sz="2800" dirty="0"/>
              <a:t>Issue: mobile-based telework </a:t>
            </a:r>
          </a:p>
          <a:p>
            <a:pPr lvl="2"/>
            <a:r>
              <a:rPr lang="en-US" sz="2800" dirty="0"/>
              <a:t>Disconnect between supervisors and subordinate performance ratings</a:t>
            </a:r>
          </a:p>
          <a:p>
            <a:pPr marL="1371600" lvl="3" indent="0">
              <a:buNone/>
            </a:pPr>
            <a:endParaRPr lang="en-US" sz="2800" dirty="0"/>
          </a:p>
          <a:p>
            <a:pPr lvl="1"/>
            <a:r>
              <a:rPr lang="en-US" sz="2800" dirty="0" smtClean="0"/>
              <a:t>Engagement </a:t>
            </a:r>
            <a:r>
              <a:rPr lang="en-US" sz="2800" dirty="0"/>
              <a:t>study  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To  determine if supervisor HPWB are related to </a:t>
            </a:r>
            <a:r>
              <a:rPr lang="en-US" sz="2800" dirty="0" smtClean="0"/>
              <a:t>supervisor   </a:t>
            </a:r>
            <a:r>
              <a:rPr lang="en-US" sz="2800" dirty="0"/>
              <a:t>engagement behaviors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Identified </a:t>
            </a:r>
            <a:r>
              <a:rPr lang="en-US" sz="2800" dirty="0" smtClean="0"/>
              <a:t>supervisor HPWP</a:t>
            </a:r>
            <a:endParaRPr lang="en-US" sz="2800" dirty="0"/>
          </a:p>
          <a:p>
            <a:pPr lvl="3"/>
            <a:r>
              <a:rPr lang="en-US" sz="2800" dirty="0"/>
              <a:t>Survey supervisors (self-report) and </a:t>
            </a:r>
            <a:r>
              <a:rPr lang="en-US" sz="2800" dirty="0" smtClean="0"/>
              <a:t>subordinates</a:t>
            </a:r>
            <a:endParaRPr lang="en-US" sz="2800" dirty="0"/>
          </a:p>
          <a:p>
            <a:pPr lvl="3"/>
            <a:r>
              <a:rPr lang="en-US" sz="2800" dirty="0" smtClean="0"/>
              <a:t>HPWP </a:t>
            </a:r>
            <a:r>
              <a:rPr lang="en-US" sz="2800" dirty="0"/>
              <a:t>questionnaire, </a:t>
            </a:r>
            <a:r>
              <a:rPr lang="en-US" sz="2800" dirty="0" smtClean="0"/>
              <a:t>Engagement </a:t>
            </a:r>
            <a:r>
              <a:rPr lang="en-US" sz="2800" dirty="0"/>
              <a:t>attitudes and behaviors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25A2D-8DEA-45A2-9157-66EE6634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67398A-0EE8-4C82-819E-EB3798AE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5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4649-31C7-4115-B78D-2761CE9BB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Other topical areas impacted by technology?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0EE1D-F366-44FA-9619-758EF8B1C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Leadership/ followership</a:t>
            </a:r>
          </a:p>
          <a:p>
            <a:r>
              <a:rPr lang="en-US" sz="3200" dirty="0"/>
              <a:t>Well being–commitment—positive psychology--flow </a:t>
            </a:r>
          </a:p>
          <a:p>
            <a:r>
              <a:rPr lang="en-US" sz="3200" dirty="0"/>
              <a:t>Occupational Health Psychology (OHP)</a:t>
            </a:r>
          </a:p>
          <a:p>
            <a:r>
              <a:rPr lang="en-US" sz="3200" dirty="0"/>
              <a:t>Environmental and  Social Psychology </a:t>
            </a:r>
          </a:p>
          <a:p>
            <a:r>
              <a:rPr lang="en-US" sz="3200" dirty="0"/>
              <a:t>Human factors </a:t>
            </a:r>
          </a:p>
          <a:p>
            <a:r>
              <a:rPr lang="en-US" sz="3200" dirty="0"/>
              <a:t>Safety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96BB2-16E3-40BC-911C-65A23083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B8961-B6B7-4B4B-B88F-7EA1DD02F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23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5C3B03-6F4E-4BD2-A2C5-866CAA90F62F}"/>
              </a:ext>
            </a:extLst>
          </p:cNvPr>
          <p:cNvCxnSpPr/>
          <p:nvPr/>
        </p:nvCxnSpPr>
        <p:spPr>
          <a:xfrm>
            <a:off x="4498109" y="21151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508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AAD4-4DE5-472E-8CD2-C036A6CE4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3FE3B-B5AC-4B64-B9C4-535BC573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Thank you!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Tom Mitchell, Ph.D.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6B83F-62EA-478D-AB91-F7C070CF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9C332-2738-4C5D-90DF-913C1D0F6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0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28" y="136526"/>
            <a:ext cx="10515600" cy="4491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U of Baltimore’s M.S in Applied Psychology: I-O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7820"/>
            <a:ext cx="10515600" cy="6053655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n-US" sz="9600" dirty="0"/>
              <a:t>University of Baltimore </a:t>
            </a:r>
          </a:p>
          <a:p>
            <a:pPr lvl="2"/>
            <a:r>
              <a:rPr lang="en-US" sz="9600" dirty="0"/>
              <a:t>College of Liberal Arts</a:t>
            </a:r>
          </a:p>
          <a:p>
            <a:pPr lvl="2"/>
            <a:r>
              <a:rPr lang="en-US" sz="9600" dirty="0"/>
              <a:t>B-school</a:t>
            </a:r>
          </a:p>
          <a:p>
            <a:pPr lvl="2"/>
            <a:r>
              <a:rPr lang="en-US" sz="9600" dirty="0"/>
              <a:t>Law School </a:t>
            </a:r>
          </a:p>
          <a:p>
            <a:pPr lvl="2"/>
            <a:r>
              <a:rPr lang="en-US" sz="9600" dirty="0"/>
              <a:t>School of Public Policy</a:t>
            </a:r>
          </a:p>
          <a:p>
            <a:pPr lvl="2"/>
            <a:endParaRPr lang="en-US" sz="9600" dirty="0"/>
          </a:p>
          <a:p>
            <a:pPr lvl="1"/>
            <a:r>
              <a:rPr lang="en-US" sz="9600" dirty="0"/>
              <a:t>Since 1976</a:t>
            </a:r>
          </a:p>
          <a:p>
            <a:pPr lvl="2"/>
            <a:r>
              <a:rPr lang="en-US" sz="9600" dirty="0"/>
              <a:t> Curriculum fits with WOP-P Master curriculum &amp; </a:t>
            </a:r>
            <a:r>
              <a:rPr lang="en-US" sz="9600" i="1" dirty="0"/>
              <a:t>SIOP Guidelines</a:t>
            </a:r>
          </a:p>
          <a:p>
            <a:pPr lvl="2"/>
            <a:r>
              <a:rPr lang="en-US" sz="9600" dirty="0"/>
              <a:t> Contextualized scientist-practitioner model</a:t>
            </a:r>
          </a:p>
          <a:p>
            <a:pPr lvl="3"/>
            <a:endParaRPr lang="en-US" sz="9600" dirty="0"/>
          </a:p>
          <a:p>
            <a:pPr lvl="1"/>
            <a:r>
              <a:rPr lang="en-US" sz="9600" dirty="0"/>
              <a:t>Internships and careers</a:t>
            </a:r>
          </a:p>
          <a:p>
            <a:pPr lvl="2"/>
            <a:r>
              <a:rPr lang="en-US" sz="9600" dirty="0"/>
              <a:t>Federal and state agencies </a:t>
            </a:r>
            <a:r>
              <a:rPr lang="en-US" sz="9600" i="1" dirty="0"/>
              <a:t>(Homeland Security, OPM, FBI, CIA, Dept of Transportation) </a:t>
            </a:r>
          </a:p>
          <a:p>
            <a:pPr lvl="2"/>
            <a:r>
              <a:rPr lang="en-US" sz="9600" dirty="0"/>
              <a:t>Management  and personnel consulting  firms </a:t>
            </a:r>
            <a:r>
              <a:rPr lang="en-US" sz="9600" i="1" dirty="0"/>
              <a:t>(Deloitte, BAH,  PwC, </a:t>
            </a:r>
            <a:r>
              <a:rPr lang="en-US" sz="9600" i="1" dirty="0" err="1"/>
              <a:t>HumRRO</a:t>
            </a:r>
            <a:r>
              <a:rPr lang="en-US" sz="9600" i="1" dirty="0"/>
              <a:t>, AIR)</a:t>
            </a:r>
          </a:p>
          <a:p>
            <a:pPr lvl="1"/>
            <a:endParaRPr lang="en-US" sz="9600" dirty="0"/>
          </a:p>
          <a:p>
            <a:pPr lvl="1"/>
            <a:r>
              <a:rPr lang="en-US" sz="9600" dirty="0"/>
              <a:t>Expanding with a global emphasis </a:t>
            </a:r>
          </a:p>
          <a:p>
            <a:pPr lvl="2"/>
            <a:r>
              <a:rPr lang="en-US" sz="9600" dirty="0"/>
              <a:t>Certificate in IO psychology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3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846A-6D80-4510-8056-55F0A30A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Workforce Evolution—</a:t>
            </a:r>
            <a:br>
              <a:rPr lang="en-US" dirty="0"/>
            </a:br>
            <a:r>
              <a:rPr lang="en-US" dirty="0"/>
              <a:t>Future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F68E0-2524-49CA-8BAE-C6DE7B2FA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725"/>
          </a:xfrm>
        </p:spPr>
        <p:txBody>
          <a:bodyPr/>
          <a:lstStyle/>
          <a:p>
            <a:r>
              <a:rPr lang="en-US" sz="3200" dirty="0"/>
              <a:t>Work—changing from industry to knowledge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Leaving unskilled workers without jobs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Requiring a workforce that is more: </a:t>
            </a:r>
          </a:p>
          <a:p>
            <a:pPr lvl="2"/>
            <a:r>
              <a:rPr lang="en-US" sz="3200" dirty="0"/>
              <a:t>Open to experience</a:t>
            </a:r>
          </a:p>
          <a:p>
            <a:pPr lvl="2"/>
            <a:r>
              <a:rPr lang="en-US" sz="3200" dirty="0"/>
              <a:t>Flexible and agile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6B431-B649-4CDD-9A27-6601FBD7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A7FF65-71F5-419E-9785-701139EA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531E-7F63-4094-8FEC-73E7AABC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82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Workforce Evolution</a:t>
            </a:r>
            <a:br>
              <a:rPr lang="en-US" sz="3600" dirty="0"/>
            </a:br>
            <a:r>
              <a:rPr lang="en-US" sz="3600" dirty="0"/>
              <a:t>	Future of work—</a:t>
            </a:r>
            <a:r>
              <a:rPr lang="en-US" sz="3600" i="1" dirty="0"/>
              <a:t>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FA65-7F3E-4F53-BA8F-00CFD88D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946"/>
            <a:ext cx="10515600" cy="4784404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5900" dirty="0"/>
              <a:t>Automation expected </a:t>
            </a:r>
          </a:p>
          <a:p>
            <a:pPr lvl="2"/>
            <a:r>
              <a:rPr lang="en-US" sz="5900" dirty="0"/>
              <a:t>Industrial robot industry market</a:t>
            </a:r>
          </a:p>
          <a:p>
            <a:pPr lvl="3"/>
            <a:r>
              <a:rPr lang="en-US" sz="5900" dirty="0"/>
              <a:t>188% increase from 2017-2027</a:t>
            </a:r>
          </a:p>
          <a:p>
            <a:pPr lvl="3"/>
            <a:r>
              <a:rPr lang="en-US" sz="5900" dirty="0"/>
              <a:t>63% of job loss in California </a:t>
            </a:r>
          </a:p>
          <a:p>
            <a:pPr marL="1371600" lvl="3" indent="0">
              <a:buNone/>
            </a:pPr>
            <a:endParaRPr lang="en-US" sz="5900" dirty="0"/>
          </a:p>
          <a:p>
            <a:pPr lvl="1"/>
            <a:r>
              <a:rPr lang="en-US" sz="5900" dirty="0"/>
              <a:t>Will require more education and training</a:t>
            </a:r>
          </a:p>
          <a:p>
            <a:pPr lvl="2"/>
            <a:r>
              <a:rPr lang="en-US" sz="5900" dirty="0"/>
              <a:t>Repair robots </a:t>
            </a:r>
          </a:p>
          <a:p>
            <a:pPr lvl="2"/>
            <a:r>
              <a:rPr lang="en-US" sz="5900" dirty="0"/>
              <a:t>Technical training</a:t>
            </a:r>
          </a:p>
          <a:p>
            <a:pPr lvl="2"/>
            <a:endParaRPr lang="en-US" sz="5900" dirty="0"/>
          </a:p>
          <a:p>
            <a:pPr lvl="1"/>
            <a:r>
              <a:rPr lang="en-US" sz="5900" dirty="0"/>
              <a:t>Work for I-Os?</a:t>
            </a:r>
          </a:p>
          <a:p>
            <a:pPr lvl="2"/>
            <a:r>
              <a:rPr lang="en-US" sz="5500" dirty="0"/>
              <a:t> Aptitude assessment / T&amp;D</a:t>
            </a:r>
            <a:endParaRPr lang="en-US" sz="4700" dirty="0"/>
          </a:p>
          <a:p>
            <a:pPr marL="914400" lvl="2" indent="0">
              <a:buNone/>
            </a:pPr>
            <a:endParaRPr lang="en-US" sz="3200" dirty="0"/>
          </a:p>
          <a:p>
            <a:pPr lvl="2"/>
            <a:endParaRPr lang="en-US" sz="3200" dirty="0"/>
          </a:p>
          <a:p>
            <a:pPr lvl="1"/>
            <a:endParaRPr lang="en-US" sz="3600" dirty="0"/>
          </a:p>
          <a:p>
            <a:pPr lvl="3"/>
            <a:endParaRPr lang="en-US" sz="3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B41A5-69F6-42AA-AA28-746FB800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44B10-8C93-42F3-85E3-30C20DE7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6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0EEAA-E7E9-4F4F-A1CC-0AB773E46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Workforce Evolution</a:t>
            </a:r>
            <a:br>
              <a:rPr lang="en-US" sz="3600" dirty="0"/>
            </a:br>
            <a:r>
              <a:rPr lang="en-US" sz="3600" dirty="0"/>
              <a:t>	Future of work—</a:t>
            </a:r>
            <a:r>
              <a:rPr lang="en-US" sz="3600" i="1" dirty="0"/>
              <a:t>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8B06-CC81-4290-9C13-E56E7A09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9753"/>
            <a:ext cx="10515600" cy="4687210"/>
          </a:xfrm>
        </p:spPr>
        <p:txBody>
          <a:bodyPr>
            <a:normAutofit/>
          </a:bodyPr>
          <a:lstStyle/>
          <a:p>
            <a:r>
              <a:rPr lang="en-US" dirty="0"/>
              <a:t>Working together -  Partnering with co-robots </a:t>
            </a:r>
          </a:p>
          <a:p>
            <a:pPr lvl="1"/>
            <a:r>
              <a:rPr lang="en-US" dirty="0"/>
              <a:t>Co-existence and collaboration </a:t>
            </a:r>
          </a:p>
          <a:p>
            <a:pPr marL="457200" lvl="1" indent="0">
              <a:buNone/>
            </a:pPr>
            <a:r>
              <a:rPr lang="en-US" dirty="0"/>
              <a:t>	working together on assembly lines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AI and ML in decision making  </a:t>
            </a:r>
          </a:p>
          <a:p>
            <a:pPr lvl="1"/>
            <a:r>
              <a:rPr lang="en-US" dirty="0" err="1"/>
              <a:t>Cobots</a:t>
            </a:r>
            <a:r>
              <a:rPr lang="en-US" dirty="0"/>
              <a:t> make better decisions with Machine Learning (ML)</a:t>
            </a:r>
          </a:p>
          <a:p>
            <a:pPr lvl="1"/>
            <a:r>
              <a:rPr lang="en-US" dirty="0"/>
              <a:t>Emotional assessments of co-workers</a:t>
            </a:r>
          </a:p>
          <a:p>
            <a:pPr lvl="1"/>
            <a:r>
              <a:rPr lang="en-US" dirty="0"/>
              <a:t>Improve safety in surgery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Humans do the thinking /refining</a:t>
            </a:r>
          </a:p>
          <a:p>
            <a:pPr lvl="1"/>
            <a:r>
              <a:rPr lang="en-US" dirty="0"/>
              <a:t>Needed to check decisions (e.g. Amazon’s ML talent hiring)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B60CC-CE8B-44A8-816C-7F50F828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5CD0F9-FE56-49A0-A32D-7AED3D35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9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7EC6B-6EC9-4FB7-9947-601510AB2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Workforce Evolution</a:t>
            </a:r>
            <a:br>
              <a:rPr lang="en-US" dirty="0"/>
            </a:br>
            <a:r>
              <a:rPr lang="en-US" dirty="0"/>
              <a:t>	</a:t>
            </a:r>
            <a:r>
              <a:rPr lang="en-US" sz="3600" dirty="0"/>
              <a:t>Future of work--a</a:t>
            </a:r>
            <a:r>
              <a:rPr lang="en-US" sz="3600" i="1" dirty="0"/>
              <a:t>utomation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AFB2-D460-48D6-AD01-596AE1D1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Safety </a:t>
            </a:r>
          </a:p>
          <a:p>
            <a:pPr lvl="1"/>
            <a:r>
              <a:rPr lang="en-US" sz="3200" dirty="0"/>
              <a:t>Airlines still need human factors</a:t>
            </a:r>
          </a:p>
          <a:p>
            <a:pPr lvl="2"/>
            <a:r>
              <a:rPr lang="en-US" sz="3200" dirty="0"/>
              <a:t>e.g. Boeing’s 737 Lion Airlines disaster</a:t>
            </a:r>
          </a:p>
          <a:p>
            <a:pPr lvl="3"/>
            <a:r>
              <a:rPr lang="en-US" sz="3000" dirty="0"/>
              <a:t>Training or design?</a:t>
            </a:r>
          </a:p>
          <a:p>
            <a:pPr lvl="1"/>
            <a:r>
              <a:rPr lang="en-US" sz="3200" dirty="0"/>
              <a:t>Autonomous trucks </a:t>
            </a:r>
          </a:p>
          <a:p>
            <a:pPr lvl="2"/>
            <a:r>
              <a:rPr lang="en-US" sz="3200" dirty="0"/>
              <a:t>Still need drivers</a:t>
            </a:r>
          </a:p>
          <a:p>
            <a:pPr lvl="2"/>
            <a:r>
              <a:rPr lang="en-US" sz="3200" dirty="0"/>
              <a:t>Fewer skills needed  / more boring</a:t>
            </a:r>
          </a:p>
          <a:p>
            <a:pPr lvl="2"/>
            <a:r>
              <a:rPr lang="en-US" sz="3200" dirty="0"/>
              <a:t>Which is safer? Driver or vehicle?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1662D-4778-4420-95E7-E8C0318D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7399C-9616-4AF4-A671-CA87365B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4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94669-2DC6-4D44-9831-4CA99958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94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Workforce Evolution</a:t>
            </a:r>
            <a:br>
              <a:rPr lang="en-US" sz="4000" dirty="0"/>
            </a:br>
            <a:r>
              <a:rPr lang="en-US" sz="4000" dirty="0"/>
              <a:t>	</a:t>
            </a:r>
            <a:r>
              <a:rPr lang="en-US" sz="4000" i="1" dirty="0"/>
              <a:t>Top worker requirements in 2019 </a:t>
            </a:r>
            <a:r>
              <a:rPr lang="en-US" sz="3100" i="1" dirty="0"/>
              <a:t>(</a:t>
            </a:r>
            <a:r>
              <a:rPr lang="en-US" sz="3100" i="1" dirty="0" err="1"/>
              <a:t>Linkedin</a:t>
            </a:r>
            <a:r>
              <a:rPr lang="en-US" sz="3100" i="1" dirty="0"/>
              <a:t> study)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19B4-EBBE-4886-A2DD-B30F96C46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640"/>
            <a:ext cx="10515600" cy="50207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  <a:r>
              <a:rPr lang="en-US" sz="3000" dirty="0"/>
              <a:t>Soft skills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Creativity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Persuasion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Adaptability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Time management</a:t>
            </a:r>
          </a:p>
          <a:p>
            <a:pPr marL="457200" lvl="1" indent="0">
              <a:buNone/>
            </a:pPr>
            <a:r>
              <a:rPr lang="en-US" sz="3000" dirty="0"/>
              <a:t> </a:t>
            </a:r>
          </a:p>
          <a:p>
            <a:r>
              <a:rPr lang="en-US" sz="3000" dirty="0"/>
              <a:t>Hard Skills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Cloud computing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Artificial intelligence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Analytical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People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000" dirty="0"/>
              <a:t>UX design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43D61-8D6B-4C42-9F38-3C19D222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3034C-BE5D-4686-B5A8-482E5F1F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4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A073F-8B89-45AD-8C38-92CC46B51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Practitioner / Consulting Activities</a:t>
            </a:r>
            <a:br>
              <a:rPr lang="en-US" sz="4000" b="1" dirty="0"/>
            </a:br>
            <a:r>
              <a:rPr lang="en-US" sz="4000" b="1" dirty="0"/>
              <a:t>(</a:t>
            </a:r>
            <a:r>
              <a:rPr lang="en-US" sz="4000" b="1" i="1" dirty="0"/>
              <a:t>technology aspects permeate all</a:t>
            </a:r>
            <a:r>
              <a:rPr lang="en-US" sz="4000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0A34-5B98-4D3F-A596-64D46D29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3604"/>
            <a:ext cx="10515600" cy="3972746"/>
          </a:xfrm>
        </p:spPr>
        <p:txBody>
          <a:bodyPr>
            <a:normAutofit/>
          </a:bodyPr>
          <a:lstStyle/>
          <a:p>
            <a:pPr lvl="2"/>
            <a:r>
              <a:rPr lang="en-US" sz="3200" dirty="0"/>
              <a:t>Personnel (Workforce staffing and maintenance)</a:t>
            </a:r>
          </a:p>
          <a:p>
            <a:pPr lvl="3"/>
            <a:endParaRPr lang="en-US" sz="3200" dirty="0"/>
          </a:p>
          <a:p>
            <a:pPr lvl="3"/>
            <a:r>
              <a:rPr lang="en-US" sz="3200" dirty="0"/>
              <a:t>Job-work analysis versus “task clusters”</a:t>
            </a:r>
          </a:p>
          <a:p>
            <a:pPr lvl="3"/>
            <a:endParaRPr lang="en-US" sz="3200" dirty="0"/>
          </a:p>
          <a:p>
            <a:pPr lvl="3"/>
            <a:r>
              <a:rPr lang="en-US" sz="3200" dirty="0"/>
              <a:t>Talent recruitment, selection, placement (online)</a:t>
            </a:r>
          </a:p>
          <a:p>
            <a:pPr lvl="3"/>
            <a:endParaRPr lang="en-US" sz="3200" dirty="0"/>
          </a:p>
          <a:p>
            <a:pPr lvl="3"/>
            <a:r>
              <a:rPr lang="en-US" sz="3200" dirty="0"/>
              <a:t>Performance appraisal (performance management) </a:t>
            </a:r>
          </a:p>
          <a:p>
            <a:pPr lvl="3"/>
            <a:endParaRPr lang="en-US" sz="3600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DF1B3-3A51-43F7-A69C-FB700BD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U. Barcelona Faculty Conference January 15,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6FD129-9F92-4653-AF31-996EE3FF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27D1-92B9-4654-96DF-699A5D5B37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1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7054</TotalTime>
  <Words>1211</Words>
  <Application>Microsoft Office PowerPoint</Application>
  <PresentationFormat>Widescreen</PresentationFormat>
  <Paragraphs>321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 The Changing Global Workforce: Implications for WOP-P Masters Programs </vt:lpstr>
      <vt:lpstr>U of Baltimore’s M.S in Applied Psychology: I-O Program </vt:lpstr>
      <vt:lpstr>The Workforce Evolution— Future of work</vt:lpstr>
      <vt:lpstr>Workforce Evolution  Future of work—automation</vt:lpstr>
      <vt:lpstr>Workforce Evolution  Future of work—automation</vt:lpstr>
      <vt:lpstr>Workforce Evolution  Future of work--automation  </vt:lpstr>
      <vt:lpstr>Workforce Evolution  Top worker requirements in 2019 (Linkedin study)  </vt:lpstr>
      <vt:lpstr>Practitioner / Consulting Activities (technology aspects permeate all)</vt:lpstr>
      <vt:lpstr>Practitioner / Consulting Activities (technology aspects permeate all)</vt:lpstr>
      <vt:lpstr>Practitioner / Consulting Activities (technology aspects permeate all)</vt:lpstr>
      <vt:lpstr> Digital Technology &amp; the Age of the Internet— Issues: Selection </vt:lpstr>
      <vt:lpstr>Digital Technology &amp; the Age of the Internet— Issue: Internet Testing  </vt:lpstr>
      <vt:lpstr>Digital Technology &amp; the Age of the Internet— Issues: Selection</vt:lpstr>
      <vt:lpstr> Digital Technology &amp; the Age of the Internet— Issue: Validation and Theory </vt:lpstr>
      <vt:lpstr>Digital Technology &amp; the Age of the Internet— Issues: Performance Management</vt:lpstr>
      <vt:lpstr>Implications  For</vt:lpstr>
      <vt:lpstr>Encountering Challenges  (a couple of mine)</vt:lpstr>
      <vt:lpstr>Challenges at University of Baltimore </vt:lpstr>
      <vt:lpstr>Consulting Challenge: Test Validation </vt:lpstr>
      <vt:lpstr>Issue:  Performance Management – in fluid work arrangements</vt:lpstr>
      <vt:lpstr>Consulting challenge:  Performance management</vt:lpstr>
      <vt:lpstr> Other topical areas impacted by technology?</vt:lpstr>
      <vt:lpstr>PowerPoint Presentation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Mitchell</dc:creator>
  <cp:lastModifiedBy>Thomas Mitchell</cp:lastModifiedBy>
  <cp:revision>216</cp:revision>
  <cp:lastPrinted>2019-01-11T20:32:04Z</cp:lastPrinted>
  <dcterms:created xsi:type="dcterms:W3CDTF">2017-02-27T21:13:27Z</dcterms:created>
  <dcterms:modified xsi:type="dcterms:W3CDTF">2019-01-28T18:54:41Z</dcterms:modified>
</cp:coreProperties>
</file>