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4F870-506F-4CB7-92B2-650B3CBB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CE5B9-C949-4874-B050-E6D38344A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D7A5E-EAD7-4DD7-A2E2-EEC23C92A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7FB5-6E27-4493-ABA9-D2C343AB22F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7C165-ACD7-46E3-A105-168176AEF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C319A-076A-4FD3-B53A-420447E0B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A23-6D9E-44E6-8469-2F756BA52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0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062DC-055A-4CE8-931F-DC91DBCE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CBD93C-AC74-4DBF-94DE-0EF1B6E0E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60301-78C4-4B06-BD87-74FD581DE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7FB5-6E27-4493-ABA9-D2C343AB22F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5D83F-2B25-4AEE-A491-F940E62E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AD460-660C-4C77-ADCA-D66A6587A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A23-6D9E-44E6-8469-2F756BA52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7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15935D-6DAB-4C9D-A41B-E038B7642B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A11610-C793-496C-98ED-CB87D2D7E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B5DD0-E081-45FB-BEBF-CD0A44860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7FB5-6E27-4493-ABA9-D2C343AB22F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38F31-82DA-4C5A-9B99-27E5C532E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7D5DD-A9EF-4C27-AD2C-8B12BA722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A23-6D9E-44E6-8469-2F756BA52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2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A289C-977F-49B4-83BA-D075B5150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6CB25-C641-477B-879E-0DA498312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01F44-2A45-4385-BE89-D41986F6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7FB5-6E27-4493-ABA9-D2C343AB22F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48B8A-4FA2-439E-824A-6A3E0B23C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9D7A6-29D9-4DA1-ACBB-4E1F9773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A23-6D9E-44E6-8469-2F756BA52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9B6FD-84D0-4CD1-81C6-E7B175B98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4C361-620F-4FC2-A196-0009772CD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CA53F-6E71-43AB-9BAC-89ECF2B28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7FB5-6E27-4493-ABA9-D2C343AB22F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E2AE1-0B44-4732-8CF8-BA298536A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B00F7-DB03-484D-AA20-5A4B46311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A23-6D9E-44E6-8469-2F756BA52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3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8FBC4-47B3-4679-9A97-07C9915CC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FB3F5-FE89-4A63-85D4-4C9FD630B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232B04-CF17-4EB8-9572-B3E3AAA36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8622A-7610-4443-8D9B-80057ED11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7FB5-6E27-4493-ABA9-D2C343AB22F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30849-4E09-48CC-A2E1-C94257F5F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F8871-D090-471D-95AF-802FA7F2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A23-6D9E-44E6-8469-2F756BA52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1FE39-9A57-40D8-BBDF-0CF98D00C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1361E-B3F2-48DE-8456-DFBAFACF1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FEBF0-A83A-4D94-8687-5A159145A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E3CA42-75F4-4733-82BF-F58C2B0F9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3AD869-1C5D-4004-B69E-816019FBFD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490FA-E09C-4D6E-B982-88CC7E964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7FB5-6E27-4493-ABA9-D2C343AB22F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6494F6-112C-4A82-AC10-2E9227B39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72EF43-B969-4AD1-B8E8-18961952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A23-6D9E-44E6-8469-2F756BA52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FAA76-06DE-409F-AD6E-FB17593D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667F40-EBDC-4763-BE24-C81A86EFE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7FB5-6E27-4493-ABA9-D2C343AB22F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EF05B1-C552-4C2A-BF23-BECD39E64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180502-23F0-488A-B3EE-71E5D5D2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A23-6D9E-44E6-8469-2F756BA52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CAD974-E060-4434-BBEF-046C54018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7FB5-6E27-4493-ABA9-D2C343AB22F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7E8C31-1794-4C67-9A81-7B46488A2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F08F7-F9F7-4129-9E69-A39273B81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A23-6D9E-44E6-8469-2F756BA52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7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F42DC-E47A-4B21-BF9A-6D6B234B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0BB81-E858-48F5-A874-B59D84309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15FC42-05F5-4712-AF20-4C3C3E468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B374D9-E413-4892-8479-2229A582D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7FB5-6E27-4493-ABA9-D2C343AB22F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E5BD87-D8FC-4698-AF6A-EBA9664EA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C625E-DFE8-4879-B8D2-975245C99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A23-6D9E-44E6-8469-2F756BA52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8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22CDC-1616-4AD9-BE5B-BCCB6E41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001A9D-58FD-4AE5-83DA-BAD15FED6C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C3CEF1-6962-410D-BEFD-700133B41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20893-42A3-49E7-AA6E-A40BEAF2C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7FB5-6E27-4493-ABA9-D2C343AB22F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83905-F658-42D8-9869-D3B0BBE2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87949-B5B5-4C60-9F38-A299BF930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A23-6D9E-44E6-8469-2F756BA52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1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5BB576-FF57-4AB8-8BED-D13DE812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68B03-003C-4AF5-885B-18C572C54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6C932-3793-40C6-9A75-7258376C5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57FB5-6E27-4493-ABA9-D2C343AB22F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B25E3-67C6-40EE-A27D-59476D096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5EB3E-B815-4622-97FB-309160B8E2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1BA23-6D9E-44E6-8469-2F756BA52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3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Kurt_Lewi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65914F-25CA-4572-B874-5BF7725FC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Framework for Studying WOP-P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48ED7C-585E-46C0-B14F-EDE6863D9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Role of theory in applied setting</a:t>
            </a:r>
          </a:p>
          <a:p>
            <a:r>
              <a:rPr lang="en-US" dirty="0"/>
              <a:t>Lewin’s formula</a:t>
            </a:r>
          </a:p>
          <a:p>
            <a:pPr lvl="1"/>
            <a:r>
              <a:rPr lang="en-US" dirty="0"/>
              <a:t>B = </a:t>
            </a:r>
            <a:r>
              <a:rPr lang="en-US" i="1" dirty="0"/>
              <a:t>f </a:t>
            </a:r>
            <a:r>
              <a:rPr lang="en-US" dirty="0"/>
              <a:t>(p*e)</a:t>
            </a:r>
          </a:p>
          <a:p>
            <a:r>
              <a:rPr lang="en-US" dirty="0"/>
              <a:t>Organizational </a:t>
            </a:r>
            <a:r>
              <a:rPr lang="en-US" dirty="0" smtClean="0"/>
              <a:t>Diagnosis </a:t>
            </a:r>
            <a:r>
              <a:rPr lang="en-US" dirty="0"/>
              <a:t>and </a:t>
            </a:r>
            <a:r>
              <a:rPr lang="en-US" dirty="0"/>
              <a:t>A</a:t>
            </a:r>
            <a:r>
              <a:rPr lang="en-US" dirty="0" smtClean="0"/>
              <a:t>ssessment</a:t>
            </a:r>
            <a:endParaRPr lang="en-US" dirty="0"/>
          </a:p>
          <a:p>
            <a:r>
              <a:rPr lang="en-US" dirty="0"/>
              <a:t>Consulting as a </a:t>
            </a:r>
            <a:r>
              <a:rPr lang="en-US" dirty="0" smtClean="0"/>
              <a:t>Practitioner</a:t>
            </a:r>
            <a:endParaRPr lang="en-US" dirty="0"/>
          </a:p>
          <a:p>
            <a:r>
              <a:rPr lang="en-US" dirty="0"/>
              <a:t>Motivation / Satisfaction / Leadership</a:t>
            </a:r>
          </a:p>
        </p:txBody>
      </p:sp>
    </p:spTree>
    <p:extLst>
      <p:ext uri="{BB962C8B-B14F-4D97-AF65-F5344CB8AC3E}">
        <p14:creationId xmlns:p14="http://schemas.microsoft.com/office/powerpoint/2010/main" val="266890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699A7-22D7-425B-AF69-67A5E2B0A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Psychological Theory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C8A7-F64B-4C6E-AA4C-CFE5E7525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Theory: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a set of interrelated constructs that predict and explain behavior</a:t>
            </a:r>
          </a:p>
          <a:p>
            <a:pPr lvl="1"/>
            <a:r>
              <a:rPr lang="en-US" dirty="0"/>
              <a:t> Guides research</a:t>
            </a:r>
          </a:p>
          <a:p>
            <a:pPr lvl="1"/>
            <a:r>
              <a:rPr lang="en-US" dirty="0"/>
              <a:t>Can be generalized to other times/ settings / populations</a:t>
            </a:r>
          </a:p>
          <a:p>
            <a:r>
              <a:rPr lang="en-US" b="1" i="1" dirty="0"/>
              <a:t>Concept:</a:t>
            </a:r>
            <a:r>
              <a:rPr lang="en-US" dirty="0"/>
              <a:t> Expresses an abstraction, e.g., "achievement."</a:t>
            </a:r>
          </a:p>
          <a:p>
            <a:r>
              <a:rPr lang="en-US" b="1" i="1" dirty="0"/>
              <a:t>Construct:</a:t>
            </a:r>
            <a:r>
              <a:rPr lang="en-US" dirty="0"/>
              <a:t> a concept  invented for scientific research, e.g.,  "intelligence."</a:t>
            </a:r>
          </a:p>
          <a:p>
            <a:pPr marL="0" indent="0">
              <a:buNone/>
            </a:pPr>
            <a:r>
              <a:rPr lang="en-US" b="1" i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9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13221-66B8-4B3B-B301-E77B45076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7893"/>
          </a:xfrm>
        </p:spPr>
        <p:txBody>
          <a:bodyPr/>
          <a:lstStyle/>
          <a:p>
            <a:pPr algn="ctr"/>
            <a:r>
              <a:rPr lang="en-US" dirty="0"/>
              <a:t>K. Lewin’s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2715E-93D4-4543-82F0-7C43F7820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3927"/>
            <a:ext cx="10515600" cy="4773036"/>
          </a:xfrm>
        </p:spPr>
        <p:txBody>
          <a:bodyPr/>
          <a:lstStyle/>
          <a:p>
            <a:r>
              <a:rPr lang="de-DE" b="1" dirty="0">
                <a:hlinkClick r:id="rId2"/>
              </a:rPr>
              <a:t>Kurt Lewin</a:t>
            </a:r>
            <a:r>
              <a:rPr lang="de-DE" b="1" dirty="0"/>
              <a:t>  B = </a:t>
            </a:r>
            <a:r>
              <a:rPr lang="de-DE" b="1" i="1" dirty="0"/>
              <a:t>f</a:t>
            </a:r>
            <a:r>
              <a:rPr lang="de-DE" b="1" dirty="0"/>
              <a:t> (</a:t>
            </a:r>
            <a:r>
              <a:rPr lang="de-DE" b="1" i="1" dirty="0"/>
              <a:t>p*e</a:t>
            </a:r>
            <a:r>
              <a:rPr lang="de-DE" dirty="0"/>
              <a:t>)</a:t>
            </a:r>
            <a:endParaRPr lang="en-US" dirty="0"/>
          </a:p>
          <a:p>
            <a:r>
              <a:rPr lang="en-US" dirty="0"/>
              <a:t>Behavior  </a:t>
            </a:r>
          </a:p>
          <a:p>
            <a:pPr lvl="1"/>
            <a:r>
              <a:rPr lang="en-US" dirty="0"/>
              <a:t>Directly observable overt or covert action (</a:t>
            </a:r>
            <a:r>
              <a:rPr lang="en-US" i="1" dirty="0"/>
              <a:t>thinking is included! You just have to ask)</a:t>
            </a:r>
          </a:p>
          <a:p>
            <a:pPr lvl="1"/>
            <a:r>
              <a:rPr lang="en-US" dirty="0"/>
              <a:t>Indirectly observable results or self-report</a:t>
            </a:r>
          </a:p>
          <a:p>
            <a:r>
              <a:rPr lang="en-US" dirty="0"/>
              <a:t>p - Person unit of observation – (</a:t>
            </a:r>
            <a:r>
              <a:rPr lang="en-US" i="1" dirty="0"/>
              <a:t>usually</a:t>
            </a:r>
            <a:r>
              <a:rPr lang="en-US" dirty="0"/>
              <a:t>)</a:t>
            </a:r>
          </a:p>
          <a:p>
            <a:r>
              <a:rPr lang="en-US" dirty="0"/>
              <a:t>e – Environment </a:t>
            </a:r>
          </a:p>
          <a:p>
            <a:pPr lvl="1"/>
            <a:r>
              <a:rPr lang="en-US" dirty="0"/>
              <a:t>Anything in the person’s field that can influence behavior</a:t>
            </a:r>
          </a:p>
          <a:p>
            <a:r>
              <a:rPr lang="en-US" dirty="0"/>
              <a:t>* - person and environment interaction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95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96741-B1BB-400D-91D7-2EF801177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Organizational Diagnosis &amp; Assessment</a:t>
            </a:r>
            <a:br>
              <a:rPr lang="en-US" sz="3600" dirty="0" smtClean="0"/>
            </a:br>
            <a:r>
              <a:rPr lang="en-US" sz="3200" dirty="0" smtClean="0"/>
              <a:t>IOP </a:t>
            </a:r>
            <a:r>
              <a:rPr lang="en-US" sz="3200" dirty="0"/>
              <a:t>Consultant’s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D2C88-5B3A-4200-A087-B6EC266AE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solve a </a:t>
            </a:r>
            <a:r>
              <a:rPr lang="en-US" i="1" dirty="0"/>
              <a:t>problem</a:t>
            </a:r>
            <a:r>
              <a:rPr lang="en-US" dirty="0"/>
              <a:t> (presented by management)  </a:t>
            </a:r>
          </a:p>
          <a:p>
            <a:pPr lvl="1"/>
            <a:r>
              <a:rPr lang="en-US" dirty="0"/>
              <a:t>Usually how it begins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	Or </a:t>
            </a:r>
          </a:p>
          <a:p>
            <a:endParaRPr lang="en-US" dirty="0"/>
          </a:p>
          <a:p>
            <a:r>
              <a:rPr lang="en-US" dirty="0"/>
              <a:t>Discover an </a:t>
            </a:r>
            <a:r>
              <a:rPr lang="en-US" i="1" dirty="0"/>
              <a:t>opportunity</a:t>
            </a:r>
            <a:r>
              <a:rPr lang="en-US" dirty="0"/>
              <a:t> for improvement</a:t>
            </a:r>
          </a:p>
          <a:p>
            <a:pPr lvl="1"/>
            <a:r>
              <a:rPr lang="en-US" dirty="0"/>
              <a:t>Look for opportunities (while you are solving the problem)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48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CC1D6-1716-40A5-8594-C182FF5C0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757"/>
            <a:ext cx="10515600" cy="129678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Organizational </a:t>
            </a:r>
            <a:r>
              <a:rPr lang="en-US" sz="4000" dirty="0" smtClean="0"/>
              <a:t>Diagnosis </a:t>
            </a:r>
            <a:r>
              <a:rPr lang="en-US" sz="4000" dirty="0"/>
              <a:t>and </a:t>
            </a:r>
            <a:r>
              <a:rPr lang="en-US" sz="4000" dirty="0" smtClean="0"/>
              <a:t>Assessment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600" dirty="0"/>
              <a:t>Medical Model (physician’s approach</a:t>
            </a:r>
            <a:r>
              <a:rPr lang="en-US" sz="3600" dirty="0" smtClean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970F9-CE5C-459B-8A7D-28A3C56CB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r>
              <a:rPr lang="en-US" dirty="0"/>
              <a:t>Observe symptoms</a:t>
            </a:r>
          </a:p>
          <a:p>
            <a:pPr lvl="1"/>
            <a:r>
              <a:rPr lang="en-US" dirty="0"/>
              <a:t>Conduct assessments</a:t>
            </a:r>
          </a:p>
          <a:p>
            <a:pPr lvl="2"/>
            <a:r>
              <a:rPr lang="en-US" dirty="0"/>
              <a:t>Clinical observation and tests (temperature, BP, blood work</a:t>
            </a:r>
          </a:p>
          <a:p>
            <a:pPr lvl="1"/>
            <a:r>
              <a:rPr lang="en-US" dirty="0"/>
              <a:t>Diagnosis cause of symptoms</a:t>
            </a:r>
          </a:p>
          <a:p>
            <a:pPr lvl="1"/>
            <a:r>
              <a:rPr lang="en-US" dirty="0"/>
              <a:t>Consider remedies</a:t>
            </a:r>
          </a:p>
          <a:p>
            <a:pPr lvl="1"/>
            <a:r>
              <a:rPr lang="en-US" dirty="0"/>
              <a:t>Treat the patient</a:t>
            </a:r>
          </a:p>
          <a:p>
            <a:pPr lvl="1"/>
            <a:r>
              <a:rPr lang="en-US" dirty="0"/>
              <a:t>Follow up  </a:t>
            </a:r>
          </a:p>
          <a:p>
            <a:pPr lvl="1"/>
            <a:r>
              <a:rPr lang="en-US" dirty="0"/>
              <a:t>Revise if needed</a:t>
            </a:r>
          </a:p>
        </p:txBody>
      </p:sp>
    </p:spTree>
    <p:extLst>
      <p:ext uri="{BB962C8B-B14F-4D97-AF65-F5344CB8AC3E}">
        <p14:creationId xmlns:p14="http://schemas.microsoft.com/office/powerpoint/2010/main" val="2629527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99E7B-B191-448F-9683-1FA4D15DE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359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Consulting as an IOP practitioner –</a:t>
            </a:r>
            <a:br>
              <a:rPr lang="en-US" dirty="0"/>
            </a:br>
            <a:r>
              <a:rPr lang="en-US" sz="3200" i="1" dirty="0"/>
              <a:t>using the medical model metaphor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EE5CB-6AAE-4B4C-92CA-AEEB364B6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Observe symptoms presented by client</a:t>
            </a:r>
          </a:p>
          <a:p>
            <a:pPr lvl="2"/>
            <a:r>
              <a:rPr lang="en-US" dirty="0"/>
              <a:t>Listen carefully and summarize </a:t>
            </a:r>
          </a:p>
          <a:p>
            <a:pPr lvl="2"/>
            <a:r>
              <a:rPr lang="en-US" dirty="0"/>
              <a:t>Do not take their diagnosis for granted </a:t>
            </a:r>
          </a:p>
          <a:p>
            <a:pPr marL="1371600" lvl="3" indent="0">
              <a:buNone/>
            </a:pPr>
            <a:endParaRPr lang="en-US" dirty="0"/>
          </a:p>
          <a:p>
            <a:pPr lvl="1"/>
            <a:r>
              <a:rPr lang="en-US" dirty="0"/>
              <a:t>Identify the problem - “pain point” or what hurting </a:t>
            </a:r>
          </a:p>
          <a:p>
            <a:pPr lvl="1"/>
            <a:r>
              <a:rPr lang="en-US" dirty="0"/>
              <a:t>Conduct assessments (your own) using</a:t>
            </a:r>
          </a:p>
          <a:p>
            <a:pPr lvl="2"/>
            <a:r>
              <a:rPr lang="en-US" dirty="0"/>
              <a:t>Archival information, interviews, focus groups, surveys, inventories</a:t>
            </a:r>
          </a:p>
          <a:p>
            <a:pPr lvl="1"/>
            <a:r>
              <a:rPr lang="en-US" dirty="0"/>
              <a:t>Diagnose cause of  problem</a:t>
            </a:r>
          </a:p>
          <a:p>
            <a:pPr lvl="1"/>
            <a:r>
              <a:rPr lang="en-US" dirty="0"/>
              <a:t>Consider solutions (possible interventions)</a:t>
            </a:r>
          </a:p>
          <a:p>
            <a:pPr lvl="1"/>
            <a:r>
              <a:rPr lang="en-US" dirty="0"/>
              <a:t>Implement solution</a:t>
            </a:r>
          </a:p>
          <a:p>
            <a:pPr lvl="1"/>
            <a:r>
              <a:rPr lang="en-US" dirty="0"/>
              <a:t>Follow 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12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9B425-0496-42EF-BEA8-D309BB14D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Consulting as a Practitioner</a:t>
            </a:r>
            <a:br>
              <a:rPr lang="en-US" sz="3600" dirty="0" smtClean="0"/>
            </a:br>
            <a:r>
              <a:rPr lang="en-US" sz="2800" dirty="0" smtClean="0"/>
              <a:t>Building </a:t>
            </a:r>
            <a:r>
              <a:rPr lang="en-US" sz="2800" dirty="0"/>
              <a:t>Client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100CC-7B81-4991-84DE-1B214EFDB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Use business lingo</a:t>
            </a:r>
          </a:p>
          <a:p>
            <a:pPr lvl="1"/>
            <a:r>
              <a:rPr lang="en-US" dirty="0"/>
              <a:t>Never use the term “theory”</a:t>
            </a:r>
          </a:p>
          <a:p>
            <a:r>
              <a:rPr lang="en-US" dirty="0"/>
              <a:t>Get buy-in at all levels</a:t>
            </a:r>
          </a:p>
          <a:p>
            <a:pPr lvl="1"/>
            <a:r>
              <a:rPr lang="en-US" dirty="0"/>
              <a:t>Top to bottom, union, management</a:t>
            </a:r>
          </a:p>
          <a:p>
            <a:r>
              <a:rPr lang="en-US" dirty="0"/>
              <a:t>Invite input (but only if you think it may help)</a:t>
            </a:r>
          </a:p>
          <a:p>
            <a:pPr lvl="1"/>
            <a:r>
              <a:rPr lang="en-US" dirty="0"/>
              <a:t>If you ask be prepared to use some of it</a:t>
            </a:r>
          </a:p>
          <a:p>
            <a:r>
              <a:rPr lang="en-US" dirty="0"/>
              <a:t>Don’t pretend to know more than you do 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50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2CEF9-5CBA-4F3F-97AE-229A3BC66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260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Motivation / Satisfaction / Leadership</a:t>
            </a:r>
            <a:br>
              <a:rPr lang="en-US" dirty="0"/>
            </a:br>
            <a:r>
              <a:rPr lang="en-US" sz="4000" i="1" dirty="0"/>
              <a:t>Three </a:t>
            </a:r>
            <a:r>
              <a:rPr lang="en-US" sz="4000" i="1" dirty="0" smtClean="0"/>
              <a:t>perspectives for </a:t>
            </a:r>
            <a:r>
              <a:rPr lang="en-US" sz="4000" i="1" dirty="0" smtClean="0"/>
              <a:t>case </a:t>
            </a:r>
            <a:r>
              <a:rPr lang="en-US" sz="4000" i="1" smtClean="0"/>
              <a:t>study </a:t>
            </a:r>
            <a:endParaRPr lang="en-US" sz="4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373DE-0C6C-4257-BCD3-2452859FA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  <a:p>
            <a:pPr lvl="1"/>
            <a:r>
              <a:rPr lang="en-US" dirty="0"/>
              <a:t>Drivers of behavior  (from amotivation to high engagement)</a:t>
            </a:r>
          </a:p>
          <a:p>
            <a:pPr lvl="1"/>
            <a:endParaRPr lang="en-US" dirty="0"/>
          </a:p>
          <a:p>
            <a:r>
              <a:rPr lang="en-US" dirty="0"/>
              <a:t>Satisfaction </a:t>
            </a:r>
          </a:p>
          <a:p>
            <a:pPr lvl="1"/>
            <a:r>
              <a:rPr lang="en-US" dirty="0"/>
              <a:t>Attitudes that influence behavior</a:t>
            </a:r>
          </a:p>
          <a:p>
            <a:pPr lvl="1"/>
            <a:endParaRPr lang="en-US" dirty="0"/>
          </a:p>
          <a:p>
            <a:r>
              <a:rPr lang="en-US" dirty="0"/>
              <a:t>Leadership</a:t>
            </a:r>
          </a:p>
          <a:p>
            <a:pPr lvl="1"/>
            <a:r>
              <a:rPr lang="en-US" dirty="0"/>
              <a:t>An important driver of behavior</a:t>
            </a:r>
          </a:p>
        </p:txBody>
      </p:sp>
    </p:spTree>
    <p:extLst>
      <p:ext uri="{BB962C8B-B14F-4D97-AF65-F5344CB8AC3E}">
        <p14:creationId xmlns:p14="http://schemas.microsoft.com/office/powerpoint/2010/main" val="916917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241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Framework for Studying WOP-P</vt:lpstr>
      <vt:lpstr>Psychological Theory </vt:lpstr>
      <vt:lpstr>K. Lewin’s Formula</vt:lpstr>
      <vt:lpstr>Organizational Diagnosis &amp; Assessment IOP Consultant’s Role</vt:lpstr>
      <vt:lpstr>Organizational Diagnosis and Assessment Medical Model (physician’s approach)</vt:lpstr>
      <vt:lpstr>Consulting as an IOP practitioner – using the medical model metaphor</vt:lpstr>
      <vt:lpstr>Consulting as a Practitioner Building Client Relations</vt:lpstr>
      <vt:lpstr>Motivation / Satisfaction / Leadership Three perspectives for case study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Framework for Studying WOP-P</dc:title>
  <dc:creator>Thomas Mitchell</dc:creator>
  <cp:lastModifiedBy>Thomas Mitchell</cp:lastModifiedBy>
  <cp:revision>25</cp:revision>
  <dcterms:created xsi:type="dcterms:W3CDTF">2019-01-02T21:28:52Z</dcterms:created>
  <dcterms:modified xsi:type="dcterms:W3CDTF">2019-01-08T16:39:08Z</dcterms:modified>
</cp:coreProperties>
</file>