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87" r:id="rId9"/>
    <p:sldId id="262" r:id="rId10"/>
    <p:sldId id="268" r:id="rId11"/>
    <p:sldId id="269" r:id="rId12"/>
    <p:sldId id="270" r:id="rId13"/>
    <p:sldId id="271" r:id="rId14"/>
    <p:sldId id="263" r:id="rId15"/>
    <p:sldId id="264" r:id="rId16"/>
    <p:sldId id="265" r:id="rId17"/>
    <p:sldId id="266" r:id="rId18"/>
    <p:sldId id="267" r:id="rId19"/>
    <p:sldId id="288" r:id="rId20"/>
    <p:sldId id="272" r:id="rId21"/>
    <p:sldId id="286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A3AD8-B910-48FD-A1BB-6ACDA254D5FC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5736A-CB06-4C38-A888-1CEEEE141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11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baseline="0" dirty="0" smtClean="0"/>
              <a:t> search for “dog” would not find this picture that was labeled with “pup”…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DA172-83EC-4935-BB58-50E3E95F718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 this one labeled as “Scottish Terrier”…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DA172-83EC-4935-BB58-50E3E95F718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 but you would get this hot dog cart.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DA172-83EC-4935-BB58-50E3E95F718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</a:t>
            </a:r>
            <a:r>
              <a:rPr lang="en-US" baseline="0" dirty="0" smtClean="0"/>
              <a:t> your search gets too few results, try using OR to get more.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DA172-83EC-4935-BB58-50E3E95F718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DA172-83EC-4935-BB58-50E3E95F718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get too many results, try using AND to get fewer results.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DA172-83EC-4935-BB58-50E3E95F718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DA172-83EC-4935-BB58-50E3E95F718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DA172-83EC-4935-BB58-50E3E95F718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0E275-5331-4462-A83C-CF557EA20CF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82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4432-6C5A-4652-9B05-E24FF342C25F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03CC-DF00-4959-9047-2EB27B0C3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6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4432-6C5A-4652-9B05-E24FF342C25F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03CC-DF00-4959-9047-2EB27B0C3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1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4432-6C5A-4652-9B05-E24FF342C25F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03CC-DF00-4959-9047-2EB27B0C3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4432-6C5A-4652-9B05-E24FF342C25F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03CC-DF00-4959-9047-2EB27B0C3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0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4432-6C5A-4652-9B05-E24FF342C25F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03CC-DF00-4959-9047-2EB27B0C3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0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4432-6C5A-4652-9B05-E24FF342C25F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03CC-DF00-4959-9047-2EB27B0C3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1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4432-6C5A-4652-9B05-E24FF342C25F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03CC-DF00-4959-9047-2EB27B0C3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2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4432-6C5A-4652-9B05-E24FF342C25F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03CC-DF00-4959-9047-2EB27B0C3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1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4432-6C5A-4652-9B05-E24FF342C25F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03CC-DF00-4959-9047-2EB27B0C3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4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4432-6C5A-4652-9B05-E24FF342C25F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03CC-DF00-4959-9047-2EB27B0C3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6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4432-6C5A-4652-9B05-E24FF342C25F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03CC-DF00-4959-9047-2EB27B0C3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44432-6C5A-4652-9B05-E24FF342C25F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F03CC-DF00-4959-9047-2EB27B0C3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3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/>
          <a:lstStyle/>
          <a:p>
            <a:r>
              <a:rPr lang="en-US" dirty="0" smtClean="0"/>
              <a:t>Writ </a:t>
            </a:r>
            <a:r>
              <a:rPr lang="en-US" dirty="0" smtClean="0"/>
              <a:t>300 Bus1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0295" y="1905000"/>
            <a:ext cx="6400800" cy="1752600"/>
          </a:xfrm>
        </p:spPr>
        <p:txBody>
          <a:bodyPr/>
          <a:lstStyle/>
          <a:p>
            <a:r>
              <a:rPr lang="en-US" dirty="0" smtClean="0"/>
              <a:t>Michael </a:t>
            </a:r>
            <a:r>
              <a:rPr lang="en-US" dirty="0" err="1" smtClean="0"/>
              <a:t>Shochet</a:t>
            </a:r>
            <a:endParaRPr lang="en-US" dirty="0" smtClean="0"/>
          </a:p>
          <a:p>
            <a:r>
              <a:rPr lang="en-US" dirty="0" smtClean="0"/>
              <a:t>mshochet@ubalt.edu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5450206"/>
            <a:ext cx="63907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http://tinyurl.com/lj6c7bg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6988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p.jpg"/>
          <p:cNvPicPr>
            <a:picLocks noChangeAspect="1"/>
          </p:cNvPicPr>
          <p:nvPr/>
        </p:nvPicPr>
        <p:blipFill>
          <a:blip r:embed="rId3" cstate="screen"/>
          <a:srcRect t="-6250"/>
          <a:stretch>
            <a:fillRect/>
          </a:stretch>
        </p:blipFill>
        <p:spPr>
          <a:xfrm>
            <a:off x="0" y="-381000"/>
            <a:ext cx="9882418" cy="723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24384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</a:rPr>
              <a:t>Pup</a:t>
            </a:r>
            <a:endParaRPr lang="en-US" sz="4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6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ottishterrier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" y="54864"/>
            <a:ext cx="9218341" cy="68031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8194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Scottish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Terrier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67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tdogstand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914400" y="1623"/>
            <a:ext cx="7315200" cy="68563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152400"/>
            <a:ext cx="35052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Hot Dog Cart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7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p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8600" y="1219200"/>
            <a:ext cx="3718381" cy="2535936"/>
          </a:xfrm>
          <a:prstGeom prst="rect">
            <a:avLst/>
          </a:prstGeom>
        </p:spPr>
      </p:pic>
      <p:pic>
        <p:nvPicPr>
          <p:cNvPr id="3" name="Picture 2" descr="scottishterrier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8600" y="4038600"/>
            <a:ext cx="3581400" cy="2643073"/>
          </a:xfrm>
          <a:prstGeom prst="rect">
            <a:avLst/>
          </a:prstGeom>
        </p:spPr>
      </p:pic>
      <p:pic>
        <p:nvPicPr>
          <p:cNvPr id="4" name="Picture 3" descr="hotdogstand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95800" y="1256824"/>
            <a:ext cx="4268063" cy="5321775"/>
          </a:xfrm>
          <a:prstGeom prst="rect">
            <a:avLst/>
          </a:prstGeom>
        </p:spPr>
      </p:pic>
      <p:sp>
        <p:nvSpPr>
          <p:cNvPr id="5" name="Multiply 4"/>
          <p:cNvSpPr/>
          <p:nvPr/>
        </p:nvSpPr>
        <p:spPr>
          <a:xfrm>
            <a:off x="228600" y="1295400"/>
            <a:ext cx="3657600" cy="2514600"/>
          </a:xfrm>
          <a:prstGeom prst="mathMultiply">
            <a:avLst/>
          </a:prstGeom>
          <a:solidFill>
            <a:srgbClr val="292621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228600" y="4191000"/>
            <a:ext cx="3581400" cy="2667000"/>
          </a:xfrm>
          <a:prstGeom prst="mathMultiply">
            <a:avLst/>
          </a:prstGeom>
          <a:solidFill>
            <a:srgbClr val="292621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3800" y="152400"/>
            <a:ext cx="11608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dog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8440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BOOLEAN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      AND        NOT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077200" cy="600164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en-US" sz="9600" dirty="0" smtClean="0">
              <a:solidFill>
                <a:srgbClr val="454A40"/>
              </a:solidFill>
            </a:endParaRPr>
          </a:p>
          <a:p>
            <a:pPr algn="ctr"/>
            <a:r>
              <a:rPr lang="en-US" sz="9600" dirty="0" smtClean="0">
                <a:solidFill>
                  <a:schemeClr val="bg1"/>
                </a:solidFill>
              </a:rPr>
              <a:t>OR </a:t>
            </a:r>
          </a:p>
          <a:p>
            <a:pPr algn="ctr"/>
            <a:r>
              <a:rPr lang="en-US" sz="9600" dirty="0" smtClean="0">
                <a:solidFill>
                  <a:schemeClr val="bg1"/>
                </a:solidFill>
              </a:rPr>
              <a:t>E x p a n d s</a:t>
            </a:r>
          </a:p>
          <a:p>
            <a:pPr algn="ctr"/>
            <a:endParaRPr lang="en-US" sz="9600" dirty="0">
              <a:solidFill>
                <a:srgbClr val="45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3657600" y="1295400"/>
            <a:ext cx="5486400" cy="4953000"/>
          </a:xfrm>
          <a:prstGeom prst="ellipse">
            <a:avLst/>
          </a:prstGeom>
          <a:solidFill>
            <a:schemeClr val="bg2">
              <a:lumMod val="75000"/>
              <a:alpha val="6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0" y="1219200"/>
            <a:ext cx="5029200" cy="5029200"/>
          </a:xfrm>
          <a:prstGeom prst="ellipse">
            <a:avLst/>
          </a:prstGeom>
          <a:solidFill>
            <a:schemeClr val="accent1">
              <a:alpha val="68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5486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latin typeface="Franklin Gothic Demi" pitchFamily="34" charset="0"/>
                <a:ea typeface="+mj-ea"/>
                <a:cs typeface="+mj-cs"/>
              </a:rPr>
              <a:t>cat </a:t>
            </a:r>
            <a:r>
              <a:rPr lang="en-US" sz="6000" dirty="0" smtClean="0">
                <a:solidFill>
                  <a:srgbClr val="00B0F0"/>
                </a:solidFill>
                <a:latin typeface="Franklin Gothic Demi" pitchFamily="34" charset="0"/>
                <a:ea typeface="+mj-ea"/>
                <a:cs typeface="+mj-cs"/>
              </a:rPr>
              <a:t>OR</a:t>
            </a:r>
            <a:r>
              <a:rPr lang="en-US" sz="6000" dirty="0" smtClean="0">
                <a:latin typeface="Franklin Gothic Demi" pitchFamily="34" charset="0"/>
                <a:ea typeface="+mj-ea"/>
                <a:cs typeface="+mj-cs"/>
              </a:rPr>
              <a:t> dog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Demi" pitchFamily="34" charset="0"/>
              <a:ea typeface="+mj-ea"/>
              <a:cs typeface="+mj-cs"/>
            </a:endParaRPr>
          </a:p>
        </p:txBody>
      </p:sp>
      <p:pic>
        <p:nvPicPr>
          <p:cNvPr id="8" name="Picture 7" descr="cats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04800" y="2971800"/>
            <a:ext cx="1463040" cy="1371600"/>
          </a:xfrm>
          <a:prstGeom prst="rect">
            <a:avLst/>
          </a:prstGeom>
        </p:spPr>
      </p:pic>
      <p:pic>
        <p:nvPicPr>
          <p:cNvPr id="9" name="Picture 8" descr="dogandcat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81400" y="2819400"/>
            <a:ext cx="1687830" cy="2143275"/>
          </a:xfrm>
          <a:prstGeom prst="rect">
            <a:avLst/>
          </a:prstGeom>
        </p:spPr>
      </p:pic>
      <p:pic>
        <p:nvPicPr>
          <p:cNvPr id="11" name="Picture 10" descr="pup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248400" y="2362200"/>
            <a:ext cx="2306502" cy="306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5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2133600"/>
            <a:ext cx="1676400" cy="255454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rgbClr val="454A40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AND </a:t>
            </a: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Narrows</a:t>
            </a: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3657600" y="1295400"/>
            <a:ext cx="5486400" cy="4953000"/>
          </a:xfrm>
          <a:prstGeom prst="ellipse">
            <a:avLst/>
          </a:prstGeom>
          <a:solidFill>
            <a:schemeClr val="bg2">
              <a:lumMod val="50000"/>
              <a:alpha val="6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0" y="1219200"/>
            <a:ext cx="5029200" cy="5029200"/>
          </a:xfrm>
          <a:prstGeom prst="ellipse">
            <a:avLst/>
          </a:prstGeom>
          <a:solidFill>
            <a:schemeClr val="accent1">
              <a:alpha val="68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5486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latin typeface="Franklin Gothic Demi" pitchFamily="34" charset="0"/>
                <a:ea typeface="+mj-ea"/>
                <a:cs typeface="+mj-cs"/>
              </a:rPr>
              <a:t>cat </a:t>
            </a:r>
            <a:r>
              <a:rPr lang="en-US" sz="6000" dirty="0" smtClean="0">
                <a:solidFill>
                  <a:srgbClr val="00B0F0"/>
                </a:solidFill>
                <a:latin typeface="Franklin Gothic Demi" pitchFamily="34" charset="0"/>
                <a:ea typeface="+mj-ea"/>
                <a:cs typeface="+mj-cs"/>
              </a:rPr>
              <a:t>AND</a:t>
            </a:r>
            <a:r>
              <a:rPr lang="en-US" sz="6000" dirty="0" smtClean="0">
                <a:latin typeface="Franklin Gothic Demi" pitchFamily="34" charset="0"/>
                <a:ea typeface="+mj-ea"/>
                <a:cs typeface="+mj-cs"/>
              </a:rPr>
              <a:t> dog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Demi" pitchFamily="34" charset="0"/>
              <a:ea typeface="+mj-ea"/>
              <a:cs typeface="+mj-cs"/>
            </a:endParaRPr>
          </a:p>
        </p:txBody>
      </p:sp>
      <p:pic>
        <p:nvPicPr>
          <p:cNvPr id="8" name="Picture 7" descr="cats.jpg"/>
          <p:cNvPicPr>
            <a:picLocks noChangeAspect="1"/>
          </p:cNvPicPr>
          <p:nvPr/>
        </p:nvPicPr>
        <p:blipFill>
          <a:blip r:embed="rId3" cstate="screen">
            <a:lum bright="70000" contrast="-70000"/>
          </a:blip>
          <a:srcRect/>
          <a:stretch>
            <a:fillRect/>
          </a:stretch>
        </p:blipFill>
        <p:spPr>
          <a:xfrm>
            <a:off x="304800" y="2971800"/>
            <a:ext cx="1463040" cy="1371600"/>
          </a:xfrm>
          <a:prstGeom prst="rect">
            <a:avLst/>
          </a:prstGeom>
          <a:solidFill>
            <a:srgbClr val="C7E0D1"/>
          </a:solidFill>
        </p:spPr>
      </p:pic>
      <p:pic>
        <p:nvPicPr>
          <p:cNvPr id="9" name="Picture 8" descr="dogandcat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81400" y="2819400"/>
            <a:ext cx="1687830" cy="2143275"/>
          </a:xfrm>
          <a:prstGeom prst="rect">
            <a:avLst/>
          </a:prstGeom>
        </p:spPr>
      </p:pic>
      <p:pic>
        <p:nvPicPr>
          <p:cNvPr id="11" name="Picture 10" descr="pup.jpg"/>
          <p:cNvPicPr>
            <a:picLocks noChangeAspect="1"/>
          </p:cNvPicPr>
          <p:nvPr/>
        </p:nvPicPr>
        <p:blipFill>
          <a:blip r:embed="rId5" cstate="screen">
            <a:lum bright="70000" contrast="-70000"/>
          </a:blip>
          <a:srcRect/>
          <a:stretch>
            <a:fillRect/>
          </a:stretch>
        </p:blipFill>
        <p:spPr>
          <a:xfrm>
            <a:off x="6248400" y="2362200"/>
            <a:ext cx="1946898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4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3657600" y="1295400"/>
            <a:ext cx="5486400" cy="4953000"/>
          </a:xfrm>
          <a:prstGeom prst="ellipse">
            <a:avLst/>
          </a:prstGeom>
          <a:solidFill>
            <a:schemeClr val="bg2">
              <a:lumMod val="50000"/>
              <a:alpha val="6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0" y="1219200"/>
            <a:ext cx="5029200" cy="5029200"/>
          </a:xfrm>
          <a:prstGeom prst="ellipse">
            <a:avLst/>
          </a:prstGeom>
          <a:solidFill>
            <a:schemeClr val="accent1">
              <a:alpha val="68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5486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latin typeface="Franklin Gothic Demi" pitchFamily="34" charset="0"/>
                <a:ea typeface="+mj-ea"/>
                <a:cs typeface="+mj-cs"/>
              </a:rPr>
              <a:t>cat </a:t>
            </a:r>
            <a:r>
              <a:rPr lang="en-US" sz="6000" dirty="0" smtClean="0">
                <a:solidFill>
                  <a:srgbClr val="00B0F0"/>
                </a:solidFill>
                <a:latin typeface="Franklin Gothic Demi" pitchFamily="34" charset="0"/>
                <a:ea typeface="+mj-ea"/>
                <a:cs typeface="+mj-cs"/>
              </a:rPr>
              <a:t>NOT</a:t>
            </a:r>
            <a:r>
              <a:rPr lang="en-US" sz="6000" dirty="0" smtClean="0">
                <a:latin typeface="Franklin Gothic Demi" pitchFamily="34" charset="0"/>
                <a:ea typeface="+mj-ea"/>
                <a:cs typeface="+mj-cs"/>
              </a:rPr>
              <a:t> </a:t>
            </a:r>
            <a:r>
              <a:rPr lang="en-US" sz="6000" dirty="0" smtClean="0">
                <a:latin typeface="Franklin Gothic Demi" pitchFamily="34" charset="0"/>
                <a:ea typeface="+mj-ea"/>
                <a:cs typeface="+mj-cs"/>
              </a:rPr>
              <a:t>dog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Demi" pitchFamily="34" charset="0"/>
              <a:ea typeface="+mj-ea"/>
              <a:cs typeface="+mj-cs"/>
            </a:endParaRPr>
          </a:p>
        </p:txBody>
      </p:sp>
      <p:pic>
        <p:nvPicPr>
          <p:cNvPr id="8" name="Picture 7" descr="cats.jpg"/>
          <p:cNvPicPr>
            <a:picLocks noChangeAspect="1"/>
          </p:cNvPicPr>
          <p:nvPr/>
        </p:nvPicPr>
        <p:blipFill>
          <a:blip r:embed="rId3" cstate="screen">
            <a:lum bright="70000" contrast="-70000"/>
          </a:blip>
          <a:srcRect/>
          <a:stretch>
            <a:fillRect/>
          </a:stretch>
        </p:blipFill>
        <p:spPr>
          <a:xfrm>
            <a:off x="304800" y="2971800"/>
            <a:ext cx="1463040" cy="1371600"/>
          </a:xfrm>
          <a:prstGeom prst="rect">
            <a:avLst/>
          </a:prstGeom>
          <a:solidFill>
            <a:srgbClr val="C7E0D1"/>
          </a:solidFill>
        </p:spPr>
      </p:pic>
      <p:pic>
        <p:nvPicPr>
          <p:cNvPr id="9" name="Picture 8" descr="dogandcat.jpg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" contrast="-8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1400" y="2819400"/>
            <a:ext cx="1687830" cy="2143275"/>
          </a:xfrm>
          <a:prstGeom prst="rect">
            <a:avLst/>
          </a:prstGeom>
        </p:spPr>
      </p:pic>
      <p:pic>
        <p:nvPicPr>
          <p:cNvPr id="11" name="Picture 10" descr="pup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248400" y="2362200"/>
            <a:ext cx="1946898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1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r>
              <a:rPr lang="en-US" dirty="0" smtClean="0"/>
              <a:t>How do I judge reliability of a source?</a:t>
            </a:r>
          </a:p>
          <a:p>
            <a:r>
              <a:rPr lang="en-US" dirty="0"/>
              <a:t>How can I tell if an article is peer reviewed</a:t>
            </a:r>
          </a:p>
          <a:p>
            <a:r>
              <a:rPr lang="en-US" dirty="0" smtClean="0"/>
              <a:t>How can I find peer review articles?</a:t>
            </a:r>
            <a:br>
              <a:rPr lang="en-US" dirty="0" smtClean="0"/>
            </a:br>
            <a:r>
              <a:rPr lang="en-US" dirty="0" smtClean="0"/>
              <a:t>…on my topic?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0" y="5450206"/>
            <a:ext cx="63907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http://tinyurl.com/lj6c7bg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9358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impact of employees using the internet for personal use at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49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Search Strategy #2: Subject Searching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4" b="24217"/>
          <a:stretch/>
        </p:blipFill>
        <p:spPr bwMode="auto">
          <a:xfrm>
            <a:off x="0" y="-4618"/>
            <a:ext cx="9168486" cy="693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91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wn Arrow 5"/>
          <p:cNvSpPr/>
          <p:nvPr/>
        </p:nvSpPr>
        <p:spPr>
          <a:xfrm>
            <a:off x="152400" y="1219200"/>
            <a:ext cx="1600200" cy="3352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 descr="C:\Users\ub78l45\AppData\Local\Microsoft\Windows\Temporary Internet Files\Content.IE5\EQ1U7XNQ\MC90043151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86142"/>
            <a:ext cx="2742858" cy="274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06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41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4" b="24217"/>
          <a:stretch/>
        </p:blipFill>
        <p:spPr bwMode="auto">
          <a:xfrm>
            <a:off x="0" y="-4618"/>
            <a:ext cx="9168486" cy="693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5486400" y="2722418"/>
            <a:ext cx="2667000" cy="1524000"/>
          </a:xfrm>
          <a:prstGeom prst="ellipse">
            <a:avLst/>
          </a:prstGeom>
          <a:solidFill>
            <a:schemeClr val="accent2">
              <a:alpha val="6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8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44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752600"/>
            <a:ext cx="549201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/>
              <a:t>Chambers </a:t>
            </a:r>
          </a:p>
          <a:p>
            <a:pPr algn="ctr"/>
            <a:r>
              <a:rPr lang="en-US" sz="9600" dirty="0" smtClean="0"/>
              <a:t>Pots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6478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9578"/>
            <a:ext cx="763905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90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6" b="13728"/>
          <a:stretch/>
        </p:blipFill>
        <p:spPr bwMode="auto">
          <a:xfrm>
            <a:off x="1600200" y="0"/>
            <a:ext cx="49958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81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is the author?</a:t>
            </a:r>
          </a:p>
          <a:p>
            <a:endParaRPr lang="en-US" dirty="0" smtClean="0"/>
          </a:p>
          <a:p>
            <a:r>
              <a:rPr lang="en-US" dirty="0" smtClean="0"/>
              <a:t>What are his/her credentials?</a:t>
            </a:r>
          </a:p>
          <a:p>
            <a:endParaRPr lang="en-US" dirty="0" smtClean="0"/>
          </a:p>
          <a:p>
            <a:r>
              <a:rPr lang="en-US" dirty="0" smtClean="0"/>
              <a:t>Who is the publisher/sponsoring agency?</a:t>
            </a:r>
          </a:p>
          <a:p>
            <a:endParaRPr lang="en-US" dirty="0" smtClean="0"/>
          </a:p>
          <a:p>
            <a:r>
              <a:rPr lang="en-US" dirty="0" smtClean="0"/>
              <a:t>Is the publisher/sponsor reputable?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8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3" y="-2822"/>
            <a:ext cx="9147763" cy="686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9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6"/>
          <a:stretch/>
        </p:blipFill>
        <p:spPr bwMode="auto">
          <a:xfrm>
            <a:off x="-5643" y="304800"/>
            <a:ext cx="9149643" cy="630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152400"/>
            <a:ext cx="78486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889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"/>
            <a:ext cx="8571723" cy="686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55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there spelling/grammar errors?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Has it been fact checked?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ARE THERE CITATIONS?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Can you verify the information in other sources?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04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author’s point of view?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is the bias?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is the author’s purpose?  </a:t>
            </a:r>
          </a:p>
          <a:p>
            <a:pPr lvl="1"/>
            <a:r>
              <a:rPr lang="en-US" dirty="0" smtClean="0"/>
              <a:t>reporting facts</a:t>
            </a:r>
          </a:p>
          <a:p>
            <a:pPr lvl="1"/>
            <a:r>
              <a:rPr lang="en-US" dirty="0" smtClean="0"/>
              <a:t>persuasive speech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68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was this written?</a:t>
            </a:r>
          </a:p>
          <a:p>
            <a:r>
              <a:rPr lang="en-US" dirty="0" smtClean="0"/>
              <a:t>Has it been updated?</a:t>
            </a:r>
          </a:p>
          <a:p>
            <a:r>
              <a:rPr lang="en-US" dirty="0" smtClean="0"/>
              <a:t>Are links working?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7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topic is covered?</a:t>
            </a:r>
          </a:p>
          <a:p>
            <a:r>
              <a:rPr lang="en-US" dirty="0" smtClean="0"/>
              <a:t>How much detail is given?</a:t>
            </a:r>
          </a:p>
          <a:p>
            <a:r>
              <a:rPr lang="en-US" dirty="0" smtClean="0"/>
              <a:t>Is it important/does it really relate to your topic?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4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 writer uses sources:</a:t>
            </a:r>
            <a:br>
              <a:rPr lang="en-US" dirty="0" smtClean="0"/>
            </a:br>
            <a:r>
              <a:rPr lang="en-US" dirty="0" smtClean="0"/>
              <a:t>BEAM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Establish facts</a:t>
            </a:r>
          </a:p>
          <a:p>
            <a:r>
              <a:rPr lang="en-US" dirty="0" smtClean="0"/>
              <a:t>Exhibits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Explanations, Interpretations, Analysis</a:t>
            </a:r>
          </a:p>
          <a:p>
            <a:r>
              <a:rPr lang="en-US" dirty="0" smtClean="0"/>
              <a:t>Arguments</a:t>
            </a:r>
          </a:p>
          <a:p>
            <a:pPr lvl="1"/>
            <a:r>
              <a:rPr lang="en-US" dirty="0" smtClean="0"/>
              <a:t>Logical arguments made about the topic</a:t>
            </a:r>
          </a:p>
          <a:p>
            <a:r>
              <a:rPr lang="en-US" dirty="0" smtClean="0"/>
              <a:t>Models</a:t>
            </a:r>
          </a:p>
          <a:p>
            <a:pPr lvl="1"/>
            <a:r>
              <a:rPr lang="en-US" dirty="0" smtClean="0"/>
              <a:t>Framework or perspective for examining a topic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Strategy #1: BOOLEAN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6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278</Words>
  <Application>Microsoft Office PowerPoint</Application>
  <PresentationFormat>On-screen Show (4:3)</PresentationFormat>
  <Paragraphs>82</Paragraphs>
  <Slides>32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Writ 300 Bus1</vt:lpstr>
      <vt:lpstr>Questions</vt:lpstr>
      <vt:lpstr>Authority</vt:lpstr>
      <vt:lpstr>Accuracy</vt:lpstr>
      <vt:lpstr>Objectivity</vt:lpstr>
      <vt:lpstr>Currency</vt:lpstr>
      <vt:lpstr>Coverage</vt:lpstr>
      <vt:lpstr>How a writer uses sources: BEAM model</vt:lpstr>
      <vt:lpstr>Search Strategy #1: BOOLEAN</vt:lpstr>
      <vt:lpstr>PowerPoint Presentation</vt:lpstr>
      <vt:lpstr>PowerPoint Presentation</vt:lpstr>
      <vt:lpstr>PowerPoint Presentation</vt:lpstr>
      <vt:lpstr>PowerPoint Presentation</vt:lpstr>
      <vt:lpstr>BOOLEAN   OR       AND        NOT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impact of employees using the internet for personal use at work?</vt:lpstr>
      <vt:lpstr>Search Strategy #2: Subject Searching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Baltimore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 300</dc:title>
  <dc:creator>updater</dc:creator>
  <cp:lastModifiedBy>Prof</cp:lastModifiedBy>
  <cp:revision>13</cp:revision>
  <dcterms:created xsi:type="dcterms:W3CDTF">2014-03-01T23:05:20Z</dcterms:created>
  <dcterms:modified xsi:type="dcterms:W3CDTF">2014-03-10T14:43:15Z</dcterms:modified>
</cp:coreProperties>
</file>