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87" r:id="rId9"/>
    <p:sldId id="290" r:id="rId10"/>
    <p:sldId id="262" r:id="rId11"/>
    <p:sldId id="268" r:id="rId12"/>
    <p:sldId id="269" r:id="rId13"/>
    <p:sldId id="270" r:id="rId14"/>
    <p:sldId id="271" r:id="rId15"/>
    <p:sldId id="263" r:id="rId16"/>
    <p:sldId id="264" r:id="rId17"/>
    <p:sldId id="265" r:id="rId18"/>
    <p:sldId id="266" r:id="rId19"/>
    <p:sldId id="267" r:id="rId20"/>
    <p:sldId id="288" r:id="rId21"/>
    <p:sldId id="272" r:id="rId22"/>
    <p:sldId id="291" r:id="rId23"/>
    <p:sldId id="286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3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3AD8-B910-48FD-A1BB-6ACDA254D5FC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736A-CB06-4C38-A888-1CEEEE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search for “dog” would not find this picture that was labeled with “pup”…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this one labeled as “Scottish Terrier”…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but you would get this hot dog cart.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your search gets too few results, try using OR to get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get too many results, try using AND to get fewer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E275-5331-4462-A83C-CF557EA20C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8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0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4432-6C5A-4652-9B05-E24FF342C25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Writ </a:t>
            </a:r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295" y="1905000"/>
            <a:ext cx="6400800" cy="1752600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Shochet</a:t>
            </a:r>
            <a:endParaRPr lang="en-US" dirty="0" smtClean="0"/>
          </a:p>
          <a:p>
            <a:r>
              <a:rPr lang="en-US" dirty="0" smtClean="0"/>
              <a:t>mshochet@ubalt.edu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 #1: BOOLEAN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p.jpg"/>
          <p:cNvPicPr>
            <a:picLocks noChangeAspect="1"/>
          </p:cNvPicPr>
          <p:nvPr/>
        </p:nvPicPr>
        <p:blipFill>
          <a:blip r:embed="rId3" cstate="screen"/>
          <a:srcRect t="-6250"/>
          <a:stretch>
            <a:fillRect/>
          </a:stretch>
        </p:blipFill>
        <p:spPr>
          <a:xfrm>
            <a:off x="0" y="-381000"/>
            <a:ext cx="9882418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438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Pup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ttishterri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54864"/>
            <a:ext cx="9218341" cy="6803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819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Scottish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Terrier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dogsta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14400" y="1623"/>
            <a:ext cx="7315200" cy="6856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52400"/>
            <a:ext cx="3505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Hot Dog Cart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219200"/>
            <a:ext cx="3718381" cy="2535936"/>
          </a:xfrm>
          <a:prstGeom prst="rect">
            <a:avLst/>
          </a:prstGeom>
        </p:spPr>
      </p:pic>
      <p:pic>
        <p:nvPicPr>
          <p:cNvPr id="3" name="Picture 2" descr="scottishterri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4038600"/>
            <a:ext cx="3581400" cy="2643073"/>
          </a:xfrm>
          <a:prstGeom prst="rect">
            <a:avLst/>
          </a:prstGeom>
        </p:spPr>
      </p:pic>
      <p:pic>
        <p:nvPicPr>
          <p:cNvPr id="4" name="Picture 3" descr="hotdogstan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1256824"/>
            <a:ext cx="4268063" cy="532177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228600" y="1295400"/>
            <a:ext cx="3657600" cy="2514600"/>
          </a:xfrm>
          <a:prstGeom prst="mathMultiply">
            <a:avLst/>
          </a:prstGeom>
          <a:solidFill>
            <a:srgbClr val="292621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228600" y="4191000"/>
            <a:ext cx="3581400" cy="2667000"/>
          </a:xfrm>
          <a:prstGeom prst="mathMultiply">
            <a:avLst/>
          </a:prstGeom>
          <a:solidFill>
            <a:srgbClr val="292621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15240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dog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44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BOOLEAN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      AND       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60016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9600" dirty="0" smtClean="0">
              <a:solidFill>
                <a:srgbClr val="454A40"/>
              </a:solidFill>
            </a:endParaRP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E x p a n d s</a:t>
            </a:r>
          </a:p>
          <a:p>
            <a:pPr algn="ctr"/>
            <a:endParaRPr lang="en-US" sz="9600" dirty="0">
              <a:solidFill>
                <a:srgbClr val="45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657600" y="1295400"/>
            <a:ext cx="5486400" cy="4953000"/>
          </a:xfrm>
          <a:prstGeom prst="ellipse">
            <a:avLst/>
          </a:prstGeom>
          <a:solidFill>
            <a:schemeClr val="bg2">
              <a:lumMod val="75000"/>
              <a:alpha val="6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0" y="1219200"/>
            <a:ext cx="5029200" cy="5029200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5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cat </a:t>
            </a:r>
            <a:r>
              <a:rPr lang="en-US" sz="6000" dirty="0" smtClean="0">
                <a:solidFill>
                  <a:srgbClr val="00B0F0"/>
                </a:solidFill>
                <a:latin typeface="Franklin Gothic Demi" pitchFamily="34" charset="0"/>
                <a:ea typeface="+mj-ea"/>
                <a:cs typeface="+mj-cs"/>
              </a:rPr>
              <a:t>OR</a:t>
            </a: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 dog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8" name="Picture 7" descr="cat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4800" y="2971800"/>
            <a:ext cx="1463040" cy="1371600"/>
          </a:xfrm>
          <a:prstGeom prst="rect">
            <a:avLst/>
          </a:prstGeom>
        </p:spPr>
      </p:pic>
      <p:pic>
        <p:nvPicPr>
          <p:cNvPr id="9" name="Picture 8" descr="dogandca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81400" y="2819400"/>
            <a:ext cx="1687830" cy="2143275"/>
          </a:xfrm>
          <a:prstGeom prst="rect">
            <a:avLst/>
          </a:prstGeom>
        </p:spPr>
      </p:pic>
      <p:pic>
        <p:nvPicPr>
          <p:cNvPr id="11" name="Picture 10" descr="pup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48400" y="2362200"/>
            <a:ext cx="2306502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133600"/>
            <a:ext cx="1676400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454A40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Narrows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657600" y="1295400"/>
            <a:ext cx="5486400" cy="4953000"/>
          </a:xfrm>
          <a:prstGeom prst="ellipse">
            <a:avLst/>
          </a:prstGeom>
          <a:solidFill>
            <a:schemeClr val="bg2">
              <a:lumMod val="50000"/>
              <a:alpha val="6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0" y="1219200"/>
            <a:ext cx="5029200" cy="5029200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5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cat </a:t>
            </a:r>
            <a:r>
              <a:rPr lang="en-US" sz="6000" dirty="0" smtClean="0">
                <a:solidFill>
                  <a:srgbClr val="00B0F0"/>
                </a:solidFill>
                <a:latin typeface="Franklin Gothic Demi" pitchFamily="34" charset="0"/>
                <a:ea typeface="+mj-ea"/>
                <a:cs typeface="+mj-cs"/>
              </a:rPr>
              <a:t>AND</a:t>
            </a: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 dog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8" name="Picture 7" descr="cats.jpg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>
          <a:xfrm>
            <a:off x="304800" y="2971800"/>
            <a:ext cx="1463040" cy="1371600"/>
          </a:xfrm>
          <a:prstGeom prst="rect">
            <a:avLst/>
          </a:prstGeom>
          <a:solidFill>
            <a:srgbClr val="C7E0D1"/>
          </a:solidFill>
        </p:spPr>
      </p:pic>
      <p:pic>
        <p:nvPicPr>
          <p:cNvPr id="9" name="Picture 8" descr="dogandca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81400" y="2819400"/>
            <a:ext cx="1687830" cy="2143275"/>
          </a:xfrm>
          <a:prstGeom prst="rect">
            <a:avLst/>
          </a:prstGeom>
        </p:spPr>
      </p:pic>
      <p:pic>
        <p:nvPicPr>
          <p:cNvPr id="11" name="Picture 10" descr="pup.jpg"/>
          <p:cNvPicPr>
            <a:picLocks noChangeAspect="1"/>
          </p:cNvPicPr>
          <p:nvPr/>
        </p:nvPicPr>
        <p:blipFill>
          <a:blip r:embed="rId5" cstate="screen">
            <a:lum bright="70000" contrast="-70000"/>
          </a:blip>
          <a:srcRect/>
          <a:stretch>
            <a:fillRect/>
          </a:stretch>
        </p:blipFill>
        <p:spPr>
          <a:xfrm>
            <a:off x="6248400" y="2362200"/>
            <a:ext cx="194689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9" y="304800"/>
            <a:ext cx="8382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2163618"/>
            <a:ext cx="706062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25" y="4561769"/>
            <a:ext cx="6905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909" y="247347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09" y="480943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80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657600" y="1295400"/>
            <a:ext cx="5486400" cy="4953000"/>
          </a:xfrm>
          <a:prstGeom prst="ellipse">
            <a:avLst/>
          </a:prstGeom>
          <a:solidFill>
            <a:schemeClr val="bg2">
              <a:lumMod val="50000"/>
              <a:alpha val="6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0" y="1219200"/>
            <a:ext cx="5029200" cy="5029200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5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cat </a:t>
            </a:r>
            <a:r>
              <a:rPr lang="en-US" sz="6000" dirty="0" smtClean="0">
                <a:solidFill>
                  <a:srgbClr val="00B0F0"/>
                </a:solidFill>
                <a:latin typeface="Franklin Gothic Demi" pitchFamily="34" charset="0"/>
                <a:ea typeface="+mj-ea"/>
                <a:cs typeface="+mj-cs"/>
              </a:rPr>
              <a:t>NOT</a:t>
            </a: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 dog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8" name="Picture 7" descr="cats.jpg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>
          <a:xfrm>
            <a:off x="304800" y="2971800"/>
            <a:ext cx="1463040" cy="1371600"/>
          </a:xfrm>
          <a:prstGeom prst="rect">
            <a:avLst/>
          </a:prstGeom>
          <a:solidFill>
            <a:srgbClr val="C7E0D1"/>
          </a:solidFill>
        </p:spPr>
      </p:pic>
      <p:pic>
        <p:nvPicPr>
          <p:cNvPr id="9" name="Picture 8" descr="dogandcat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-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2819400"/>
            <a:ext cx="1687830" cy="2143275"/>
          </a:xfrm>
          <a:prstGeom prst="rect">
            <a:avLst/>
          </a:prstGeom>
        </p:spPr>
      </p:pic>
      <p:pic>
        <p:nvPicPr>
          <p:cNvPr id="11" name="Picture 10" descr="pup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248400" y="2362200"/>
            <a:ext cx="194689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kids are bullied, does it change the way they act when they get older?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23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Strategy #2: Subject Searching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4" b="24217"/>
          <a:stretch/>
        </p:blipFill>
        <p:spPr bwMode="auto">
          <a:xfrm>
            <a:off x="0" y="-4618"/>
            <a:ext cx="9168486" cy="69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52400" y="1219200"/>
            <a:ext cx="1600200" cy="3352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ub78l45\AppData\Local\Microsoft\Windows\Temporary Internet Files\Content.IE5\EQ1U7XNQ\MC900431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6142"/>
            <a:ext cx="2742858" cy="27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4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4" b="24217"/>
          <a:stretch/>
        </p:blipFill>
        <p:spPr bwMode="auto">
          <a:xfrm>
            <a:off x="0" y="-4618"/>
            <a:ext cx="9168486" cy="69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86400" y="2722418"/>
            <a:ext cx="2667000" cy="1524000"/>
          </a:xfrm>
          <a:prstGeom prst="ellipse">
            <a:avLst/>
          </a:prstGeom>
          <a:solidFill>
            <a:schemeClr val="accent2">
              <a:alpha val="6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4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54920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Chambers </a:t>
            </a:r>
          </a:p>
          <a:p>
            <a:pPr algn="ctr"/>
            <a:r>
              <a:rPr lang="en-US" sz="9600" dirty="0" smtClean="0"/>
              <a:t>Pots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647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author?</a:t>
            </a:r>
          </a:p>
          <a:p>
            <a:endParaRPr lang="en-US" dirty="0" smtClean="0"/>
          </a:p>
          <a:p>
            <a:r>
              <a:rPr lang="en-US" dirty="0" smtClean="0"/>
              <a:t>What are his/her credentials?</a:t>
            </a:r>
          </a:p>
          <a:p>
            <a:endParaRPr lang="en-US" dirty="0" smtClean="0"/>
          </a:p>
          <a:p>
            <a:r>
              <a:rPr lang="en-US" dirty="0" smtClean="0"/>
              <a:t>Who is the publisher/sponsoring agency?</a:t>
            </a:r>
          </a:p>
          <a:p>
            <a:endParaRPr lang="en-US" dirty="0" smtClean="0"/>
          </a:p>
          <a:p>
            <a:r>
              <a:rPr lang="en-US" dirty="0" smtClean="0"/>
              <a:t>Is the publisher/sponsor reputable?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578"/>
            <a:ext cx="76390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 b="13728"/>
          <a:stretch/>
        </p:blipFill>
        <p:spPr bwMode="auto">
          <a:xfrm>
            <a:off x="1600200" y="0"/>
            <a:ext cx="4995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" y="-2822"/>
            <a:ext cx="9147763" cy="686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 bwMode="auto">
          <a:xfrm>
            <a:off x="-5643" y="304800"/>
            <a:ext cx="9149643" cy="630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52400"/>
            <a:ext cx="78486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889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"/>
            <a:ext cx="8571723" cy="68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Strategy </a:t>
            </a:r>
            <a:r>
              <a:rPr lang="en-US" dirty="0" smtClean="0"/>
              <a:t>#3: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83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allowing students to submit assignments electronically negatively affect attendance?</a:t>
            </a:r>
          </a:p>
          <a:p>
            <a:r>
              <a:rPr lang="en-US" dirty="0" smtClean="0"/>
              <a:t>What are the effects of aging on short term memory loss?</a:t>
            </a:r>
          </a:p>
          <a:p>
            <a:r>
              <a:rPr lang="en-US" dirty="0" smtClean="0"/>
              <a:t>Does the hair color of a waitress affect how much she will make in tips?</a:t>
            </a:r>
          </a:p>
          <a:p>
            <a:r>
              <a:rPr lang="en-US" dirty="0" smtClean="0"/>
              <a:t>Your own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1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Gale Encyclopedia of Mental Health</a:t>
            </a:r>
          </a:p>
          <a:p>
            <a:r>
              <a:rPr lang="en-US" dirty="0"/>
              <a:t>Encyclopedia of </a:t>
            </a:r>
            <a:r>
              <a:rPr lang="en-US" dirty="0" smtClean="0"/>
              <a:t>Adolescence</a:t>
            </a:r>
          </a:p>
          <a:p>
            <a:r>
              <a:rPr lang="en-US" dirty="0"/>
              <a:t>Psychology </a:t>
            </a:r>
            <a:r>
              <a:rPr lang="en-US" dirty="0" smtClean="0"/>
              <a:t>Basics</a:t>
            </a:r>
          </a:p>
          <a:p>
            <a:r>
              <a:rPr lang="en-US" dirty="0" smtClean="0"/>
              <a:t>Encyclopedia of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1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spelling/grammar errors?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Has it been fact checked?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ARE THERE CITATIONS?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you verify the information in other sources?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author’s point of view?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bias?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author’s purpose?  </a:t>
            </a:r>
          </a:p>
          <a:p>
            <a:pPr lvl="1"/>
            <a:r>
              <a:rPr lang="en-US" dirty="0" smtClean="0"/>
              <a:t>reporting facts</a:t>
            </a:r>
          </a:p>
          <a:p>
            <a:pPr lvl="1"/>
            <a:r>
              <a:rPr lang="en-US" dirty="0" smtClean="0"/>
              <a:t>persuasive speech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was this written?</a:t>
            </a:r>
          </a:p>
          <a:p>
            <a:r>
              <a:rPr lang="en-US" dirty="0" smtClean="0"/>
              <a:t>Has it been updated?</a:t>
            </a:r>
          </a:p>
          <a:p>
            <a:r>
              <a:rPr lang="en-US" dirty="0" smtClean="0"/>
              <a:t>Are links working?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topic is covered?</a:t>
            </a:r>
          </a:p>
          <a:p>
            <a:r>
              <a:rPr lang="en-US" dirty="0" smtClean="0"/>
              <a:t>How much detail is given?</a:t>
            </a:r>
          </a:p>
          <a:p>
            <a:r>
              <a:rPr lang="en-US" dirty="0" smtClean="0"/>
              <a:t>Is it important/does it really relate to your topic?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BOOLEAN</a:t>
            </a:r>
            <a:br>
              <a:rPr lang="en-US" sz="3200" dirty="0" smtClean="0"/>
            </a:b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Thesaurus/Subject Headings</a:t>
            </a:r>
            <a:br>
              <a:rPr lang="en-US" sz="3200" dirty="0" smtClean="0"/>
            </a:b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Citations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Books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Scholarly Journal Articles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Trade Journals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Popular magazines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Newspaper Articles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297</Words>
  <Application>Microsoft Office PowerPoint</Application>
  <PresentationFormat>On-screen Show (4:3)</PresentationFormat>
  <Paragraphs>88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Writ 300</vt:lpstr>
      <vt:lpstr>PowerPoint Presentation</vt:lpstr>
      <vt:lpstr>Authority</vt:lpstr>
      <vt:lpstr>Accuracy</vt:lpstr>
      <vt:lpstr>Objectivity</vt:lpstr>
      <vt:lpstr>Currency</vt:lpstr>
      <vt:lpstr>Coverage</vt:lpstr>
      <vt:lpstr>Searching Toolkit</vt:lpstr>
      <vt:lpstr>Types of sources</vt:lpstr>
      <vt:lpstr>Search Strategy #1: BOOLEAN</vt:lpstr>
      <vt:lpstr>PowerPoint Presentation</vt:lpstr>
      <vt:lpstr>PowerPoint Presentation</vt:lpstr>
      <vt:lpstr>PowerPoint Presentation</vt:lpstr>
      <vt:lpstr>PowerPoint Presentation</vt:lpstr>
      <vt:lpstr>BOOLEAN   OR       AND        NOT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kids are bullied, does it change the way they act when they get older?</vt:lpstr>
      <vt:lpstr>PowerPoint Presentation</vt:lpstr>
      <vt:lpstr>Search Strategy #2: Subject Searching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Strategy #3: Citations</vt:lpstr>
      <vt:lpstr>PowerPoint Presentation</vt:lpstr>
      <vt:lpstr>Practice Topics</vt:lpstr>
      <vt:lpstr>Getting started</vt:lpstr>
    </vt:vector>
  </TitlesOfParts>
  <Company>University of Baltimore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 300</dc:title>
  <dc:creator>updater</dc:creator>
  <cp:lastModifiedBy>Prof</cp:lastModifiedBy>
  <cp:revision>17</cp:revision>
  <dcterms:created xsi:type="dcterms:W3CDTF">2014-03-01T23:05:20Z</dcterms:created>
  <dcterms:modified xsi:type="dcterms:W3CDTF">2014-03-12T14:40:12Z</dcterms:modified>
</cp:coreProperties>
</file>