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7" r:id="rId3"/>
    <p:sldId id="265" r:id="rId4"/>
    <p:sldId id="256" r:id="rId5"/>
    <p:sldId id="257" r:id="rId6"/>
    <p:sldId id="259" r:id="rId7"/>
    <p:sldId id="260" r:id="rId8"/>
    <p:sldId id="268" r:id="rId9"/>
    <p:sldId id="261" r:id="rId10"/>
    <p:sldId id="262" r:id="rId11"/>
    <p:sldId id="263" r:id="rId12"/>
    <p:sldId id="264" r:id="rId13"/>
    <p:sldId id="270"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BF70B0-8542-4A6D-B765-1A4584962948}" type="datetimeFigureOut">
              <a:rPr lang="en-US" smtClean="0"/>
              <a:t>5/3/2014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BA600-5057-4EF5-B241-D5D364D72145}" type="slidenum">
              <a:rPr lang="en-US" smtClean="0"/>
              <a:t>‹#›</a:t>
            </a:fld>
            <a:endParaRPr lang="en-US"/>
          </a:p>
        </p:txBody>
      </p:sp>
    </p:spTree>
    <p:extLst>
      <p:ext uri="{BB962C8B-B14F-4D97-AF65-F5344CB8AC3E}">
        <p14:creationId xmlns:p14="http://schemas.microsoft.com/office/powerpoint/2010/main" val="2444373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BF70B0-8542-4A6D-B765-1A4584962948}" type="datetimeFigureOut">
              <a:rPr lang="en-US" smtClean="0"/>
              <a:t>5/3/2014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BA600-5057-4EF5-B241-D5D364D72145}" type="slidenum">
              <a:rPr lang="en-US" smtClean="0"/>
              <a:t>‹#›</a:t>
            </a:fld>
            <a:endParaRPr lang="en-US"/>
          </a:p>
        </p:txBody>
      </p:sp>
    </p:spTree>
    <p:extLst>
      <p:ext uri="{BB962C8B-B14F-4D97-AF65-F5344CB8AC3E}">
        <p14:creationId xmlns:p14="http://schemas.microsoft.com/office/powerpoint/2010/main" val="330545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BF70B0-8542-4A6D-B765-1A4584962948}" type="datetimeFigureOut">
              <a:rPr lang="en-US" smtClean="0"/>
              <a:t>5/3/2014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BA600-5057-4EF5-B241-D5D364D72145}" type="slidenum">
              <a:rPr lang="en-US" smtClean="0"/>
              <a:t>‹#›</a:t>
            </a:fld>
            <a:endParaRPr lang="en-US"/>
          </a:p>
        </p:txBody>
      </p:sp>
    </p:spTree>
    <p:extLst>
      <p:ext uri="{BB962C8B-B14F-4D97-AF65-F5344CB8AC3E}">
        <p14:creationId xmlns:p14="http://schemas.microsoft.com/office/powerpoint/2010/main" val="82814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BF70B0-8542-4A6D-B765-1A4584962948}" type="datetimeFigureOut">
              <a:rPr lang="en-US" smtClean="0"/>
              <a:t>5/3/2014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BA600-5057-4EF5-B241-D5D364D72145}" type="slidenum">
              <a:rPr lang="en-US" smtClean="0"/>
              <a:t>‹#›</a:t>
            </a:fld>
            <a:endParaRPr lang="en-US"/>
          </a:p>
        </p:txBody>
      </p:sp>
    </p:spTree>
    <p:extLst>
      <p:ext uri="{BB962C8B-B14F-4D97-AF65-F5344CB8AC3E}">
        <p14:creationId xmlns:p14="http://schemas.microsoft.com/office/powerpoint/2010/main" val="121151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BF70B0-8542-4A6D-B765-1A4584962948}" type="datetimeFigureOut">
              <a:rPr lang="en-US" smtClean="0"/>
              <a:t>5/3/2014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BA600-5057-4EF5-B241-D5D364D72145}" type="slidenum">
              <a:rPr lang="en-US" smtClean="0"/>
              <a:t>‹#›</a:t>
            </a:fld>
            <a:endParaRPr lang="en-US"/>
          </a:p>
        </p:txBody>
      </p:sp>
    </p:spTree>
    <p:extLst>
      <p:ext uri="{BB962C8B-B14F-4D97-AF65-F5344CB8AC3E}">
        <p14:creationId xmlns:p14="http://schemas.microsoft.com/office/powerpoint/2010/main" val="368627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BF70B0-8542-4A6D-B765-1A4584962948}" type="datetimeFigureOut">
              <a:rPr lang="en-US" smtClean="0"/>
              <a:t>5/3/2014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BA600-5057-4EF5-B241-D5D364D72145}" type="slidenum">
              <a:rPr lang="en-US" smtClean="0"/>
              <a:t>‹#›</a:t>
            </a:fld>
            <a:endParaRPr lang="en-US"/>
          </a:p>
        </p:txBody>
      </p:sp>
    </p:spTree>
    <p:extLst>
      <p:ext uri="{BB962C8B-B14F-4D97-AF65-F5344CB8AC3E}">
        <p14:creationId xmlns:p14="http://schemas.microsoft.com/office/powerpoint/2010/main" val="19099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BF70B0-8542-4A6D-B765-1A4584962948}" type="datetimeFigureOut">
              <a:rPr lang="en-US" smtClean="0"/>
              <a:t>5/3/2014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4BA600-5057-4EF5-B241-D5D364D72145}" type="slidenum">
              <a:rPr lang="en-US" smtClean="0"/>
              <a:t>‹#›</a:t>
            </a:fld>
            <a:endParaRPr lang="en-US"/>
          </a:p>
        </p:txBody>
      </p:sp>
    </p:spTree>
    <p:extLst>
      <p:ext uri="{BB962C8B-B14F-4D97-AF65-F5344CB8AC3E}">
        <p14:creationId xmlns:p14="http://schemas.microsoft.com/office/powerpoint/2010/main" val="331105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BF70B0-8542-4A6D-B765-1A4584962948}" type="datetimeFigureOut">
              <a:rPr lang="en-US" smtClean="0"/>
              <a:t>5/3/2014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4BA600-5057-4EF5-B241-D5D364D72145}" type="slidenum">
              <a:rPr lang="en-US" smtClean="0"/>
              <a:t>‹#›</a:t>
            </a:fld>
            <a:endParaRPr lang="en-US"/>
          </a:p>
        </p:txBody>
      </p:sp>
    </p:spTree>
    <p:extLst>
      <p:ext uri="{BB962C8B-B14F-4D97-AF65-F5344CB8AC3E}">
        <p14:creationId xmlns:p14="http://schemas.microsoft.com/office/powerpoint/2010/main" val="240217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BF70B0-8542-4A6D-B765-1A4584962948}" type="datetimeFigureOut">
              <a:rPr lang="en-US" smtClean="0"/>
              <a:t>5/3/2014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4BA600-5057-4EF5-B241-D5D364D72145}" type="slidenum">
              <a:rPr lang="en-US" smtClean="0"/>
              <a:t>‹#›</a:t>
            </a:fld>
            <a:endParaRPr lang="en-US"/>
          </a:p>
        </p:txBody>
      </p:sp>
    </p:spTree>
    <p:extLst>
      <p:ext uri="{BB962C8B-B14F-4D97-AF65-F5344CB8AC3E}">
        <p14:creationId xmlns:p14="http://schemas.microsoft.com/office/powerpoint/2010/main" val="232025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F70B0-8542-4A6D-B765-1A4584962948}" type="datetimeFigureOut">
              <a:rPr lang="en-US" smtClean="0"/>
              <a:t>5/3/2014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BA600-5057-4EF5-B241-D5D364D72145}" type="slidenum">
              <a:rPr lang="en-US" smtClean="0"/>
              <a:t>‹#›</a:t>
            </a:fld>
            <a:endParaRPr lang="en-US"/>
          </a:p>
        </p:txBody>
      </p:sp>
    </p:spTree>
    <p:extLst>
      <p:ext uri="{BB962C8B-B14F-4D97-AF65-F5344CB8AC3E}">
        <p14:creationId xmlns:p14="http://schemas.microsoft.com/office/powerpoint/2010/main" val="3491000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F70B0-8542-4A6D-B765-1A4584962948}" type="datetimeFigureOut">
              <a:rPr lang="en-US" smtClean="0"/>
              <a:t>5/3/2014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BA600-5057-4EF5-B241-D5D364D72145}" type="slidenum">
              <a:rPr lang="en-US" smtClean="0"/>
              <a:t>‹#›</a:t>
            </a:fld>
            <a:endParaRPr lang="en-US"/>
          </a:p>
        </p:txBody>
      </p:sp>
    </p:spTree>
    <p:extLst>
      <p:ext uri="{BB962C8B-B14F-4D97-AF65-F5344CB8AC3E}">
        <p14:creationId xmlns:p14="http://schemas.microsoft.com/office/powerpoint/2010/main" val="85573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F70B0-8542-4A6D-B765-1A4584962948}" type="datetimeFigureOut">
              <a:rPr lang="en-US" smtClean="0"/>
              <a:t>5/3/2014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BA600-5057-4EF5-B241-D5D364D72145}" type="slidenum">
              <a:rPr lang="en-US" smtClean="0"/>
              <a:t>‹#›</a:t>
            </a:fld>
            <a:endParaRPr lang="en-US"/>
          </a:p>
        </p:txBody>
      </p:sp>
    </p:spTree>
    <p:extLst>
      <p:ext uri="{BB962C8B-B14F-4D97-AF65-F5344CB8AC3E}">
        <p14:creationId xmlns:p14="http://schemas.microsoft.com/office/powerpoint/2010/main" val="1638428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3200"/>
            <a:ext cx="8229600" cy="1143000"/>
          </a:xfrm>
        </p:spPr>
        <p:txBody>
          <a:bodyPr>
            <a:normAutofit fontScale="90000"/>
          </a:bodyPr>
          <a:lstStyle/>
          <a:p>
            <a:r>
              <a:rPr lang="en-US" dirty="0" smtClean="0"/>
              <a:t>Finding and </a:t>
            </a:r>
            <a:r>
              <a:rPr lang="en-US" dirty="0"/>
              <a:t>R</a:t>
            </a:r>
            <a:r>
              <a:rPr lang="en-US" dirty="0" smtClean="0"/>
              <a:t>eading Articles from the Harvard Business Review</a:t>
            </a:r>
            <a:endParaRPr lang="en-US" dirty="0"/>
          </a:p>
        </p:txBody>
      </p:sp>
    </p:spTree>
    <p:extLst>
      <p:ext uri="{BB962C8B-B14F-4D97-AF65-F5344CB8AC3E}">
        <p14:creationId xmlns:p14="http://schemas.microsoft.com/office/powerpoint/2010/main" val="822113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057400"/>
            <a:ext cx="8829675" cy="470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Click on the title of the </a:t>
            </a:r>
            <a:r>
              <a:rPr lang="en-US" dirty="0" smtClean="0"/>
              <a:t/>
            </a:r>
            <a:br>
              <a:rPr lang="en-US" dirty="0" smtClean="0"/>
            </a:br>
            <a:r>
              <a:rPr lang="en-US" dirty="0" smtClean="0"/>
              <a:t>article </a:t>
            </a:r>
            <a:r>
              <a:rPr lang="en-US" dirty="0" smtClean="0"/>
              <a:t>you want to read</a:t>
            </a:r>
            <a:endParaRPr lang="en-US" dirty="0"/>
          </a:p>
        </p:txBody>
      </p:sp>
    </p:spTree>
    <p:extLst>
      <p:ext uri="{BB962C8B-B14F-4D97-AF65-F5344CB8AC3E}">
        <p14:creationId xmlns:p14="http://schemas.microsoft.com/office/powerpoint/2010/main" val="2491761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01" y="1419225"/>
            <a:ext cx="9035099" cy="5438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11650" y="152400"/>
            <a:ext cx="8229600" cy="1143000"/>
          </a:xfrm>
        </p:spPr>
        <p:txBody>
          <a:bodyPr>
            <a:normAutofit fontScale="90000"/>
          </a:bodyPr>
          <a:lstStyle/>
          <a:p>
            <a:pPr algn="l"/>
            <a:r>
              <a:rPr lang="en-US" sz="2000" dirty="0" smtClean="0"/>
              <a:t>For articles on the Top 500 list, you will see a yellow box explaining the restrictions </a:t>
            </a:r>
            <a:r>
              <a:rPr lang="en-US" sz="2000" dirty="0" smtClean="0"/>
              <a:t>prohibiting </a:t>
            </a:r>
            <a:r>
              <a:rPr lang="en-US" sz="2000" dirty="0" smtClean="0"/>
              <a:t>printing or saving.  If you don’t see the yellow box, you should be able to print or save the article</a:t>
            </a:r>
            <a:r>
              <a:rPr lang="en-US" sz="2000" dirty="0" smtClean="0"/>
              <a:t>.</a:t>
            </a:r>
            <a:br>
              <a:rPr lang="en-US" sz="2000" dirty="0" smtClean="0"/>
            </a:br>
            <a:r>
              <a:rPr lang="en-US" sz="2000" dirty="0" smtClean="0"/>
              <a:t/>
            </a:r>
            <a:br>
              <a:rPr lang="en-US" sz="2000" dirty="0" smtClean="0"/>
            </a:br>
            <a:r>
              <a:rPr lang="en-US" sz="2000" dirty="0" smtClean="0"/>
              <a:t>You can still read the article online by clicking on the “PDF Full Text Link”</a:t>
            </a:r>
            <a:endParaRPr lang="en-US" sz="2000" dirty="0"/>
          </a:p>
        </p:txBody>
      </p:sp>
      <p:cxnSp>
        <p:nvCxnSpPr>
          <p:cNvPr id="4" name="Straight Arrow Connector 3"/>
          <p:cNvCxnSpPr/>
          <p:nvPr/>
        </p:nvCxnSpPr>
        <p:spPr>
          <a:xfrm>
            <a:off x="838200" y="1419225"/>
            <a:ext cx="0" cy="254317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543800" y="609600"/>
            <a:ext cx="571500" cy="2971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953000" y="0"/>
            <a:ext cx="3733800" cy="381000"/>
          </a:xfrm>
          <a:prstGeom prst="rect">
            <a:avLst/>
          </a:prstGeom>
          <a:solidFill>
            <a:srgbClr val="FFFFCC">
              <a:alpha val="33000"/>
            </a:srgbClr>
          </a:solidFill>
          <a:ln w="127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2270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algn="l"/>
            <a:r>
              <a:rPr lang="en-US" sz="2800" dirty="0" smtClean="0"/>
              <a:t>You can read this article in your browser, but the options for saving, printing and emailing will not work.</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352395"/>
            <a:ext cx="8970818" cy="5373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8303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72" y="1828800"/>
            <a:ext cx="7918428" cy="4994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545" y="457200"/>
            <a:ext cx="8763000" cy="1143000"/>
          </a:xfrm>
        </p:spPr>
        <p:txBody>
          <a:bodyPr>
            <a:normAutofit fontScale="90000"/>
          </a:bodyPr>
          <a:lstStyle/>
          <a:p>
            <a:pPr algn="l"/>
            <a:r>
              <a:rPr lang="en-US" sz="3200" dirty="0" smtClean="0"/>
              <a:t>Option 2</a:t>
            </a:r>
            <a:r>
              <a:rPr lang="en-US" sz="3200" dirty="0" smtClean="0"/>
              <a:t>:  Browse</a:t>
            </a:r>
            <a:br>
              <a:rPr lang="en-US" sz="3200" dirty="0" smtClean="0"/>
            </a:br>
            <a:r>
              <a:rPr lang="en-US" sz="1800" dirty="0" smtClean="0"/>
              <a:t>If </a:t>
            </a:r>
            <a:r>
              <a:rPr lang="en-US" sz="1800" dirty="0" smtClean="0"/>
              <a:t>you know the year and volume of publication, you can browse by year…</a:t>
            </a:r>
            <a:br>
              <a:rPr lang="en-US" sz="1800" dirty="0" smtClean="0"/>
            </a:br>
            <a:r>
              <a:rPr lang="en-US" sz="1800" dirty="0"/>
              <a:t>Edelman, D. C. (2010). Branding in The Digital Age. </a:t>
            </a:r>
            <a:r>
              <a:rPr lang="en-US" sz="1800" i="1" dirty="0"/>
              <a:t>Harvard Business Review</a:t>
            </a:r>
            <a:r>
              <a:rPr lang="en-US" sz="1800" dirty="0"/>
              <a:t>, </a:t>
            </a:r>
            <a:r>
              <a:rPr lang="en-US" sz="1800" i="1" dirty="0"/>
              <a:t>88</a:t>
            </a:r>
            <a:r>
              <a:rPr lang="en-US" sz="1800" dirty="0"/>
              <a:t>(12), 62-69</a:t>
            </a:r>
            <a:r>
              <a:rPr lang="en-US" sz="2800" dirty="0"/>
              <a:t/>
            </a:r>
            <a:br>
              <a:rPr lang="en-US" sz="2800" dirty="0"/>
            </a:br>
            <a:endParaRPr lang="en-US" sz="3200" dirty="0"/>
          </a:p>
        </p:txBody>
      </p:sp>
      <p:cxnSp>
        <p:nvCxnSpPr>
          <p:cNvPr id="6" name="Straight Arrow Connector 5"/>
          <p:cNvCxnSpPr/>
          <p:nvPr/>
        </p:nvCxnSpPr>
        <p:spPr>
          <a:xfrm>
            <a:off x="1752600" y="1295400"/>
            <a:ext cx="6096000" cy="3657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973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920" y="1600200"/>
            <a:ext cx="6654105"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381000"/>
            <a:ext cx="8763000" cy="1143000"/>
          </a:xfrm>
        </p:spPr>
        <p:txBody>
          <a:bodyPr>
            <a:normAutofit fontScale="90000"/>
          </a:bodyPr>
          <a:lstStyle/>
          <a:p>
            <a:pPr algn="l"/>
            <a:r>
              <a:rPr lang="en-US" sz="3200" dirty="0" smtClean="0"/>
              <a:t>… issue number …</a:t>
            </a:r>
            <a:br>
              <a:rPr lang="en-US" sz="3200" dirty="0" smtClean="0"/>
            </a:br>
            <a:r>
              <a:rPr lang="en-US" sz="3200" dirty="0" smtClean="0"/>
              <a:t/>
            </a:r>
            <a:br>
              <a:rPr lang="en-US" sz="3200" dirty="0" smtClean="0"/>
            </a:br>
            <a:r>
              <a:rPr lang="en-US" sz="1800" dirty="0" smtClean="0"/>
              <a:t>Edelman</a:t>
            </a:r>
            <a:r>
              <a:rPr lang="en-US" sz="1800" dirty="0"/>
              <a:t>, D. C. (2010). Branding in The Digital Age. </a:t>
            </a:r>
            <a:r>
              <a:rPr lang="en-US" sz="1800" i="1" dirty="0"/>
              <a:t>Harvard Business Review</a:t>
            </a:r>
            <a:r>
              <a:rPr lang="en-US" sz="1800" dirty="0"/>
              <a:t>, </a:t>
            </a:r>
            <a:r>
              <a:rPr lang="en-US" sz="1800" i="1" dirty="0"/>
              <a:t>88</a:t>
            </a:r>
            <a:r>
              <a:rPr lang="en-US" sz="1800" dirty="0"/>
              <a:t>(12), 62-69</a:t>
            </a:r>
            <a:r>
              <a:rPr lang="en-US" sz="2800" dirty="0"/>
              <a:t/>
            </a:r>
            <a:br>
              <a:rPr lang="en-US" sz="2800" dirty="0"/>
            </a:br>
            <a:endParaRPr lang="en-US" sz="3200" dirty="0"/>
          </a:p>
        </p:txBody>
      </p:sp>
      <p:cxnSp>
        <p:nvCxnSpPr>
          <p:cNvPr id="7" name="Straight Arrow Connector 6"/>
          <p:cNvCxnSpPr/>
          <p:nvPr/>
        </p:nvCxnSpPr>
        <p:spPr>
          <a:xfrm flipH="1">
            <a:off x="7335627" y="1371600"/>
            <a:ext cx="131973" cy="292996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669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887" y="1655275"/>
            <a:ext cx="5519738" cy="485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4256" y="381000"/>
            <a:ext cx="8763000" cy="1143000"/>
          </a:xfrm>
        </p:spPr>
        <p:txBody>
          <a:bodyPr>
            <a:normAutofit fontScale="90000"/>
          </a:bodyPr>
          <a:lstStyle/>
          <a:p>
            <a:pPr algn="l"/>
            <a:r>
              <a:rPr lang="en-US" sz="3200" dirty="0" smtClean="0"/>
              <a:t>… and page number.</a:t>
            </a:r>
            <a:br>
              <a:rPr lang="en-US" sz="3200" dirty="0" smtClean="0"/>
            </a:br>
            <a:r>
              <a:rPr lang="en-US" sz="3200" dirty="0" smtClean="0"/>
              <a:t/>
            </a:r>
            <a:br>
              <a:rPr lang="en-US" sz="3200" dirty="0" smtClean="0"/>
            </a:br>
            <a:r>
              <a:rPr lang="en-US" sz="1800" dirty="0"/>
              <a:t>Edelman, D. C. (2010). Branding in The Digital Age. </a:t>
            </a:r>
            <a:r>
              <a:rPr lang="en-US" sz="1800" i="1" dirty="0"/>
              <a:t>Harvard Business Review</a:t>
            </a:r>
            <a:r>
              <a:rPr lang="en-US" sz="1800" dirty="0"/>
              <a:t>, </a:t>
            </a:r>
            <a:r>
              <a:rPr lang="en-US" sz="1800" i="1" dirty="0"/>
              <a:t>88</a:t>
            </a:r>
            <a:r>
              <a:rPr lang="en-US" sz="1800" dirty="0"/>
              <a:t>(12), 62-69</a:t>
            </a:r>
            <a:r>
              <a:rPr lang="en-US" sz="2800" dirty="0"/>
              <a:t/>
            </a:r>
            <a:br>
              <a:rPr lang="en-US" sz="2800" dirty="0"/>
            </a:br>
            <a:endParaRPr lang="en-US" sz="3200" dirty="0"/>
          </a:p>
        </p:txBody>
      </p:sp>
      <p:cxnSp>
        <p:nvCxnSpPr>
          <p:cNvPr id="7" name="Straight Arrow Connector 6"/>
          <p:cNvCxnSpPr/>
          <p:nvPr/>
        </p:nvCxnSpPr>
        <p:spPr>
          <a:xfrm flipH="1">
            <a:off x="6172200" y="1295400"/>
            <a:ext cx="1828800" cy="3352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709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HBR License</a:t>
            </a:r>
            <a:br>
              <a:rPr lang="en-US" dirty="0" smtClean="0"/>
            </a:br>
            <a:r>
              <a:rPr lang="en-US" sz="1300" dirty="0" smtClean="0"/>
              <a:t>(i.e. why we need this tutorial)</a:t>
            </a:r>
            <a:endParaRPr lang="en-US" sz="1300" dirty="0"/>
          </a:p>
        </p:txBody>
      </p:sp>
      <p:sp>
        <p:nvSpPr>
          <p:cNvPr id="3" name="Content Placeholder 2"/>
          <p:cNvSpPr>
            <a:spLocks noGrp="1"/>
          </p:cNvSpPr>
          <p:nvPr>
            <p:ph idx="1"/>
          </p:nvPr>
        </p:nvSpPr>
        <p:spPr/>
        <p:txBody>
          <a:bodyPr/>
          <a:lstStyle/>
          <a:p>
            <a:r>
              <a:rPr lang="en-US" dirty="0" smtClean="0"/>
              <a:t>No direct links permitted through Sakai</a:t>
            </a:r>
          </a:p>
          <a:p>
            <a:r>
              <a:rPr lang="en-US" dirty="0" smtClean="0"/>
              <a:t>“Top 500” articles can only be read online</a:t>
            </a:r>
          </a:p>
          <a:p>
            <a:pPr lvl="1"/>
            <a:r>
              <a:rPr lang="en-US" dirty="0" smtClean="0"/>
              <a:t>No downloading</a:t>
            </a:r>
          </a:p>
          <a:p>
            <a:pPr lvl="1"/>
            <a:r>
              <a:rPr lang="en-US" dirty="0" smtClean="0"/>
              <a:t>No printing</a:t>
            </a:r>
            <a:endParaRPr lang="en-US" dirty="0"/>
          </a:p>
        </p:txBody>
      </p:sp>
    </p:spTree>
    <p:extLst>
      <p:ext uri="{BB962C8B-B14F-4D97-AF65-F5344CB8AC3E}">
        <p14:creationId xmlns:p14="http://schemas.microsoft.com/office/powerpoint/2010/main" val="3564807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2018" y="2286000"/>
            <a:ext cx="7054752" cy="1569660"/>
          </a:xfrm>
          <a:prstGeom prst="rect">
            <a:avLst/>
          </a:prstGeom>
          <a:noFill/>
        </p:spPr>
        <p:txBody>
          <a:bodyPr wrap="none" rtlCol="0">
            <a:spAutoFit/>
          </a:bodyPr>
          <a:lstStyle/>
          <a:p>
            <a:r>
              <a:rPr lang="en-US" sz="2400" dirty="0" smtClean="0"/>
              <a:t>Sample article to find:</a:t>
            </a:r>
            <a:br>
              <a:rPr lang="en-US" sz="2400" dirty="0" smtClean="0"/>
            </a:br>
            <a:endParaRPr lang="en-US" sz="2400" dirty="0" smtClean="0"/>
          </a:p>
          <a:p>
            <a:r>
              <a:rPr lang="en-US" sz="2400" dirty="0" smtClean="0"/>
              <a:t>Edelman</a:t>
            </a:r>
            <a:r>
              <a:rPr lang="en-US" sz="2400" dirty="0" smtClean="0"/>
              <a:t>, D. C. (2010). Branding in The Digital Age. </a:t>
            </a:r>
            <a:r>
              <a:rPr lang="en-US" sz="2400" dirty="0" smtClean="0"/>
              <a:t/>
            </a:r>
            <a:br>
              <a:rPr lang="en-US" sz="2400" dirty="0" smtClean="0"/>
            </a:br>
            <a:r>
              <a:rPr lang="en-US" sz="2400" dirty="0" smtClean="0"/>
              <a:t>	</a:t>
            </a:r>
            <a:r>
              <a:rPr lang="en-US" sz="2400" i="1" dirty="0" smtClean="0"/>
              <a:t>Harvard </a:t>
            </a:r>
            <a:r>
              <a:rPr lang="en-US" sz="2400" i="1" dirty="0" smtClean="0"/>
              <a:t>Business Review</a:t>
            </a:r>
            <a:r>
              <a:rPr lang="en-US" sz="2400" dirty="0" smtClean="0"/>
              <a:t>, </a:t>
            </a:r>
            <a:r>
              <a:rPr lang="en-US" sz="2400" i="1" dirty="0" smtClean="0"/>
              <a:t>88</a:t>
            </a:r>
            <a:r>
              <a:rPr lang="en-US" sz="2400" dirty="0" smtClean="0"/>
              <a:t>(12), </a:t>
            </a:r>
            <a:r>
              <a:rPr lang="en-US" sz="2400" dirty="0" smtClean="0"/>
              <a:t>62-69.</a:t>
            </a:r>
            <a:endParaRPr lang="en-US" sz="2400" dirty="0"/>
          </a:p>
        </p:txBody>
      </p:sp>
      <p:sp>
        <p:nvSpPr>
          <p:cNvPr id="5" name="Rectangle 4"/>
          <p:cNvSpPr/>
          <p:nvPr/>
        </p:nvSpPr>
        <p:spPr>
          <a:xfrm>
            <a:off x="235527" y="6019800"/>
            <a:ext cx="8342745" cy="430887"/>
          </a:xfrm>
          <a:prstGeom prst="rect">
            <a:avLst/>
          </a:prstGeom>
        </p:spPr>
        <p:txBody>
          <a:bodyPr wrap="square">
            <a:spAutoFit/>
          </a:bodyPr>
          <a:lstStyle/>
          <a:p>
            <a:r>
              <a:rPr lang="en-US" sz="1100" dirty="0" smtClean="0"/>
              <a:t>List of top 500 HBR </a:t>
            </a:r>
            <a:r>
              <a:rPr lang="en-US" sz="1100" dirty="0" smtClean="0"/>
              <a:t>articles </a:t>
            </a:r>
            <a:r>
              <a:rPr lang="en-US" sz="1100" dirty="0" smtClean="0"/>
              <a:t>from 2013: http://www.ala.org/rusa/sites/ala.org.rusa/files/content/sections/brass/Harvardbusinessreview/HBR_EBSCO_500_List_2013.pdf</a:t>
            </a:r>
            <a:endParaRPr lang="en-US" sz="1100" dirty="0"/>
          </a:p>
        </p:txBody>
      </p:sp>
    </p:spTree>
    <p:extLst>
      <p:ext uri="{BB962C8B-B14F-4D97-AF65-F5344CB8AC3E}">
        <p14:creationId xmlns:p14="http://schemas.microsoft.com/office/powerpoint/2010/main" val="3234513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5049"/>
            <a:ext cx="9144000" cy="550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4343400" y="3048000"/>
            <a:ext cx="2895600" cy="3352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6200"/>
            <a:ext cx="8229600" cy="1143000"/>
          </a:xfrm>
        </p:spPr>
        <p:txBody>
          <a:bodyPr>
            <a:normAutofit/>
          </a:bodyPr>
          <a:lstStyle/>
          <a:p>
            <a:r>
              <a:rPr lang="en-US" dirty="0" smtClean="0"/>
              <a:t>Click on A-Z Journal List</a:t>
            </a:r>
            <a:endParaRPr lang="en-US" dirty="0"/>
          </a:p>
        </p:txBody>
      </p:sp>
    </p:spTree>
    <p:extLst>
      <p:ext uri="{BB962C8B-B14F-4D97-AF65-F5344CB8AC3E}">
        <p14:creationId xmlns:p14="http://schemas.microsoft.com/office/powerpoint/2010/main" val="2930577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5" y="2415310"/>
            <a:ext cx="9016817" cy="441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Search for “Title begins with”: </a:t>
            </a:r>
            <a:br>
              <a:rPr lang="en-US" dirty="0" smtClean="0"/>
            </a:br>
            <a:r>
              <a:rPr lang="en-US" dirty="0" smtClean="0">
                <a:solidFill>
                  <a:srgbClr val="FF0000"/>
                </a:solidFill>
              </a:rPr>
              <a:t>Harvard Business Review</a:t>
            </a:r>
            <a:endParaRPr lang="en-US" dirty="0">
              <a:solidFill>
                <a:srgbClr val="FF0000"/>
              </a:solidFill>
            </a:endParaRPr>
          </a:p>
        </p:txBody>
      </p:sp>
      <p:cxnSp>
        <p:nvCxnSpPr>
          <p:cNvPr id="4" name="Straight Arrow Connector 3"/>
          <p:cNvCxnSpPr/>
          <p:nvPr/>
        </p:nvCxnSpPr>
        <p:spPr>
          <a:xfrm flipH="1">
            <a:off x="3124200" y="1524000"/>
            <a:ext cx="1905000" cy="2895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828800" y="4414981"/>
            <a:ext cx="3086741" cy="246221"/>
          </a:xfrm>
          <a:prstGeom prst="rect">
            <a:avLst/>
          </a:prstGeom>
          <a:noFill/>
        </p:spPr>
        <p:txBody>
          <a:bodyPr wrap="square" rtlCol="0">
            <a:spAutoFit/>
          </a:bodyPr>
          <a:lstStyle/>
          <a:p>
            <a:r>
              <a:rPr lang="en-US" sz="1000" dirty="0" smtClean="0"/>
              <a:t>Harvard Business Review</a:t>
            </a:r>
            <a:endParaRPr lang="en-US" sz="1000" dirty="0"/>
          </a:p>
        </p:txBody>
      </p:sp>
    </p:spTree>
    <p:extLst>
      <p:ext uri="{BB962C8B-B14F-4D97-AF65-F5344CB8AC3E}">
        <p14:creationId xmlns:p14="http://schemas.microsoft.com/office/powerpoint/2010/main" val="2584216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454"/>
            <a:ext cx="9069014" cy="495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3429000" y="1447800"/>
            <a:ext cx="1295400" cy="3657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Autofit/>
          </a:bodyPr>
          <a:lstStyle/>
          <a:p>
            <a:pPr algn="l"/>
            <a:r>
              <a:rPr lang="en-US" sz="2800" dirty="0" smtClean="0"/>
              <a:t>We have the HBR in Print.  We also have it online through a database called Business Source Premier.  Click on the link to Business Source Premier.</a:t>
            </a:r>
            <a:endParaRPr lang="en-US" sz="2800" dirty="0"/>
          </a:p>
        </p:txBody>
      </p:sp>
    </p:spTree>
    <p:extLst>
      <p:ext uri="{BB962C8B-B14F-4D97-AF65-F5344CB8AC3E}">
        <p14:creationId xmlns:p14="http://schemas.microsoft.com/office/powerpoint/2010/main" val="1381642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44148"/>
            <a:ext cx="8686800" cy="547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274638"/>
            <a:ext cx="8763000" cy="1143000"/>
          </a:xfrm>
        </p:spPr>
        <p:txBody>
          <a:bodyPr>
            <a:normAutofit fontScale="90000"/>
          </a:bodyPr>
          <a:lstStyle/>
          <a:p>
            <a:r>
              <a:rPr lang="en-US" sz="3200" dirty="0" smtClean="0"/>
              <a:t>This is the page for the HBR in Business Source Premier.  There are two ways to find articles from here. </a:t>
            </a:r>
            <a:endParaRPr lang="en-US" sz="3200" dirty="0"/>
          </a:p>
        </p:txBody>
      </p:sp>
      <p:sp>
        <p:nvSpPr>
          <p:cNvPr id="3" name="TextBox 2"/>
          <p:cNvSpPr txBox="1"/>
          <p:nvPr/>
        </p:nvSpPr>
        <p:spPr>
          <a:xfrm>
            <a:off x="914400" y="1981200"/>
            <a:ext cx="4495800" cy="369332"/>
          </a:xfrm>
          <a:prstGeom prst="rect">
            <a:avLst/>
          </a:prstGeom>
          <a:solidFill>
            <a:schemeClr val="bg2"/>
          </a:solidFill>
        </p:spPr>
        <p:txBody>
          <a:bodyPr wrap="square" rtlCol="0">
            <a:spAutoFit/>
          </a:bodyPr>
          <a:lstStyle/>
          <a:p>
            <a:r>
              <a:rPr lang="en-US" dirty="0" smtClean="0">
                <a:solidFill>
                  <a:srgbClr val="FF0000"/>
                </a:solidFill>
              </a:rPr>
              <a:t>1. Search for articles within this publication</a:t>
            </a:r>
            <a:endParaRPr lang="en-US" dirty="0">
              <a:solidFill>
                <a:srgbClr val="FF0000"/>
              </a:solidFill>
            </a:endParaRPr>
          </a:p>
        </p:txBody>
      </p:sp>
      <p:sp>
        <p:nvSpPr>
          <p:cNvPr id="4" name="TextBox 3"/>
          <p:cNvSpPr txBox="1"/>
          <p:nvPr/>
        </p:nvSpPr>
        <p:spPr>
          <a:xfrm>
            <a:off x="5715000" y="1981200"/>
            <a:ext cx="2955809" cy="369332"/>
          </a:xfrm>
          <a:prstGeom prst="rect">
            <a:avLst/>
          </a:prstGeom>
          <a:solidFill>
            <a:schemeClr val="bg2"/>
          </a:solidFill>
        </p:spPr>
        <p:txBody>
          <a:bodyPr wrap="none" rtlCol="0">
            <a:spAutoFit/>
          </a:bodyPr>
          <a:lstStyle/>
          <a:p>
            <a:r>
              <a:rPr lang="en-US" dirty="0" smtClean="0">
                <a:solidFill>
                  <a:srgbClr val="FF0000"/>
                </a:solidFill>
              </a:rPr>
              <a:t>2. Browse publication by date</a:t>
            </a:r>
            <a:endParaRPr lang="en-US" dirty="0">
              <a:solidFill>
                <a:srgbClr val="FF0000"/>
              </a:solidFill>
            </a:endParaRPr>
          </a:p>
        </p:txBody>
      </p:sp>
      <p:cxnSp>
        <p:nvCxnSpPr>
          <p:cNvPr id="6" name="Straight Arrow Connector 5"/>
          <p:cNvCxnSpPr/>
          <p:nvPr/>
        </p:nvCxnSpPr>
        <p:spPr>
          <a:xfrm flipH="1">
            <a:off x="2362200" y="2438400"/>
            <a:ext cx="1066800" cy="1066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086600" y="2438400"/>
            <a:ext cx="1371600" cy="990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437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44148"/>
            <a:ext cx="8686800" cy="547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274638"/>
            <a:ext cx="8763000" cy="1143000"/>
          </a:xfrm>
        </p:spPr>
        <p:txBody>
          <a:bodyPr>
            <a:normAutofit/>
          </a:bodyPr>
          <a:lstStyle/>
          <a:p>
            <a:r>
              <a:rPr lang="en-US" sz="3200" dirty="0" smtClean="0"/>
              <a:t>Option 1: Click on </a:t>
            </a:r>
            <a:r>
              <a:rPr lang="en-US" sz="3200" dirty="0" smtClean="0"/>
              <a:t/>
            </a:r>
            <a:br>
              <a:rPr lang="en-US" sz="3200" dirty="0" smtClean="0"/>
            </a:br>
            <a:r>
              <a:rPr lang="en-US" sz="3200" dirty="0" smtClean="0"/>
              <a:t>“</a:t>
            </a:r>
            <a:r>
              <a:rPr lang="en-US" sz="3200" dirty="0" smtClean="0"/>
              <a:t>Search within this publication” </a:t>
            </a:r>
            <a:endParaRPr lang="en-US" sz="3200" dirty="0"/>
          </a:p>
        </p:txBody>
      </p:sp>
      <p:cxnSp>
        <p:nvCxnSpPr>
          <p:cNvPr id="6" name="Straight Arrow Connector 5"/>
          <p:cNvCxnSpPr/>
          <p:nvPr/>
        </p:nvCxnSpPr>
        <p:spPr>
          <a:xfrm flipH="1">
            <a:off x="2209800" y="1344148"/>
            <a:ext cx="1447800" cy="216105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740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11400"/>
            <a:ext cx="8749411"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861313"/>
            <a:ext cx="8229600" cy="579438"/>
          </a:xfrm>
        </p:spPr>
        <p:txBody>
          <a:bodyPr>
            <a:noAutofit/>
          </a:bodyPr>
          <a:lstStyle/>
          <a:p>
            <a:pPr algn="l"/>
            <a:r>
              <a:rPr lang="en-US" sz="1800" dirty="0" smtClean="0"/>
              <a:t>JN “Harvard Business Review” will be automatically put in the top search box, limiting your results to articles in the HBR.</a:t>
            </a:r>
            <a:br>
              <a:rPr lang="en-US" sz="1800" dirty="0" smtClean="0"/>
            </a:br>
            <a:r>
              <a:rPr lang="en-US" sz="1800" dirty="0"/>
              <a:t/>
            </a:r>
            <a:br>
              <a:rPr lang="en-US" sz="1800" dirty="0"/>
            </a:br>
            <a:r>
              <a:rPr lang="en-US" sz="1800" dirty="0" smtClean="0"/>
              <a:t>Enter </a:t>
            </a:r>
            <a:r>
              <a:rPr lang="en-US" sz="1800" dirty="0" smtClean="0"/>
              <a:t>the article title in the second search box.</a:t>
            </a:r>
            <a:br>
              <a:rPr lang="en-US" sz="1800" dirty="0" smtClean="0"/>
            </a:br>
            <a:r>
              <a:rPr lang="en-US" sz="1800" dirty="0"/>
              <a:t/>
            </a:r>
            <a:br>
              <a:rPr lang="en-US" sz="1800" dirty="0"/>
            </a:br>
            <a:r>
              <a:rPr lang="en-US" sz="1800" dirty="0" smtClean="0"/>
              <a:t>Optional: add the last name of the author to the third search box</a:t>
            </a:r>
            <a:endParaRPr lang="en-US" sz="1800" dirty="0"/>
          </a:p>
        </p:txBody>
      </p:sp>
      <p:sp>
        <p:nvSpPr>
          <p:cNvPr id="6" name="TextBox 5"/>
          <p:cNvSpPr txBox="1"/>
          <p:nvPr/>
        </p:nvSpPr>
        <p:spPr>
          <a:xfrm>
            <a:off x="152400" y="457200"/>
            <a:ext cx="256802" cy="369332"/>
          </a:xfrm>
          <a:prstGeom prst="rect">
            <a:avLst/>
          </a:prstGeom>
          <a:solidFill>
            <a:schemeClr val="bg2"/>
          </a:solid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8" name="TextBox 7"/>
          <p:cNvSpPr txBox="1"/>
          <p:nvPr/>
        </p:nvSpPr>
        <p:spPr>
          <a:xfrm>
            <a:off x="884344" y="2895600"/>
            <a:ext cx="256802" cy="369332"/>
          </a:xfrm>
          <a:prstGeom prst="rect">
            <a:avLst/>
          </a:prstGeom>
          <a:solidFill>
            <a:schemeClr val="bg2"/>
          </a:solid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9" name="TextBox 8"/>
          <p:cNvSpPr txBox="1"/>
          <p:nvPr/>
        </p:nvSpPr>
        <p:spPr>
          <a:xfrm>
            <a:off x="142381" y="1071419"/>
            <a:ext cx="276839" cy="369332"/>
          </a:xfrm>
          <a:prstGeom prst="rect">
            <a:avLst/>
          </a:prstGeom>
          <a:solidFill>
            <a:schemeClr val="bg2"/>
          </a:solidFill>
        </p:spPr>
        <p:txBody>
          <a:bodyPr wrap="square" rtlCol="0">
            <a:spAutoFit/>
          </a:bodyPr>
          <a:lstStyle/>
          <a:p>
            <a:r>
              <a:rPr lang="en-US" dirty="0" smtClean="0">
                <a:solidFill>
                  <a:srgbClr val="FF0000"/>
                </a:solidFill>
              </a:rPr>
              <a:t>2</a:t>
            </a:r>
            <a:endParaRPr lang="en-US" dirty="0">
              <a:solidFill>
                <a:srgbClr val="FF0000"/>
              </a:solidFill>
            </a:endParaRPr>
          </a:p>
        </p:txBody>
      </p:sp>
      <p:sp>
        <p:nvSpPr>
          <p:cNvPr id="10" name="TextBox 9"/>
          <p:cNvSpPr txBox="1"/>
          <p:nvPr/>
        </p:nvSpPr>
        <p:spPr>
          <a:xfrm>
            <a:off x="884344" y="3352800"/>
            <a:ext cx="256802" cy="369332"/>
          </a:xfrm>
          <a:prstGeom prst="rect">
            <a:avLst/>
          </a:prstGeom>
          <a:solidFill>
            <a:schemeClr val="bg2"/>
          </a:solidFill>
        </p:spPr>
        <p:txBody>
          <a:bodyPr wrap="square" rtlCol="0">
            <a:spAutoFit/>
          </a:bodyPr>
          <a:lstStyle/>
          <a:p>
            <a:r>
              <a:rPr lang="en-US" dirty="0" smtClean="0">
                <a:solidFill>
                  <a:srgbClr val="FF0000"/>
                </a:solidFill>
              </a:rPr>
              <a:t>2</a:t>
            </a:r>
            <a:endParaRPr lang="en-US" dirty="0">
              <a:solidFill>
                <a:srgbClr val="FF0000"/>
              </a:solidFill>
            </a:endParaRPr>
          </a:p>
        </p:txBody>
      </p:sp>
      <p:sp>
        <p:nvSpPr>
          <p:cNvPr id="11" name="TextBox 10"/>
          <p:cNvSpPr txBox="1"/>
          <p:nvPr/>
        </p:nvSpPr>
        <p:spPr>
          <a:xfrm>
            <a:off x="162418" y="1676400"/>
            <a:ext cx="246784" cy="369332"/>
          </a:xfrm>
          <a:prstGeom prst="rect">
            <a:avLst/>
          </a:prstGeom>
          <a:solidFill>
            <a:schemeClr val="bg2"/>
          </a:solidFill>
        </p:spPr>
        <p:txBody>
          <a:bodyPr wrap="square" rtlCol="0">
            <a:spAutoFit/>
          </a:bodyPr>
          <a:lstStyle/>
          <a:p>
            <a:r>
              <a:rPr lang="en-US" dirty="0" smtClean="0">
                <a:solidFill>
                  <a:srgbClr val="FF0000"/>
                </a:solidFill>
              </a:rPr>
              <a:t>3</a:t>
            </a:r>
            <a:endParaRPr lang="en-US" dirty="0">
              <a:solidFill>
                <a:srgbClr val="FF0000"/>
              </a:solidFill>
            </a:endParaRPr>
          </a:p>
        </p:txBody>
      </p:sp>
      <p:sp>
        <p:nvSpPr>
          <p:cNvPr id="12" name="TextBox 11"/>
          <p:cNvSpPr txBox="1"/>
          <p:nvPr/>
        </p:nvSpPr>
        <p:spPr>
          <a:xfrm>
            <a:off x="889353" y="3810000"/>
            <a:ext cx="246784" cy="338554"/>
          </a:xfrm>
          <a:prstGeom prst="rect">
            <a:avLst/>
          </a:prstGeom>
          <a:solidFill>
            <a:schemeClr val="bg2"/>
          </a:solidFill>
        </p:spPr>
        <p:txBody>
          <a:bodyPr wrap="square" rtlCol="0">
            <a:spAutoFit/>
          </a:bodyPr>
          <a:lstStyle/>
          <a:p>
            <a:r>
              <a:rPr lang="en-US" sz="1600" dirty="0" smtClean="0">
                <a:solidFill>
                  <a:srgbClr val="FF0000"/>
                </a:solidFill>
              </a:rPr>
              <a:t>3</a:t>
            </a:r>
            <a:endParaRPr lang="en-US" sz="1600" dirty="0">
              <a:solidFill>
                <a:srgbClr val="FF0000"/>
              </a:solidFill>
            </a:endParaRPr>
          </a:p>
        </p:txBody>
      </p:sp>
    </p:spTree>
    <p:extLst>
      <p:ext uri="{BB962C8B-B14F-4D97-AF65-F5344CB8AC3E}">
        <p14:creationId xmlns:p14="http://schemas.microsoft.com/office/powerpoint/2010/main" val="37836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246</Words>
  <Application>Microsoft Office PowerPoint</Application>
  <PresentationFormat>On-screen Show (4:3)</PresentationFormat>
  <Paragraphs>30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Finding and Reading Articles from the Harvard Business Review</vt:lpstr>
      <vt:lpstr>HBR License (i.e. why we need this tutorial)</vt:lpstr>
      <vt:lpstr>PowerPoint Presentation</vt:lpstr>
      <vt:lpstr>Click on A-Z Journal List</vt:lpstr>
      <vt:lpstr>Search for “Title begins with”:  Harvard Business Review</vt:lpstr>
      <vt:lpstr>We have the HBR in Print.  We also have it online through a database called Business Source Premier.  Click on the link to Business Source Premier.</vt:lpstr>
      <vt:lpstr>This is the page for the HBR in Business Source Premier.  There are two ways to find articles from here. </vt:lpstr>
      <vt:lpstr>Option 1: Click on  “Search within this publication” </vt:lpstr>
      <vt:lpstr>JN “Harvard Business Review” will be automatically put in the top search box, limiting your results to articles in the HBR.  Enter the article title in the second search box.  Optional: add the last name of the author to the third search box</vt:lpstr>
      <vt:lpstr>Click on the title of the  article you want to read</vt:lpstr>
      <vt:lpstr>For articles on the Top 500 list, you will see a yellow box explaining the restrictions prohibiting printing or saving.  If you don’t see the yellow box, you should be able to print or save the article.  You can still read the article online by clicking on the “PDF Full Text Link”</vt:lpstr>
      <vt:lpstr>You can read this article in your browser, but the options for saving, printing and emailing will not work.</vt:lpstr>
      <vt:lpstr>Option 2:  Browse If you know the year and volume of publication, you can browse by year… Edelman, D. C. (2010). Branding in The Digital Age. Harvard Business Review, 88(12), 62-69 </vt:lpstr>
      <vt:lpstr>… issue number …  Edelman, D. C. (2010). Branding in The Digital Age. Harvard Business Review, 88(12), 62-69 </vt:lpstr>
      <vt:lpstr>… and page number.  Edelman, D. C. (2010). Branding in The Digital Age. Harvard Business Review, 88(12), 62-69 </vt:lpstr>
    </vt:vector>
  </TitlesOfParts>
  <Company>University of Baltimore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dc:creator>
  <cp:lastModifiedBy>updater</cp:lastModifiedBy>
  <cp:revision>13</cp:revision>
  <dcterms:created xsi:type="dcterms:W3CDTF">2014-05-01T14:33:35Z</dcterms:created>
  <dcterms:modified xsi:type="dcterms:W3CDTF">2014-05-03T16:30:56Z</dcterms:modified>
</cp:coreProperties>
</file>