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76" r:id="rId3"/>
    <p:sldId id="256" r:id="rId4"/>
    <p:sldId id="257" r:id="rId5"/>
    <p:sldId id="274" r:id="rId6"/>
    <p:sldId id="258" r:id="rId7"/>
    <p:sldId id="259" r:id="rId8"/>
    <p:sldId id="260" r:id="rId9"/>
    <p:sldId id="261" r:id="rId10"/>
    <p:sldId id="278" r:id="rId11"/>
    <p:sldId id="281" r:id="rId12"/>
    <p:sldId id="262" r:id="rId13"/>
    <p:sldId id="279" r:id="rId14"/>
    <p:sldId id="280" r:id="rId15"/>
    <p:sldId id="264" r:id="rId16"/>
    <p:sldId id="277" r:id="rId17"/>
    <p:sldId id="265" r:id="rId18"/>
    <p:sldId id="267" r:id="rId19"/>
    <p:sldId id="269" r:id="rId20"/>
    <p:sldId id="268" r:id="rId21"/>
    <p:sldId id="270" r:id="rId22"/>
    <p:sldId id="272" r:id="rId23"/>
    <p:sldId id="273"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3052079D-3AA2-4415-929A-451C47F777D6}" type="datetimeFigureOut">
              <a:rPr lang="en-US" smtClean="0"/>
              <a:pPr/>
              <a:t>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525E-7374-4AAC-83FB-B9FC901B1B3C}"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2079D-3AA2-4415-929A-451C47F777D6}" type="datetimeFigureOut">
              <a:rPr lang="en-US" smtClean="0"/>
              <a:pPr/>
              <a:t>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525E-7374-4AAC-83FB-B9FC901B1B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2079D-3AA2-4415-929A-451C47F777D6}" type="datetimeFigureOut">
              <a:rPr lang="en-US" smtClean="0"/>
              <a:pPr/>
              <a:t>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525E-7374-4AAC-83FB-B9FC901B1B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3052079D-3AA2-4415-929A-451C47F777D6}" type="datetimeFigureOut">
              <a:rPr lang="en-US" smtClean="0"/>
              <a:pPr/>
              <a:t>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525E-7374-4AAC-83FB-B9FC901B1B3C}"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2079D-3AA2-4415-929A-451C47F777D6}" type="datetimeFigureOut">
              <a:rPr lang="en-US" smtClean="0"/>
              <a:pPr/>
              <a:t>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525E-7374-4AAC-83FB-B9FC901B1B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3052079D-3AA2-4415-929A-451C47F777D6}" type="datetimeFigureOut">
              <a:rPr lang="en-US" smtClean="0"/>
              <a:pPr/>
              <a:t>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7525E-7374-4AAC-83FB-B9FC901B1B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052079D-3AA2-4415-929A-451C47F777D6}" type="datetimeFigureOut">
              <a:rPr lang="en-US" smtClean="0"/>
              <a:pPr/>
              <a:t>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7525E-7374-4AAC-83FB-B9FC901B1B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52079D-3AA2-4415-929A-451C47F777D6}" type="datetimeFigureOut">
              <a:rPr lang="en-US" smtClean="0"/>
              <a:pPr/>
              <a:t>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7525E-7374-4AAC-83FB-B9FC901B1B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2079D-3AA2-4415-929A-451C47F777D6}" type="datetimeFigureOut">
              <a:rPr lang="en-US" smtClean="0"/>
              <a:pPr/>
              <a:t>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7525E-7374-4AAC-83FB-B9FC901B1B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52079D-3AA2-4415-929A-451C47F777D6}" type="datetimeFigureOut">
              <a:rPr lang="en-US" smtClean="0"/>
              <a:pPr/>
              <a:t>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7525E-7374-4AAC-83FB-B9FC901B1B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52079D-3AA2-4415-929A-451C47F777D6}" type="datetimeFigureOut">
              <a:rPr lang="en-US" smtClean="0"/>
              <a:pPr/>
              <a:t>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7525E-7374-4AAC-83FB-B9FC901B1B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3052079D-3AA2-4415-929A-451C47F777D6}" type="datetimeFigureOut">
              <a:rPr lang="en-US" smtClean="0"/>
              <a:pPr/>
              <a:t>3/1/2014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2D77525E-7374-4AAC-83FB-B9FC901B1B3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census.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Using American </a:t>
            </a:r>
            <a:r>
              <a:rPr lang="en-US" dirty="0" err="1" smtClean="0"/>
              <a:t>Factfinder</a:t>
            </a:r>
            <a:endParaRPr lang="en-US" dirty="0" smtClean="0"/>
          </a:p>
          <a:p>
            <a:r>
              <a:rPr lang="en-US" dirty="0"/>
              <a:t>o</a:t>
            </a:r>
            <a:r>
              <a:rPr lang="en-US" dirty="0" smtClean="0"/>
              <a:t>n the U.S. Census Bureau Website</a:t>
            </a:r>
            <a:endParaRPr lang="en-US" dirty="0"/>
          </a:p>
        </p:txBody>
      </p:sp>
      <p:sp>
        <p:nvSpPr>
          <p:cNvPr id="3" name="Title 2"/>
          <p:cNvSpPr>
            <a:spLocks noGrp="1"/>
          </p:cNvSpPr>
          <p:nvPr>
            <p:ph type="ctrTitle"/>
          </p:nvPr>
        </p:nvSpPr>
        <p:spPr/>
        <p:txBody>
          <a:bodyPr/>
          <a:lstStyle/>
          <a:p>
            <a:r>
              <a:rPr lang="en-US" dirty="0" smtClean="0"/>
              <a:t>Finding Population Data</a:t>
            </a:r>
            <a:endParaRPr lang="en-US" dirty="0"/>
          </a:p>
        </p:txBody>
      </p:sp>
    </p:spTree>
    <p:extLst>
      <p:ext uri="{BB962C8B-B14F-4D97-AF65-F5344CB8AC3E}">
        <p14:creationId xmlns:p14="http://schemas.microsoft.com/office/powerpoint/2010/main" val="3818384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663"/>
          <a:stretch/>
        </p:blipFill>
        <p:spPr bwMode="auto">
          <a:xfrm>
            <a:off x="4618" y="1568638"/>
            <a:ext cx="9144000" cy="52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90800" y="-1"/>
            <a:ext cx="4431021" cy="1569660"/>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pPr lvl="0"/>
            <a:r>
              <a:rPr lang="en-US" sz="3200" dirty="0" smtClean="0">
                <a:solidFill>
                  <a:srgbClr val="FFFFFF"/>
                </a:solidFill>
              </a:rPr>
              <a:t>Age goes to the left to show </a:t>
            </a:r>
          </a:p>
          <a:p>
            <a:pPr lvl="0"/>
            <a:r>
              <a:rPr lang="en-US" sz="3200" dirty="0" smtClean="0">
                <a:solidFill>
                  <a:srgbClr val="FFFFFF"/>
                </a:solidFill>
              </a:rPr>
              <a:t>current selections.</a:t>
            </a:r>
          </a:p>
          <a:p>
            <a:pPr lvl="0"/>
            <a:endParaRPr lang="en-US" sz="3200" dirty="0">
              <a:solidFill>
                <a:srgbClr val="FFFFFF"/>
              </a:solidFill>
            </a:endParaRPr>
          </a:p>
        </p:txBody>
      </p:sp>
      <p:cxnSp>
        <p:nvCxnSpPr>
          <p:cNvPr id="4" name="Straight Arrow Connector 3"/>
          <p:cNvCxnSpPr/>
          <p:nvPr/>
        </p:nvCxnSpPr>
        <p:spPr>
          <a:xfrm flipH="1">
            <a:off x="457200" y="1066800"/>
            <a:ext cx="2133600" cy="2057400"/>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1820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0992"/>
            <a:ext cx="9144000" cy="5748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90600" y="288667"/>
            <a:ext cx="7391400" cy="92333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lvl="0"/>
            <a:r>
              <a:rPr lang="en-US" dirty="0" smtClean="0">
                <a:solidFill>
                  <a:srgbClr val="FFFFFF"/>
                </a:solidFill>
              </a:rPr>
              <a:t>Tip:  If you hit the wrong category (or want to search for different data) the Census website will remember you previous selections, even if you try to start over.  You need to click on the “x”  next to a category to remove it. </a:t>
            </a:r>
            <a:endParaRPr lang="en-US" dirty="0" smtClean="0">
              <a:solidFill>
                <a:srgbClr val="FFFFFF"/>
              </a:solidFill>
            </a:endParaRPr>
          </a:p>
        </p:txBody>
      </p:sp>
      <p:cxnSp>
        <p:nvCxnSpPr>
          <p:cNvPr id="4" name="Straight Arrow Connector 3"/>
          <p:cNvCxnSpPr/>
          <p:nvPr/>
        </p:nvCxnSpPr>
        <p:spPr>
          <a:xfrm flipH="1">
            <a:off x="914400" y="1211997"/>
            <a:ext cx="304800" cy="1988403"/>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01295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10820" r="4098" b="5246"/>
          <a:stretch>
            <a:fillRect/>
          </a:stretch>
        </p:blipFill>
        <p:spPr bwMode="auto">
          <a:xfrm>
            <a:off x="-50006" y="1828800"/>
            <a:ext cx="9194006" cy="5029200"/>
          </a:xfrm>
          <a:prstGeom prst="rect">
            <a:avLst/>
          </a:prstGeom>
          <a:noFill/>
          <a:ln w="9525">
            <a:noFill/>
            <a:miter lim="800000"/>
            <a:headEnd/>
            <a:tailEnd/>
          </a:ln>
        </p:spPr>
      </p:pic>
      <p:sp>
        <p:nvSpPr>
          <p:cNvPr id="3" name="Rectangle 2"/>
          <p:cNvSpPr/>
          <p:nvPr/>
        </p:nvSpPr>
        <p:spPr>
          <a:xfrm>
            <a:off x="457200" y="1"/>
            <a:ext cx="8382000" cy="1877437"/>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lvl="0"/>
            <a:r>
              <a:rPr lang="en-US" sz="2400" dirty="0" smtClean="0">
                <a:solidFill>
                  <a:srgbClr val="FFFFFF"/>
                </a:solidFill>
              </a:rPr>
              <a:t>Once you have “Age” selected on the left</a:t>
            </a:r>
            <a:r>
              <a:rPr lang="en-US" sz="3200" dirty="0" smtClean="0">
                <a:solidFill>
                  <a:srgbClr val="FFFFFF"/>
                </a:solidFill>
              </a:rPr>
              <a:t>, to find </a:t>
            </a:r>
            <a:r>
              <a:rPr lang="en-US" sz="3200" dirty="0" smtClean="0">
                <a:solidFill>
                  <a:srgbClr val="FFFFFF"/>
                </a:solidFill>
              </a:rPr>
              <a:t>official 2010 Census figures, you need to set the year to </a:t>
            </a:r>
            <a:r>
              <a:rPr lang="en-US" sz="3200" dirty="0" smtClean="0">
                <a:solidFill>
                  <a:srgbClr val="FFFFFF"/>
                </a:solidFill>
              </a:rPr>
              <a:t>2010</a:t>
            </a:r>
            <a:br>
              <a:rPr lang="en-US" sz="3200" dirty="0" smtClean="0">
                <a:solidFill>
                  <a:srgbClr val="FFFFFF"/>
                </a:solidFill>
              </a:rPr>
            </a:br>
            <a:r>
              <a:rPr lang="en-US" sz="2000" dirty="0" smtClean="0">
                <a:solidFill>
                  <a:srgbClr val="FFFFFF"/>
                </a:solidFill>
              </a:rPr>
              <a:t>(you may have to scroll down in the “Select Topics” window)</a:t>
            </a:r>
            <a:endParaRPr lang="en-US" sz="2000" dirty="0" smtClean="0">
              <a:solidFill>
                <a:srgbClr val="FFFFFF"/>
              </a:solidFill>
            </a:endParaRPr>
          </a:p>
          <a:p>
            <a:pPr lvl="0"/>
            <a:r>
              <a:rPr lang="en-US" sz="3200" dirty="0" smtClean="0">
                <a:solidFill>
                  <a:srgbClr val="FFFFFF"/>
                </a:solidFill>
              </a:rPr>
              <a:t>Expand </a:t>
            </a:r>
            <a:r>
              <a:rPr lang="en-US" sz="3200" dirty="0" smtClean="0">
                <a:solidFill>
                  <a:srgbClr val="FFFFFF"/>
                </a:solidFill>
              </a:rPr>
              <a:t>Year</a:t>
            </a:r>
            <a:endParaRPr lang="en-US" sz="3200" dirty="0">
              <a:solidFill>
                <a:srgbClr val="FFFFFF"/>
              </a:solidFill>
            </a:endParaRPr>
          </a:p>
        </p:txBody>
      </p:sp>
      <p:cxnSp>
        <p:nvCxnSpPr>
          <p:cNvPr id="4" name="Straight Arrow Connector 3"/>
          <p:cNvCxnSpPr/>
          <p:nvPr/>
        </p:nvCxnSpPr>
        <p:spPr>
          <a:xfrm flipH="1">
            <a:off x="1961573" y="2133600"/>
            <a:ext cx="76200" cy="2971800"/>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1820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9859" r="3169" b="5634"/>
          <a:stretch>
            <a:fillRect/>
          </a:stretch>
        </p:blipFill>
        <p:spPr bwMode="auto">
          <a:xfrm>
            <a:off x="0" y="1898073"/>
            <a:ext cx="9093200" cy="4959927"/>
          </a:xfrm>
          <a:prstGeom prst="rect">
            <a:avLst/>
          </a:prstGeom>
          <a:noFill/>
          <a:ln w="9525">
            <a:noFill/>
            <a:miter lim="800000"/>
            <a:headEnd/>
            <a:tailEnd/>
          </a:ln>
        </p:spPr>
      </p:pic>
      <p:sp>
        <p:nvSpPr>
          <p:cNvPr id="4" name="Rectangle 3"/>
          <p:cNvSpPr/>
          <p:nvPr/>
        </p:nvSpPr>
        <p:spPr>
          <a:xfrm>
            <a:off x="2971800" y="228600"/>
            <a:ext cx="198120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lvl="0"/>
            <a:r>
              <a:rPr lang="en-US" sz="3200" dirty="0" smtClean="0">
                <a:solidFill>
                  <a:srgbClr val="FFFFFF"/>
                </a:solidFill>
              </a:rPr>
              <a:t>Select 2010</a:t>
            </a:r>
            <a:endParaRPr lang="en-US" sz="3200" dirty="0">
              <a:solidFill>
                <a:srgbClr val="FFFFFF"/>
              </a:solidFill>
            </a:endParaRPr>
          </a:p>
        </p:txBody>
      </p:sp>
      <p:cxnSp>
        <p:nvCxnSpPr>
          <p:cNvPr id="7" name="Straight Arrow Connector 6"/>
          <p:cNvCxnSpPr/>
          <p:nvPr/>
        </p:nvCxnSpPr>
        <p:spPr>
          <a:xfrm flipH="1">
            <a:off x="2209800" y="914400"/>
            <a:ext cx="1524000" cy="2971800"/>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t="12500" r="10590" b="4167"/>
          <a:stretch>
            <a:fillRect/>
          </a:stretch>
        </p:blipFill>
        <p:spPr bwMode="auto">
          <a:xfrm>
            <a:off x="0" y="1531398"/>
            <a:ext cx="9144000" cy="5326602"/>
          </a:xfrm>
          <a:prstGeom prst="rect">
            <a:avLst/>
          </a:prstGeom>
          <a:noFill/>
          <a:ln w="9525">
            <a:noFill/>
            <a:miter lim="800000"/>
            <a:headEnd/>
            <a:tailEnd/>
          </a:ln>
        </p:spPr>
      </p:pic>
      <p:sp>
        <p:nvSpPr>
          <p:cNvPr id="6" name="Rectangle 5"/>
          <p:cNvSpPr/>
          <p:nvPr/>
        </p:nvSpPr>
        <p:spPr>
          <a:xfrm>
            <a:off x="0" y="0"/>
            <a:ext cx="9144000" cy="1077218"/>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lvl="0"/>
            <a:r>
              <a:rPr lang="en-US" sz="3200" dirty="0" smtClean="0">
                <a:solidFill>
                  <a:srgbClr val="FFFFFF"/>
                </a:solidFill>
              </a:rPr>
              <a:t>Age and Year are on the left to show current selections.</a:t>
            </a:r>
          </a:p>
          <a:p>
            <a:pPr lvl="0"/>
            <a:r>
              <a:rPr lang="en-US" sz="3200" dirty="0" smtClean="0">
                <a:solidFill>
                  <a:srgbClr val="FFFFFF"/>
                </a:solidFill>
              </a:rPr>
              <a:t>                                                    Close the “topics” box</a:t>
            </a:r>
            <a:endParaRPr lang="en-US" sz="3200" dirty="0">
              <a:solidFill>
                <a:srgbClr val="FFFFFF"/>
              </a:solidFill>
            </a:endParaRPr>
          </a:p>
        </p:txBody>
      </p:sp>
      <p:cxnSp>
        <p:nvCxnSpPr>
          <p:cNvPr id="4" name="Straight Arrow Connector 3"/>
          <p:cNvCxnSpPr/>
          <p:nvPr/>
        </p:nvCxnSpPr>
        <p:spPr>
          <a:xfrm flipH="1">
            <a:off x="4953000" y="914400"/>
            <a:ext cx="1447800" cy="1447800"/>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cxnSp>
        <p:nvCxnSpPr>
          <p:cNvPr id="2" name="Straight Arrow Connector 1"/>
          <p:cNvCxnSpPr/>
          <p:nvPr/>
        </p:nvCxnSpPr>
        <p:spPr>
          <a:xfrm flipH="1">
            <a:off x="762000" y="533400"/>
            <a:ext cx="838200" cy="1828800"/>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6521"/>
            <a:ext cx="9144000" cy="647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029200" y="0"/>
            <a:ext cx="4038600" cy="4154984"/>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lvl="0"/>
            <a:r>
              <a:rPr lang="en-US" sz="2400" dirty="0" smtClean="0">
                <a:solidFill>
                  <a:srgbClr val="FFFFFF"/>
                </a:solidFill>
              </a:rPr>
              <a:t>Which table has the </a:t>
            </a:r>
            <a:r>
              <a:rPr lang="en-US" sz="2400" dirty="0" smtClean="0">
                <a:solidFill>
                  <a:srgbClr val="FFFFFF"/>
                </a:solidFill>
              </a:rPr>
              <a:t>data you need?</a:t>
            </a:r>
          </a:p>
          <a:p>
            <a:pPr lvl="0"/>
            <a:endParaRPr lang="en-US" sz="2400" dirty="0">
              <a:solidFill>
                <a:srgbClr val="FFFFFF"/>
              </a:solidFill>
            </a:endParaRPr>
          </a:p>
          <a:p>
            <a:pPr lvl="0"/>
            <a:r>
              <a:rPr lang="en-US" sz="2400" dirty="0" smtClean="0">
                <a:solidFill>
                  <a:srgbClr val="FFFFFF"/>
                </a:solidFill>
              </a:rPr>
              <a:t>You </a:t>
            </a:r>
            <a:r>
              <a:rPr lang="en-US" sz="2400" dirty="0" smtClean="0">
                <a:solidFill>
                  <a:srgbClr val="FFFFFF"/>
                </a:solidFill>
              </a:rPr>
              <a:t>may have to click on the “</a:t>
            </a:r>
            <a:r>
              <a:rPr lang="en-US" sz="2400" dirty="0" err="1" smtClean="0">
                <a:solidFill>
                  <a:srgbClr val="FFFFFF"/>
                </a:solidFill>
              </a:rPr>
              <a:t>i</a:t>
            </a:r>
            <a:r>
              <a:rPr lang="en-US" sz="2400" dirty="0" smtClean="0">
                <a:solidFill>
                  <a:srgbClr val="FFFFFF"/>
                </a:solidFill>
              </a:rPr>
              <a:t>” icon for more information on each table. One tip is that summary data from the official census should be in a table labeled </a:t>
            </a:r>
            <a:r>
              <a:rPr lang="en-US" sz="2400" b="1" dirty="0" smtClean="0">
                <a:solidFill>
                  <a:srgbClr val="FFFFFF"/>
                </a:solidFill>
              </a:rPr>
              <a:t>SF-1</a:t>
            </a:r>
            <a:r>
              <a:rPr lang="en-US" sz="2400" dirty="0" smtClean="0">
                <a:solidFill>
                  <a:srgbClr val="FFFFFF"/>
                </a:solidFill>
              </a:rPr>
              <a:t>.</a:t>
            </a:r>
          </a:p>
          <a:p>
            <a:pPr lvl="0"/>
            <a:endParaRPr lang="en-US" sz="2400" dirty="0">
              <a:solidFill>
                <a:srgbClr val="FFFFFF"/>
              </a:solidFill>
            </a:endParaRPr>
          </a:p>
          <a:p>
            <a:pPr lvl="0"/>
            <a:r>
              <a:rPr lang="en-US" sz="2400" dirty="0" smtClean="0">
                <a:solidFill>
                  <a:srgbClr val="FFFFFF"/>
                </a:solidFill>
              </a:rPr>
              <a:t>Go to the next page of results to see more options.</a:t>
            </a:r>
            <a:endParaRPr lang="en-US" sz="2400" dirty="0">
              <a:solidFill>
                <a:srgbClr val="FFFFFF"/>
              </a:solidFill>
            </a:endParaRPr>
          </a:p>
        </p:txBody>
      </p:sp>
      <p:cxnSp>
        <p:nvCxnSpPr>
          <p:cNvPr id="5" name="Straight Arrow Connector 4"/>
          <p:cNvCxnSpPr/>
          <p:nvPr/>
        </p:nvCxnSpPr>
        <p:spPr>
          <a:xfrm>
            <a:off x="7086600" y="4038600"/>
            <a:ext cx="1295400" cy="2514600"/>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09599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165920"/>
            <a:ext cx="9067800" cy="569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52600" y="0"/>
            <a:ext cx="7315200" cy="286232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lvl="0"/>
            <a:r>
              <a:rPr lang="en-US" sz="2800" dirty="0" smtClean="0">
                <a:solidFill>
                  <a:srgbClr val="FFFFFF"/>
                </a:solidFill>
              </a:rPr>
              <a:t>Sometimes you have to try a few different tables to find the data you want.</a:t>
            </a:r>
          </a:p>
          <a:p>
            <a:pPr lvl="0"/>
            <a:endParaRPr lang="en-US" sz="2800" dirty="0">
              <a:solidFill>
                <a:srgbClr val="FFFFFF"/>
              </a:solidFill>
            </a:endParaRPr>
          </a:p>
          <a:p>
            <a:pPr lvl="0"/>
            <a:r>
              <a:rPr lang="en-US" sz="2800" dirty="0" smtClean="0">
                <a:solidFill>
                  <a:srgbClr val="FFFFFF"/>
                </a:solidFill>
              </a:rPr>
              <a:t>In this case, QT-P1 </a:t>
            </a:r>
            <a:r>
              <a:rPr lang="en-US" sz="2800" dirty="0" smtClean="0">
                <a:solidFill>
                  <a:srgbClr val="FFFFFF"/>
                </a:solidFill>
              </a:rPr>
              <a:t>Age Group and Sex from the 2010 SF-1 100% </a:t>
            </a:r>
            <a:r>
              <a:rPr lang="en-US" sz="2800" dirty="0" smtClean="0">
                <a:solidFill>
                  <a:srgbClr val="FFFFFF"/>
                </a:solidFill>
              </a:rPr>
              <a:t> Data happens to have what we need.  </a:t>
            </a:r>
            <a:r>
              <a:rPr lang="en-US" sz="2800" dirty="0" smtClean="0">
                <a:solidFill>
                  <a:srgbClr val="FFFFFF"/>
                </a:solidFill>
              </a:rPr>
              <a:t/>
            </a:r>
            <a:br>
              <a:rPr lang="en-US" sz="2800" dirty="0" smtClean="0">
                <a:solidFill>
                  <a:srgbClr val="FFFFFF"/>
                </a:solidFill>
              </a:rPr>
            </a:br>
            <a:r>
              <a:rPr lang="en-US" sz="2000" dirty="0" smtClean="0">
                <a:solidFill>
                  <a:srgbClr val="FFFFFF"/>
                </a:solidFill>
              </a:rPr>
              <a:t>(Note: the result order can vary over time, so this table may not be in this exact location on the page)</a:t>
            </a:r>
            <a:endParaRPr lang="en-US" sz="2000" dirty="0">
              <a:solidFill>
                <a:srgbClr val="FFFFFF"/>
              </a:solidFill>
            </a:endParaRPr>
          </a:p>
        </p:txBody>
      </p:sp>
      <p:sp>
        <p:nvSpPr>
          <p:cNvPr id="9" name="Rectangle 8"/>
          <p:cNvSpPr/>
          <p:nvPr/>
        </p:nvSpPr>
        <p:spPr>
          <a:xfrm>
            <a:off x="1828800" y="3733800"/>
            <a:ext cx="5257800" cy="278160"/>
          </a:xfrm>
          <a:prstGeom prst="rect">
            <a:avLst/>
          </a:prstGeom>
          <a:solidFill>
            <a:schemeClr val="tx2">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3962402" y="2862322"/>
            <a:ext cx="190498" cy="871478"/>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40123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8024246" cy="663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29200" y="0"/>
            <a:ext cx="4038600" cy="4031873"/>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lvl="0"/>
            <a:r>
              <a:rPr lang="en-US" sz="3200" dirty="0">
                <a:solidFill>
                  <a:srgbClr val="FFFFFF"/>
                </a:solidFill>
              </a:rPr>
              <a:t>Q: The US population included how many males </a:t>
            </a:r>
            <a:br>
              <a:rPr lang="en-US" sz="3200" dirty="0">
                <a:solidFill>
                  <a:srgbClr val="FFFFFF"/>
                </a:solidFill>
              </a:rPr>
            </a:br>
            <a:r>
              <a:rPr lang="en-US" sz="3200" dirty="0">
                <a:solidFill>
                  <a:srgbClr val="FFFFFF"/>
                </a:solidFill>
              </a:rPr>
              <a:t> aged 45-49 in 2010?</a:t>
            </a:r>
          </a:p>
          <a:p>
            <a:pPr lvl="0"/>
            <a:r>
              <a:rPr lang="en-US" sz="3200" dirty="0" smtClean="0">
                <a:solidFill>
                  <a:srgbClr val="FFFFFF"/>
                </a:solidFill>
              </a:rPr>
              <a:t/>
            </a:r>
            <a:br>
              <a:rPr lang="en-US" sz="3200" dirty="0" smtClean="0">
                <a:solidFill>
                  <a:srgbClr val="FFFFFF"/>
                </a:solidFill>
              </a:rPr>
            </a:br>
            <a:r>
              <a:rPr lang="en-US" sz="3200" dirty="0" smtClean="0">
                <a:solidFill>
                  <a:srgbClr val="FFFFFF"/>
                </a:solidFill>
              </a:rPr>
              <a:t>Find the Intersection of “Males” and “45-49” </a:t>
            </a:r>
          </a:p>
          <a:p>
            <a:pPr lvl="0"/>
            <a:endParaRPr lang="en-US" sz="3200" dirty="0">
              <a:solidFill>
                <a:srgbClr val="FFFFFF"/>
              </a:solidFill>
            </a:endParaRPr>
          </a:p>
          <a:p>
            <a:pPr lvl="0"/>
            <a:r>
              <a:rPr lang="en-US" sz="3200" dirty="0" smtClean="0">
                <a:solidFill>
                  <a:srgbClr val="FFFFFF"/>
                </a:solidFill>
              </a:rPr>
              <a:t>A: 11.2 million</a:t>
            </a:r>
            <a:endParaRPr lang="en-US" sz="3200" dirty="0">
              <a:solidFill>
                <a:srgbClr val="FFFFFF"/>
              </a:solidFill>
            </a:endParaRPr>
          </a:p>
        </p:txBody>
      </p:sp>
      <p:sp>
        <p:nvSpPr>
          <p:cNvPr id="2" name="Rectangle 1"/>
          <p:cNvSpPr/>
          <p:nvPr/>
        </p:nvSpPr>
        <p:spPr>
          <a:xfrm>
            <a:off x="2209800" y="3467857"/>
            <a:ext cx="533400" cy="189743"/>
          </a:xfrm>
          <a:prstGeom prst="rect">
            <a:avLst/>
          </a:prstGeom>
          <a:solidFill>
            <a:schemeClr val="bg2">
              <a:lumMod val="50000"/>
              <a:lumOff val="50000"/>
              <a:alpha val="38000"/>
            </a:schemeClr>
          </a:solidFill>
          <a:ln w="25400" cmpd="sng">
            <a:solidFill>
              <a:schemeClr val="accent6">
                <a:alpha val="9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800" y="1972162"/>
            <a:ext cx="533400" cy="265943"/>
          </a:xfrm>
          <a:prstGeom prst="rect">
            <a:avLst/>
          </a:prstGeom>
          <a:solidFill>
            <a:schemeClr val="bg2">
              <a:lumMod val="50000"/>
              <a:lumOff val="50000"/>
              <a:alpha val="38000"/>
            </a:schemeClr>
          </a:solidFill>
          <a:ln w="25400" cmpd="sng">
            <a:solidFill>
              <a:schemeClr val="accent6">
                <a:alpha val="9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3467856"/>
            <a:ext cx="838200" cy="265943"/>
          </a:xfrm>
          <a:prstGeom prst="rect">
            <a:avLst/>
          </a:prstGeom>
          <a:solidFill>
            <a:schemeClr val="bg2">
              <a:lumMod val="50000"/>
              <a:lumOff val="50000"/>
              <a:alpha val="38000"/>
            </a:schemeClr>
          </a:solidFill>
          <a:ln w="25400" cmpd="sng">
            <a:solidFill>
              <a:schemeClr val="accent6">
                <a:alpha val="9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37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Using the US Census Bureau website</a:t>
            </a:r>
            <a:endParaRPr lang="en-US" dirty="0"/>
          </a:p>
        </p:txBody>
      </p:sp>
      <p:sp>
        <p:nvSpPr>
          <p:cNvPr id="2" name="Title 1"/>
          <p:cNvSpPr>
            <a:spLocks noGrp="1"/>
          </p:cNvSpPr>
          <p:nvPr>
            <p:ph type="ctrTitle"/>
          </p:nvPr>
        </p:nvSpPr>
        <p:spPr/>
        <p:txBody>
          <a:bodyPr/>
          <a:lstStyle/>
          <a:p>
            <a:r>
              <a:rPr lang="en-US" dirty="0" smtClean="0"/>
              <a:t>Finding Population Projections</a:t>
            </a:r>
            <a:endParaRPr lang="en-US" dirty="0"/>
          </a:p>
        </p:txBody>
      </p:sp>
    </p:spTree>
    <p:extLst>
      <p:ext uri="{BB962C8B-B14F-4D97-AF65-F5344CB8AC3E}">
        <p14:creationId xmlns:p14="http://schemas.microsoft.com/office/powerpoint/2010/main" val="481392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884371"/>
            <a:ext cx="9086850" cy="5973629"/>
          </a:xfrm>
          <a:prstGeom prst="rect">
            <a:avLst/>
          </a:prstGeom>
          <a:noFill/>
          <a:ln w="9525">
            <a:noFill/>
            <a:miter lim="800000"/>
            <a:headEnd/>
            <a:tailEnd/>
          </a:ln>
        </p:spPr>
      </p:pic>
      <p:sp>
        <p:nvSpPr>
          <p:cNvPr id="4" name="Title 5"/>
          <p:cNvSpPr>
            <a:spLocks noGrp="1"/>
          </p:cNvSpPr>
          <p:nvPr>
            <p:ph type="title"/>
          </p:nvPr>
        </p:nvSpPr>
        <p:spPr>
          <a:xfrm>
            <a:off x="457200" y="152400"/>
            <a:ext cx="8229600" cy="563562"/>
          </a:xfrm>
        </p:spPr>
        <p:txBody>
          <a:bodyPr>
            <a:normAutofit/>
          </a:bodyPr>
          <a:lstStyle/>
          <a:p>
            <a:pPr algn="ctr"/>
            <a:r>
              <a:rPr lang="en-US" cap="none" dirty="0" smtClean="0"/>
              <a:t>http://www.census.gov</a:t>
            </a:r>
            <a:endParaRPr lang="en-US" cap="none" dirty="0"/>
          </a:p>
        </p:txBody>
      </p:sp>
    </p:spTree>
    <p:extLst>
      <p:ext uri="{BB962C8B-B14F-4D97-AF65-F5344CB8AC3E}">
        <p14:creationId xmlns:p14="http://schemas.microsoft.com/office/powerpoint/2010/main" val="2008934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a:t>
            </a:r>
            <a:endParaRPr lang="en-US" dirty="0"/>
          </a:p>
        </p:txBody>
      </p:sp>
      <p:sp>
        <p:nvSpPr>
          <p:cNvPr id="3" name="Content Placeholder 2"/>
          <p:cNvSpPr>
            <a:spLocks noGrp="1"/>
          </p:cNvSpPr>
          <p:nvPr>
            <p:ph sz="quarter" idx="13"/>
          </p:nvPr>
        </p:nvSpPr>
        <p:spPr>
          <a:xfrm>
            <a:off x="685800" y="1676400"/>
            <a:ext cx="7924800" cy="1600200"/>
          </a:xfrm>
        </p:spPr>
        <p:txBody>
          <a:bodyPr>
            <a:normAutofit/>
          </a:bodyPr>
          <a:lstStyle/>
          <a:p>
            <a:pPr marL="0" indent="0" algn="ctr">
              <a:buNone/>
            </a:pPr>
            <a:r>
              <a:rPr lang="en-US" sz="2800" dirty="0"/>
              <a:t>The US population </a:t>
            </a:r>
            <a:r>
              <a:rPr lang="en-US" sz="2800" dirty="0" smtClean="0"/>
              <a:t>included </a:t>
            </a:r>
            <a:r>
              <a:rPr lang="en-US" sz="2800" dirty="0"/>
              <a:t>how many </a:t>
            </a:r>
            <a:r>
              <a:rPr lang="en-US" sz="2800" dirty="0" smtClean="0"/>
              <a:t>males </a:t>
            </a:r>
            <a:br>
              <a:rPr lang="en-US" sz="2800" dirty="0" smtClean="0"/>
            </a:br>
            <a:r>
              <a:rPr lang="en-US" sz="2800" dirty="0" smtClean="0"/>
              <a:t> aged 45-49 in </a:t>
            </a:r>
            <a:r>
              <a:rPr lang="en-US" sz="2800" dirty="0"/>
              <a:t>2010?</a:t>
            </a:r>
          </a:p>
        </p:txBody>
      </p:sp>
      <p:sp>
        <p:nvSpPr>
          <p:cNvPr id="4" name="TextBox 3"/>
          <p:cNvSpPr txBox="1"/>
          <p:nvPr/>
        </p:nvSpPr>
        <p:spPr>
          <a:xfrm>
            <a:off x="990600" y="4191000"/>
            <a:ext cx="6284093" cy="1477328"/>
          </a:xfrm>
          <a:prstGeom prst="rect">
            <a:avLst/>
          </a:prstGeom>
          <a:noFill/>
        </p:spPr>
        <p:txBody>
          <a:bodyPr wrap="none" rtlCol="0">
            <a:spAutoFit/>
          </a:bodyPr>
          <a:lstStyle/>
          <a:p>
            <a:pPr algn="ctr"/>
            <a:r>
              <a:rPr lang="en-US" dirty="0" smtClean="0"/>
              <a:t>Tip:  If you open a browser tab and go to </a:t>
            </a:r>
            <a:br>
              <a:rPr lang="en-US" dirty="0" smtClean="0"/>
            </a:br>
            <a:r>
              <a:rPr lang="en-US" dirty="0" smtClean="0">
                <a:hlinkClick r:id="rId2"/>
              </a:rPr>
              <a:t>http://www.census.gov</a:t>
            </a:r>
            <a:r>
              <a:rPr lang="en-US" dirty="0" smtClean="0"/>
              <a:t/>
            </a:r>
            <a:br>
              <a:rPr lang="en-US" dirty="0" smtClean="0"/>
            </a:br>
            <a:endParaRPr lang="en-US" dirty="0" smtClean="0"/>
          </a:p>
          <a:p>
            <a:pPr algn="ctr"/>
            <a:r>
              <a:rPr lang="en-US" dirty="0" smtClean="0"/>
              <a:t>you can view this tutorial in one tab and follow along yourself in the other</a:t>
            </a:r>
            <a:br>
              <a:rPr lang="en-US" dirty="0" smtClean="0"/>
            </a:br>
            <a:endParaRPr lang="en-US" dirty="0"/>
          </a:p>
        </p:txBody>
      </p:sp>
    </p:spTree>
    <p:extLst>
      <p:ext uri="{BB962C8B-B14F-4D97-AF65-F5344CB8AC3E}">
        <p14:creationId xmlns:p14="http://schemas.microsoft.com/office/powerpoint/2010/main" val="1516190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298" r="1320" b="5967"/>
          <a:stretch/>
        </p:blipFill>
        <p:spPr bwMode="auto">
          <a:xfrm>
            <a:off x="16077" y="715127"/>
            <a:ext cx="9100214" cy="6177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47800" y="83113"/>
            <a:ext cx="6431569" cy="584775"/>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3200" dirty="0" smtClean="0"/>
              <a:t>Click on People </a:t>
            </a:r>
            <a:r>
              <a:rPr lang="en-US" sz="3200" dirty="0" smtClean="0">
                <a:sym typeface="Wingdings" pitchFamily="2" charset="2"/>
              </a:rPr>
              <a:t> Population projections</a:t>
            </a:r>
            <a:endParaRPr lang="en-US" sz="3200" dirty="0"/>
          </a:p>
        </p:txBody>
      </p:sp>
    </p:spTree>
    <p:extLst>
      <p:ext uri="{BB962C8B-B14F-4D97-AF65-F5344CB8AC3E}">
        <p14:creationId xmlns:p14="http://schemas.microsoft.com/office/powerpoint/2010/main" val="336603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762"/>
          <a:stretch/>
        </p:blipFill>
        <p:spPr bwMode="auto">
          <a:xfrm>
            <a:off x="0" y="2286000"/>
            <a:ext cx="920961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47800" y="499468"/>
            <a:ext cx="5317481" cy="584775"/>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3200" dirty="0" smtClean="0"/>
              <a:t>Click on 2012 National Projections</a:t>
            </a:r>
            <a:endParaRPr lang="en-US" sz="3200" dirty="0"/>
          </a:p>
        </p:txBody>
      </p:sp>
      <p:cxnSp>
        <p:nvCxnSpPr>
          <p:cNvPr id="5" name="Straight Arrow Connector 4"/>
          <p:cNvCxnSpPr/>
          <p:nvPr/>
        </p:nvCxnSpPr>
        <p:spPr>
          <a:xfrm flipH="1">
            <a:off x="2895600" y="1084243"/>
            <a:ext cx="2895600" cy="3640157"/>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905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135"/>
          <a:stretch/>
        </p:blipFill>
        <p:spPr bwMode="auto">
          <a:xfrm>
            <a:off x="-34493" y="1289594"/>
            <a:ext cx="9169257" cy="556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09800" y="304800"/>
            <a:ext cx="4211602" cy="584775"/>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3200" dirty="0" smtClean="0"/>
              <a:t>Click on “Summary Tables”</a:t>
            </a:r>
            <a:endParaRPr lang="en-US" sz="3200" dirty="0"/>
          </a:p>
        </p:txBody>
      </p:sp>
      <p:cxnSp>
        <p:nvCxnSpPr>
          <p:cNvPr id="4" name="Straight Arrow Connector 3"/>
          <p:cNvCxnSpPr/>
          <p:nvPr/>
        </p:nvCxnSpPr>
        <p:spPr>
          <a:xfrm flipH="1">
            <a:off x="2819400" y="990600"/>
            <a:ext cx="990600" cy="4724400"/>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43198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0187"/>
          <a:stretch/>
        </p:blipFill>
        <p:spPr>
          <a:xfrm>
            <a:off x="0" y="2023604"/>
            <a:ext cx="9067800" cy="4834396"/>
          </a:xfrm>
          <a:prstGeom prst="rect">
            <a:avLst/>
          </a:prstGeom>
        </p:spPr>
      </p:pic>
      <p:sp>
        <p:nvSpPr>
          <p:cNvPr id="3" name="TextBox 2"/>
          <p:cNvSpPr txBox="1"/>
          <p:nvPr/>
        </p:nvSpPr>
        <p:spPr>
          <a:xfrm>
            <a:off x="1306945" y="76200"/>
            <a:ext cx="6705600" cy="107721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3200" dirty="0" smtClean="0"/>
              <a:t>Click on the Excel link for Table 2, Middle Series.  This has projections by age group.</a:t>
            </a:r>
            <a:endParaRPr lang="en-US" sz="3200" dirty="0"/>
          </a:p>
        </p:txBody>
      </p:sp>
      <p:cxnSp>
        <p:nvCxnSpPr>
          <p:cNvPr id="4" name="Straight Arrow Connector 3"/>
          <p:cNvCxnSpPr/>
          <p:nvPr/>
        </p:nvCxnSpPr>
        <p:spPr>
          <a:xfrm flipH="1">
            <a:off x="2590800" y="1066800"/>
            <a:ext cx="3962400" cy="4038600"/>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41611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t>Accessing the census website:</a:t>
            </a:r>
            <a:br>
              <a:rPr lang="en-US" cap="none" dirty="0" smtClean="0"/>
            </a:br>
            <a:r>
              <a:rPr lang="en-US" cap="none" dirty="0" smtClean="0"/>
              <a:t>http://www.census.gov</a:t>
            </a:r>
            <a:endParaRPr lang="en-US" cap="none" dirty="0"/>
          </a:p>
        </p:txBody>
      </p:sp>
      <p:sp>
        <p:nvSpPr>
          <p:cNvPr id="3" name="Subtitle 2"/>
          <p:cNvSpPr>
            <a:spLocks noGrp="1"/>
          </p:cNvSpPr>
          <p:nvPr>
            <p:ph type="subTitle" idx="1"/>
          </p:nvPr>
        </p:nvSpPr>
        <p:spPr>
          <a:xfrm>
            <a:off x="1219200" y="4419600"/>
            <a:ext cx="6400800" cy="1219200"/>
          </a:xfrm>
        </p:spPr>
        <p:txBody>
          <a:bodyPr/>
          <a:lstStyle/>
          <a:p>
            <a:r>
              <a:rPr lang="en-US" dirty="0" smtClean="0"/>
              <a:t>For addition assistance, you can ask a librarian</a:t>
            </a:r>
            <a:endParaRPr lang="en-US" dirty="0"/>
          </a:p>
          <a:p>
            <a:r>
              <a:rPr lang="en-US" dirty="0"/>
              <a:t>http://langsdale.ubalt.edu/research-help/</a:t>
            </a:r>
          </a:p>
        </p:txBody>
      </p:sp>
    </p:spTree>
    <p:extLst>
      <p:ext uri="{BB962C8B-B14F-4D97-AF65-F5344CB8AC3E}">
        <p14:creationId xmlns:p14="http://schemas.microsoft.com/office/powerpoint/2010/main" val="62993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884371"/>
            <a:ext cx="9086850" cy="5973629"/>
          </a:xfrm>
          <a:prstGeom prst="rect">
            <a:avLst/>
          </a:prstGeom>
          <a:noFill/>
          <a:ln w="9525">
            <a:noFill/>
            <a:miter lim="800000"/>
            <a:headEnd/>
            <a:tailEnd/>
          </a:ln>
        </p:spPr>
      </p:pic>
      <p:sp>
        <p:nvSpPr>
          <p:cNvPr id="6" name="Title 5"/>
          <p:cNvSpPr>
            <a:spLocks noGrp="1"/>
          </p:cNvSpPr>
          <p:nvPr>
            <p:ph type="title"/>
          </p:nvPr>
        </p:nvSpPr>
        <p:spPr>
          <a:xfrm>
            <a:off x="457200" y="152400"/>
            <a:ext cx="8229600" cy="563562"/>
          </a:xfrm>
        </p:spPr>
        <p:txBody>
          <a:bodyPr>
            <a:normAutofit/>
          </a:bodyPr>
          <a:lstStyle/>
          <a:p>
            <a:pPr algn="ctr"/>
            <a:r>
              <a:rPr lang="en-US" cap="none" dirty="0" smtClean="0"/>
              <a:t>http://www.census.gov</a:t>
            </a:r>
            <a:endParaRPr lang="en-US" cap="non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10714" r="952" b="4762"/>
          <a:stretch>
            <a:fillRect/>
          </a:stretch>
        </p:blipFill>
        <p:spPr bwMode="auto">
          <a:xfrm>
            <a:off x="0" y="609600"/>
            <a:ext cx="9152586" cy="6248400"/>
          </a:xfrm>
          <a:prstGeom prst="rect">
            <a:avLst/>
          </a:prstGeom>
          <a:noFill/>
          <a:ln w="9525">
            <a:noFill/>
            <a:miter lim="800000"/>
            <a:headEnd/>
            <a:tailEnd/>
          </a:ln>
        </p:spPr>
      </p:pic>
      <p:sp>
        <p:nvSpPr>
          <p:cNvPr id="3" name="TextBox 2"/>
          <p:cNvSpPr txBox="1"/>
          <p:nvPr/>
        </p:nvSpPr>
        <p:spPr>
          <a:xfrm>
            <a:off x="1981200" y="138545"/>
            <a:ext cx="5864875" cy="584775"/>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3200" dirty="0" smtClean="0"/>
              <a:t>Click on  Data </a:t>
            </a:r>
            <a:r>
              <a:rPr lang="en-US" sz="3200" dirty="0" smtClean="0">
                <a:sym typeface="Wingdings" pitchFamily="2" charset="2"/>
              </a:rPr>
              <a:t> American </a:t>
            </a:r>
            <a:r>
              <a:rPr lang="en-US" sz="3200" dirty="0" err="1" smtClean="0">
                <a:sym typeface="Wingdings" pitchFamily="2" charset="2"/>
              </a:rPr>
              <a:t>Factfinder</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356" b="16356"/>
          <a:stretch/>
        </p:blipFill>
        <p:spPr bwMode="auto">
          <a:xfrm>
            <a:off x="-15145" y="337127"/>
            <a:ext cx="9168381" cy="652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362200" y="177225"/>
            <a:ext cx="4229812" cy="584775"/>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3200" dirty="0" smtClean="0"/>
              <a:t>Click on Advanced Search </a:t>
            </a:r>
            <a:endParaRPr lang="en-US" sz="3200" dirty="0"/>
          </a:p>
        </p:txBody>
      </p:sp>
      <p:cxnSp>
        <p:nvCxnSpPr>
          <p:cNvPr id="5" name="Straight Arrow Connector 4"/>
          <p:cNvCxnSpPr/>
          <p:nvPr/>
        </p:nvCxnSpPr>
        <p:spPr>
          <a:xfrm flipH="1">
            <a:off x="3987338" y="838200"/>
            <a:ext cx="51262" cy="1249218"/>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45" y="2087418"/>
            <a:ext cx="611505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030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71600"/>
            <a:ext cx="9144000" cy="4514035"/>
          </a:xfrm>
          <a:prstGeom prst="rect">
            <a:avLst/>
          </a:prstGeom>
        </p:spPr>
      </p:pic>
      <p:sp>
        <p:nvSpPr>
          <p:cNvPr id="3" name="TextBox 2"/>
          <p:cNvSpPr txBox="1"/>
          <p:nvPr/>
        </p:nvSpPr>
        <p:spPr>
          <a:xfrm>
            <a:off x="3124199" y="76200"/>
            <a:ext cx="2518831" cy="584775"/>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3200" dirty="0" smtClean="0"/>
              <a:t>Click on Topics </a:t>
            </a:r>
            <a:endParaRPr lang="en-US" sz="3200" dirty="0"/>
          </a:p>
        </p:txBody>
      </p:sp>
      <p:cxnSp>
        <p:nvCxnSpPr>
          <p:cNvPr id="4" name="Straight Arrow Connector 3"/>
          <p:cNvCxnSpPr/>
          <p:nvPr/>
        </p:nvCxnSpPr>
        <p:spPr>
          <a:xfrm flipH="1">
            <a:off x="914400" y="533400"/>
            <a:ext cx="3631276" cy="2971800"/>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3561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6030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05200" y="152400"/>
            <a:ext cx="2658100" cy="584775"/>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3200" dirty="0" smtClean="0"/>
              <a:t>Expand “people”</a:t>
            </a:r>
            <a:endParaRPr lang="en-US" sz="3200" dirty="0"/>
          </a:p>
        </p:txBody>
      </p:sp>
      <p:cxnSp>
        <p:nvCxnSpPr>
          <p:cNvPr id="4" name="Straight Arrow Connector 3"/>
          <p:cNvCxnSpPr/>
          <p:nvPr/>
        </p:nvCxnSpPr>
        <p:spPr>
          <a:xfrm flipH="1">
            <a:off x="2095500" y="914400"/>
            <a:ext cx="2628900" cy="2133600"/>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8286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325"/>
            <a:ext cx="9144001" cy="551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982365" y="0"/>
            <a:ext cx="3235181" cy="58477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pPr lvl="0"/>
            <a:r>
              <a:rPr lang="en-US" sz="3200" dirty="0">
                <a:solidFill>
                  <a:srgbClr val="FFFFFF"/>
                </a:solidFill>
              </a:rPr>
              <a:t>Expand </a:t>
            </a:r>
            <a:r>
              <a:rPr lang="en-US" sz="3200" dirty="0" smtClean="0">
                <a:solidFill>
                  <a:srgbClr val="FFFFFF"/>
                </a:solidFill>
              </a:rPr>
              <a:t>“Age &amp; Sex”</a:t>
            </a:r>
            <a:endParaRPr lang="en-US" sz="3200" dirty="0">
              <a:solidFill>
                <a:srgbClr val="FFFFFF"/>
              </a:solidFill>
            </a:endParaRPr>
          </a:p>
        </p:txBody>
      </p:sp>
      <p:cxnSp>
        <p:nvCxnSpPr>
          <p:cNvPr id="5" name="Straight Arrow Connector 4"/>
          <p:cNvCxnSpPr/>
          <p:nvPr/>
        </p:nvCxnSpPr>
        <p:spPr>
          <a:xfrm flipH="1">
            <a:off x="2362200" y="685800"/>
            <a:ext cx="2057400" cy="3048000"/>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6392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36182"/>
            <a:ext cx="9139382" cy="5228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24199" y="0"/>
            <a:ext cx="2037737" cy="58477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pPr lvl="0"/>
            <a:r>
              <a:rPr lang="en-US" sz="3200" dirty="0" smtClean="0">
                <a:solidFill>
                  <a:srgbClr val="FFFFFF"/>
                </a:solidFill>
              </a:rPr>
              <a:t>Select “Age”</a:t>
            </a:r>
            <a:endParaRPr lang="en-US" sz="3200" dirty="0">
              <a:solidFill>
                <a:srgbClr val="FFFFFF"/>
              </a:solidFill>
            </a:endParaRPr>
          </a:p>
        </p:txBody>
      </p:sp>
      <p:cxnSp>
        <p:nvCxnSpPr>
          <p:cNvPr id="4" name="Straight Arrow Connector 3"/>
          <p:cNvCxnSpPr/>
          <p:nvPr/>
        </p:nvCxnSpPr>
        <p:spPr>
          <a:xfrm flipH="1">
            <a:off x="2133600" y="584775"/>
            <a:ext cx="1905000" cy="3530025"/>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17902647"/>
      </p:ext>
    </p:extLst>
  </p:cSld>
  <p:clrMapOvr>
    <a:masterClrMapping/>
  </p:clrMapOvr>
</p:sld>
</file>

<file path=ppt/theme/theme1.xml><?xml version="1.0" encoding="utf-8"?>
<a:theme xmlns:a="http://schemas.openxmlformats.org/drawingml/2006/main" name="Horizon">
  <a:themeElements>
    <a:clrScheme name="Custom 1">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FFFFFF"/>
      </a:hlink>
      <a:folHlink>
        <a:srgbClr val="FFFFFF"/>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475</TotalTime>
  <Words>340</Words>
  <Application>Microsoft Office PowerPoint</Application>
  <PresentationFormat>On-screen Show (4:3)</PresentationFormat>
  <Paragraphs>44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Horizon</vt:lpstr>
      <vt:lpstr>Finding Population Data</vt:lpstr>
      <vt:lpstr>Question</vt:lpstr>
      <vt:lpstr>http://www.census.gov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 Population Projections</vt:lpstr>
      <vt:lpstr>http://www.census.gov</vt:lpstr>
      <vt:lpstr>PowerPoint Presentation</vt:lpstr>
      <vt:lpstr>PowerPoint Presentation</vt:lpstr>
      <vt:lpstr>PowerPoint Presentation</vt:lpstr>
      <vt:lpstr>PowerPoint Presentation</vt:lpstr>
      <vt:lpstr>Accessing the census website: http://www.census.gov</vt:lpstr>
    </vt:vector>
  </TitlesOfParts>
  <Company>University of Baltimore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http://www.census.gov</dc:title>
  <dc:creator>na</dc:creator>
  <cp:lastModifiedBy>updater</cp:lastModifiedBy>
  <cp:revision>36</cp:revision>
  <dcterms:created xsi:type="dcterms:W3CDTF">2012-10-05T00:17:31Z</dcterms:created>
  <dcterms:modified xsi:type="dcterms:W3CDTF">2014-03-01T18:12:43Z</dcterms:modified>
</cp:coreProperties>
</file>