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6" r:id="rId5"/>
    <p:sldMasterId id="2147483744" r:id="rId6"/>
  </p:sldMasterIdLst>
  <p:notesMasterIdLst>
    <p:notesMasterId r:id="rId59"/>
  </p:notesMasterIdLst>
  <p:handoutMasterIdLst>
    <p:handoutMasterId r:id="rId60"/>
  </p:handoutMasterIdLst>
  <p:sldIdLst>
    <p:sldId id="256" r:id="rId7"/>
    <p:sldId id="313" r:id="rId8"/>
    <p:sldId id="354" r:id="rId9"/>
    <p:sldId id="375" r:id="rId10"/>
    <p:sldId id="374" r:id="rId11"/>
    <p:sldId id="316" r:id="rId12"/>
    <p:sldId id="349" r:id="rId13"/>
    <p:sldId id="377" r:id="rId14"/>
    <p:sldId id="376" r:id="rId15"/>
    <p:sldId id="378" r:id="rId16"/>
    <p:sldId id="371" r:id="rId17"/>
    <p:sldId id="380" r:id="rId18"/>
    <p:sldId id="382" r:id="rId19"/>
    <p:sldId id="386" r:id="rId20"/>
    <p:sldId id="387" r:id="rId21"/>
    <p:sldId id="383" r:id="rId22"/>
    <p:sldId id="388" r:id="rId23"/>
    <p:sldId id="379" r:id="rId24"/>
    <p:sldId id="364" r:id="rId25"/>
    <p:sldId id="260" r:id="rId26"/>
    <p:sldId id="384" r:id="rId27"/>
    <p:sldId id="385" r:id="rId28"/>
    <p:sldId id="266" r:id="rId29"/>
    <p:sldId id="271" r:id="rId30"/>
    <p:sldId id="267" r:id="rId31"/>
    <p:sldId id="269" r:id="rId32"/>
    <p:sldId id="272" r:id="rId33"/>
    <p:sldId id="273" r:id="rId34"/>
    <p:sldId id="268" r:id="rId35"/>
    <p:sldId id="275" r:id="rId36"/>
    <p:sldId id="276" r:id="rId37"/>
    <p:sldId id="303" r:id="rId38"/>
    <p:sldId id="314" r:id="rId39"/>
    <p:sldId id="302" r:id="rId40"/>
    <p:sldId id="308" r:id="rId41"/>
    <p:sldId id="365" r:id="rId42"/>
    <p:sldId id="288" r:id="rId43"/>
    <p:sldId id="367" r:id="rId44"/>
    <p:sldId id="368" r:id="rId45"/>
    <p:sldId id="331" r:id="rId46"/>
    <p:sldId id="341" r:id="rId47"/>
    <p:sldId id="342" r:id="rId48"/>
    <p:sldId id="357" r:id="rId49"/>
    <p:sldId id="358" r:id="rId50"/>
    <p:sldId id="359" r:id="rId51"/>
    <p:sldId id="362" r:id="rId52"/>
    <p:sldId id="372" r:id="rId53"/>
    <p:sldId id="323" r:id="rId54"/>
    <p:sldId id="326" r:id="rId55"/>
    <p:sldId id="325" r:id="rId56"/>
    <p:sldId id="346" r:id="rId57"/>
    <p:sldId id="32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E0FE"/>
    <a:srgbClr val="01415B"/>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86878" autoAdjust="0"/>
  </p:normalViewPr>
  <p:slideViewPr>
    <p:cSldViewPr>
      <p:cViewPr varScale="1">
        <p:scale>
          <a:sx n="94" d="100"/>
          <a:sy n="94" d="100"/>
        </p:scale>
        <p:origin x="4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04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FF00"/>
              </a:solidFill>
            </c:spPr>
          </c:dPt>
          <c:dPt>
            <c:idx val="2"/>
            <c:bubble3D val="0"/>
            <c:spPr>
              <a:solidFill>
                <a:schemeClr val="bg1">
                  <a:lumMod val="25000"/>
                  <a:lumOff val="75000"/>
                </a:schemeClr>
              </a:solidFill>
            </c:spPr>
          </c:dPt>
          <c:dLbls>
            <c:spPr>
              <a:solidFill>
                <a:schemeClr val="bg2"/>
              </a:solidFill>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3"/>
                <c:pt idx="0">
                  <c:v>E-books</c:v>
                </c:pt>
                <c:pt idx="1">
                  <c:v>Adult</c:v>
                </c:pt>
                <c:pt idx="2">
                  <c:v>Children/YA</c:v>
                </c:pt>
              </c:strCache>
            </c:strRef>
          </c:cat>
          <c:val>
            <c:numRef>
              <c:f>Sheet1!$B$2:$B$4</c:f>
              <c:numCache>
                <c:formatCode>General</c:formatCode>
                <c:ptCount val="3"/>
                <c:pt idx="0">
                  <c:v>90.3</c:v>
                </c:pt>
                <c:pt idx="1">
                  <c:v>156.80000000000001</c:v>
                </c:pt>
                <c:pt idx="2">
                  <c:v>58.5</c:v>
                </c:pt>
              </c:numCache>
            </c:numRef>
          </c:val>
        </c:ser>
        <c:dLbls>
          <c:showLegendKey val="0"/>
          <c:showVal val="0"/>
          <c:showCatName val="0"/>
          <c:showSerName val="0"/>
          <c:showPercent val="0"/>
          <c:showBubbleSize val="0"/>
          <c:showLeaderLines val="1"/>
        </c:dLbls>
        <c:firstSliceAng val="0"/>
      </c:pieChart>
    </c:plotArea>
    <c:legend>
      <c:legendPos val="r"/>
      <c:layout/>
      <c:overlay val="0"/>
      <c:spPr>
        <a:solidFill>
          <a:srgbClr val="01415B"/>
        </a:solidFill>
      </c:sp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rgbClr val="FFFF00"/>
              </a:solidFill>
            </c:spPr>
          </c:dPt>
          <c:dPt>
            <c:idx val="2"/>
            <c:bubble3D val="0"/>
            <c:spPr>
              <a:solidFill>
                <a:schemeClr val="bg1">
                  <a:lumMod val="25000"/>
                  <a:lumOff val="75000"/>
                </a:schemeClr>
              </a:solidFill>
            </c:spPr>
          </c:dPt>
          <c:cat>
            <c:strRef>
              <c:f>Sheet1!$A$2:$A$4</c:f>
              <c:strCache>
                <c:ptCount val="3"/>
                <c:pt idx="0">
                  <c:v>E-books</c:v>
                </c:pt>
                <c:pt idx="1">
                  <c:v>Adult</c:v>
                </c:pt>
                <c:pt idx="2">
                  <c:v>Children/YA</c:v>
                </c:pt>
              </c:strCache>
            </c:strRef>
          </c:cat>
          <c:val>
            <c:numRef>
              <c:f>Sheet1!$B$2:$B$4</c:f>
              <c:numCache>
                <c:formatCode>General</c:formatCode>
                <c:ptCount val="3"/>
                <c:pt idx="0">
                  <c:v>90.3</c:v>
                </c:pt>
                <c:pt idx="1">
                  <c:v>156.80000000000001</c:v>
                </c:pt>
                <c:pt idx="2">
                  <c:v>58.5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1"/>
          <c:tx>
            <c:strRef>
              <c:f>Sheet1!$C$1</c:f>
              <c:strCache>
                <c:ptCount val="1"/>
                <c:pt idx="0">
                  <c:v>Print</c:v>
                </c:pt>
              </c:strCache>
            </c:strRef>
          </c:tx>
          <c:spPr>
            <a:ln>
              <a:solidFill>
                <a:schemeClr val="bg1">
                  <a:lumMod val="10000"/>
                  <a:lumOff val="90000"/>
                </a:schemeClr>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Sheet1!$C$2:$C$10</c:f>
              <c:numCache>
                <c:formatCode>General</c:formatCode>
                <c:ptCount val="9"/>
                <c:pt idx="0">
                  <c:v>3897.7</c:v>
                </c:pt>
                <c:pt idx="1">
                  <c:v>3835.3</c:v>
                </c:pt>
                <c:pt idx="2">
                  <c:v>3794.7</c:v>
                </c:pt>
                <c:pt idx="3">
                  <c:v>5058.5</c:v>
                </c:pt>
                <c:pt idx="4">
                  <c:v>5036.4000000000005</c:v>
                </c:pt>
                <c:pt idx="5">
                  <c:v>5457.9</c:v>
                </c:pt>
                <c:pt idx="6">
                  <c:v>5158</c:v>
                </c:pt>
                <c:pt idx="7">
                  <c:v>5127.1000000000004</c:v>
                </c:pt>
                <c:pt idx="8">
                  <c:v>4864</c:v>
                </c:pt>
              </c:numCache>
            </c:numRef>
          </c:val>
          <c:smooth val="0"/>
        </c:ser>
        <c:dLbls>
          <c:showLegendKey val="0"/>
          <c:showVal val="0"/>
          <c:showCatName val="0"/>
          <c:showSerName val="0"/>
          <c:showPercent val="0"/>
          <c:showBubbleSize val="0"/>
        </c:dLbls>
        <c:marker val="1"/>
        <c:smooth val="0"/>
        <c:axId val="7716384"/>
        <c:axId val="7716776"/>
      </c:lineChart>
      <c:lineChart>
        <c:grouping val="standard"/>
        <c:varyColors val="0"/>
        <c:ser>
          <c:idx val="0"/>
          <c:order val="0"/>
          <c:tx>
            <c:strRef>
              <c:f>Sheet1!$B$1</c:f>
              <c:strCache>
                <c:ptCount val="1"/>
                <c:pt idx="0">
                  <c:v>E-books</c:v>
                </c:pt>
              </c:strCache>
            </c:strRef>
          </c:tx>
          <c:spPr>
            <a:ln>
              <a:solidFill>
                <a:srgbClr val="FFFF00"/>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Sheet1!$B$2:$B$10</c:f>
              <c:numCache>
                <c:formatCode>General</c:formatCode>
                <c:ptCount val="9"/>
                <c:pt idx="0">
                  <c:v>2.1</c:v>
                </c:pt>
                <c:pt idx="1">
                  <c:v>6</c:v>
                </c:pt>
                <c:pt idx="2">
                  <c:v>9.3000000000000007</c:v>
                </c:pt>
                <c:pt idx="3">
                  <c:v>16</c:v>
                </c:pt>
                <c:pt idx="4">
                  <c:v>25.2</c:v>
                </c:pt>
                <c:pt idx="5">
                  <c:v>31.7</c:v>
                </c:pt>
                <c:pt idx="6">
                  <c:v>61.3</c:v>
                </c:pt>
                <c:pt idx="7">
                  <c:v>169.5</c:v>
                </c:pt>
                <c:pt idx="8">
                  <c:v>441.3</c:v>
                </c:pt>
              </c:numCache>
            </c:numRef>
          </c:val>
          <c:smooth val="0"/>
        </c:ser>
        <c:dLbls>
          <c:showLegendKey val="0"/>
          <c:showVal val="0"/>
          <c:showCatName val="0"/>
          <c:showSerName val="0"/>
          <c:showPercent val="0"/>
          <c:showBubbleSize val="0"/>
        </c:dLbls>
        <c:marker val="1"/>
        <c:smooth val="0"/>
        <c:axId val="7717560"/>
        <c:axId val="7717168"/>
      </c:lineChart>
      <c:dateAx>
        <c:axId val="7716384"/>
        <c:scaling>
          <c:orientation val="minMax"/>
        </c:scaling>
        <c:delete val="0"/>
        <c:axPos val="b"/>
        <c:numFmt formatCode="yyyy" sourceLinked="1"/>
        <c:majorTickMark val="out"/>
        <c:minorTickMark val="none"/>
        <c:tickLblPos val="nextTo"/>
        <c:crossAx val="7716776"/>
        <c:crosses val="autoZero"/>
        <c:auto val="1"/>
        <c:lblOffset val="100"/>
        <c:baseTimeUnit val="years"/>
      </c:dateAx>
      <c:valAx>
        <c:axId val="7716776"/>
        <c:scaling>
          <c:orientation val="minMax"/>
        </c:scaling>
        <c:delete val="0"/>
        <c:axPos val="l"/>
        <c:majorGridlines/>
        <c:numFmt formatCode="General" sourceLinked="1"/>
        <c:majorTickMark val="out"/>
        <c:minorTickMark val="none"/>
        <c:tickLblPos val="nextTo"/>
        <c:crossAx val="7716384"/>
        <c:crosses val="autoZero"/>
        <c:crossBetween val="between"/>
      </c:valAx>
      <c:valAx>
        <c:axId val="7717168"/>
        <c:scaling>
          <c:orientation val="minMax"/>
        </c:scaling>
        <c:delete val="0"/>
        <c:axPos val="r"/>
        <c:numFmt formatCode="General" sourceLinked="1"/>
        <c:majorTickMark val="out"/>
        <c:minorTickMark val="none"/>
        <c:tickLblPos val="nextTo"/>
        <c:crossAx val="7717560"/>
        <c:crosses val="max"/>
        <c:crossBetween val="between"/>
      </c:valAx>
      <c:dateAx>
        <c:axId val="7717560"/>
        <c:scaling>
          <c:orientation val="minMax"/>
        </c:scaling>
        <c:delete val="1"/>
        <c:axPos val="b"/>
        <c:numFmt formatCode="yyyy" sourceLinked="1"/>
        <c:majorTickMark val="out"/>
        <c:minorTickMark val="none"/>
        <c:tickLblPos val="none"/>
        <c:crossAx val="7717168"/>
        <c:crosses val="autoZero"/>
        <c:auto val="1"/>
        <c:lblOffset val="100"/>
        <c:baseTimeUnit val="years"/>
      </c:date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1"/>
          <c:tx>
            <c:strRef>
              <c:f>Sheet1!$C$1</c:f>
              <c:strCache>
                <c:ptCount val="1"/>
                <c:pt idx="0">
                  <c:v>Print</c:v>
                </c:pt>
              </c:strCache>
            </c:strRef>
          </c:tx>
          <c:spPr>
            <a:ln>
              <a:solidFill>
                <a:schemeClr val="bg1">
                  <a:lumMod val="10000"/>
                  <a:lumOff val="90000"/>
                </a:schemeClr>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Sheet1!$C$2:$C$10</c:f>
              <c:numCache>
                <c:formatCode>General</c:formatCode>
                <c:ptCount val="9"/>
                <c:pt idx="0">
                  <c:v>3897.7</c:v>
                </c:pt>
                <c:pt idx="1">
                  <c:v>3835.3</c:v>
                </c:pt>
                <c:pt idx="2">
                  <c:v>3794.7</c:v>
                </c:pt>
                <c:pt idx="3">
                  <c:v>5058.5</c:v>
                </c:pt>
                <c:pt idx="4">
                  <c:v>5036.4000000000005</c:v>
                </c:pt>
                <c:pt idx="5">
                  <c:v>5457.9</c:v>
                </c:pt>
                <c:pt idx="6">
                  <c:v>5158</c:v>
                </c:pt>
                <c:pt idx="7">
                  <c:v>5127.1000000000004</c:v>
                </c:pt>
                <c:pt idx="8">
                  <c:v>4864</c:v>
                </c:pt>
              </c:numCache>
            </c:numRef>
          </c:val>
          <c:smooth val="0"/>
        </c:ser>
        <c:dLbls>
          <c:showLegendKey val="0"/>
          <c:showVal val="0"/>
          <c:showCatName val="0"/>
          <c:showSerName val="0"/>
          <c:showPercent val="0"/>
          <c:showBubbleSize val="0"/>
        </c:dLbls>
        <c:marker val="1"/>
        <c:smooth val="0"/>
        <c:axId val="7718344"/>
        <c:axId val="7718736"/>
      </c:lineChart>
      <c:lineChart>
        <c:grouping val="standard"/>
        <c:varyColors val="0"/>
        <c:ser>
          <c:idx val="0"/>
          <c:order val="0"/>
          <c:tx>
            <c:strRef>
              <c:f>Sheet1!$B$1</c:f>
              <c:strCache>
                <c:ptCount val="1"/>
                <c:pt idx="0">
                  <c:v>E-books</c:v>
                </c:pt>
              </c:strCache>
            </c:strRef>
          </c:tx>
          <c:spPr>
            <a:ln>
              <a:solidFill>
                <a:srgbClr val="01415B"/>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Sheet1!$B$2:$B$10</c:f>
              <c:numCache>
                <c:formatCode>General</c:formatCode>
                <c:ptCount val="9"/>
                <c:pt idx="0">
                  <c:v>2.1</c:v>
                </c:pt>
                <c:pt idx="1">
                  <c:v>6</c:v>
                </c:pt>
                <c:pt idx="2">
                  <c:v>9.3000000000000007</c:v>
                </c:pt>
                <c:pt idx="3">
                  <c:v>16</c:v>
                </c:pt>
                <c:pt idx="4">
                  <c:v>25.2</c:v>
                </c:pt>
                <c:pt idx="5">
                  <c:v>31.7</c:v>
                </c:pt>
                <c:pt idx="6">
                  <c:v>61.3</c:v>
                </c:pt>
                <c:pt idx="7">
                  <c:v>169.5</c:v>
                </c:pt>
                <c:pt idx="8">
                  <c:v>441.3</c:v>
                </c:pt>
              </c:numCache>
            </c:numRef>
          </c:val>
          <c:smooth val="0"/>
        </c:ser>
        <c:dLbls>
          <c:showLegendKey val="0"/>
          <c:showVal val="0"/>
          <c:showCatName val="0"/>
          <c:showSerName val="0"/>
          <c:showPercent val="0"/>
          <c:showBubbleSize val="0"/>
        </c:dLbls>
        <c:marker val="1"/>
        <c:smooth val="0"/>
        <c:axId val="185764176"/>
        <c:axId val="185763784"/>
      </c:lineChart>
      <c:dateAx>
        <c:axId val="7718344"/>
        <c:scaling>
          <c:orientation val="minMax"/>
        </c:scaling>
        <c:delete val="0"/>
        <c:axPos val="b"/>
        <c:numFmt formatCode="yyyy" sourceLinked="1"/>
        <c:majorTickMark val="out"/>
        <c:minorTickMark val="none"/>
        <c:tickLblPos val="nextTo"/>
        <c:crossAx val="7718736"/>
        <c:crosses val="autoZero"/>
        <c:auto val="1"/>
        <c:lblOffset val="100"/>
        <c:baseTimeUnit val="years"/>
      </c:dateAx>
      <c:valAx>
        <c:axId val="7718736"/>
        <c:scaling>
          <c:orientation val="minMax"/>
        </c:scaling>
        <c:delete val="0"/>
        <c:axPos val="l"/>
        <c:majorGridlines/>
        <c:numFmt formatCode="General" sourceLinked="1"/>
        <c:majorTickMark val="out"/>
        <c:minorTickMark val="none"/>
        <c:tickLblPos val="nextTo"/>
        <c:crossAx val="7718344"/>
        <c:crosses val="autoZero"/>
        <c:crossBetween val="between"/>
      </c:valAx>
      <c:valAx>
        <c:axId val="185763784"/>
        <c:scaling>
          <c:orientation val="minMax"/>
        </c:scaling>
        <c:delete val="0"/>
        <c:axPos val="r"/>
        <c:numFmt formatCode="General" sourceLinked="1"/>
        <c:majorTickMark val="out"/>
        <c:minorTickMark val="none"/>
        <c:tickLblPos val="none"/>
        <c:spPr>
          <a:solidFill>
            <a:srgbClr val="01415B"/>
          </a:solidFill>
          <a:ln>
            <a:solidFill>
              <a:srgbClr val="01415B"/>
            </a:solidFill>
          </a:ln>
        </c:spPr>
        <c:crossAx val="185764176"/>
        <c:crosses val="max"/>
        <c:crossBetween val="between"/>
      </c:valAx>
      <c:dateAx>
        <c:axId val="185764176"/>
        <c:scaling>
          <c:orientation val="minMax"/>
        </c:scaling>
        <c:delete val="1"/>
        <c:axPos val="b"/>
        <c:numFmt formatCode="yyyy" sourceLinked="1"/>
        <c:majorTickMark val="out"/>
        <c:minorTickMark val="none"/>
        <c:tickLblPos val="none"/>
        <c:crossAx val="185763784"/>
        <c:crosses val="autoZero"/>
        <c:auto val="1"/>
        <c:lblOffset val="100"/>
        <c:baseTimeUnit val="years"/>
      </c:dateAx>
    </c:plotArea>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107509619550017E-2"/>
          <c:y val="4.4711487987078635E-2"/>
          <c:w val="0.81063934969293849"/>
          <c:h val="0.83762830607712568"/>
        </c:manualLayout>
      </c:layout>
      <c:lineChart>
        <c:grouping val="standard"/>
        <c:varyColors val="0"/>
        <c:ser>
          <c:idx val="1"/>
          <c:order val="1"/>
          <c:tx>
            <c:strRef>
              <c:f>Sheet1!$C$1</c:f>
              <c:strCache>
                <c:ptCount val="1"/>
                <c:pt idx="0">
                  <c:v>Print</c:v>
                </c:pt>
              </c:strCache>
            </c:strRef>
          </c:tx>
          <c:spPr>
            <a:ln>
              <a:solidFill>
                <a:schemeClr val="bg1">
                  <a:lumMod val="10000"/>
                  <a:lumOff val="90000"/>
                </a:schemeClr>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Sheet1!$C$2:$C$10</c:f>
              <c:numCache>
                <c:formatCode>General</c:formatCode>
                <c:ptCount val="9"/>
                <c:pt idx="0">
                  <c:v>3897.7</c:v>
                </c:pt>
                <c:pt idx="1">
                  <c:v>3835.3</c:v>
                </c:pt>
                <c:pt idx="2">
                  <c:v>3794.7</c:v>
                </c:pt>
                <c:pt idx="3">
                  <c:v>5058.5</c:v>
                </c:pt>
                <c:pt idx="4">
                  <c:v>5036.4000000000005</c:v>
                </c:pt>
                <c:pt idx="5">
                  <c:v>5457.9</c:v>
                </c:pt>
                <c:pt idx="6">
                  <c:v>5158</c:v>
                </c:pt>
                <c:pt idx="7">
                  <c:v>5127.1000000000004</c:v>
                </c:pt>
                <c:pt idx="8">
                  <c:v>4864</c:v>
                </c:pt>
              </c:numCache>
            </c:numRef>
          </c:val>
          <c:smooth val="0"/>
        </c:ser>
        <c:dLbls>
          <c:showLegendKey val="0"/>
          <c:showVal val="0"/>
          <c:showCatName val="0"/>
          <c:showSerName val="0"/>
          <c:showPercent val="0"/>
          <c:showBubbleSize val="0"/>
        </c:dLbls>
        <c:marker val="1"/>
        <c:smooth val="0"/>
        <c:axId val="185764960"/>
        <c:axId val="185765352"/>
      </c:lineChart>
      <c:lineChart>
        <c:grouping val="standard"/>
        <c:varyColors val="0"/>
        <c:ser>
          <c:idx val="0"/>
          <c:order val="0"/>
          <c:tx>
            <c:strRef>
              <c:f>Sheet1!$B$1</c:f>
              <c:strCache>
                <c:ptCount val="1"/>
                <c:pt idx="0">
                  <c:v>E-books</c:v>
                </c:pt>
              </c:strCache>
            </c:strRef>
          </c:tx>
          <c:spPr>
            <a:ln w="38100">
              <a:solidFill>
                <a:srgbClr val="FFFF00"/>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Sheet1!$B$2:$B$10</c:f>
              <c:numCache>
                <c:formatCode>General</c:formatCode>
                <c:ptCount val="9"/>
                <c:pt idx="0">
                  <c:v>2.1</c:v>
                </c:pt>
                <c:pt idx="1">
                  <c:v>6</c:v>
                </c:pt>
                <c:pt idx="2">
                  <c:v>9.3000000000000007</c:v>
                </c:pt>
                <c:pt idx="3">
                  <c:v>16</c:v>
                </c:pt>
                <c:pt idx="4">
                  <c:v>25.2</c:v>
                </c:pt>
                <c:pt idx="5">
                  <c:v>31.7</c:v>
                </c:pt>
                <c:pt idx="6">
                  <c:v>61.3</c:v>
                </c:pt>
                <c:pt idx="7">
                  <c:v>169.5</c:v>
                </c:pt>
                <c:pt idx="8">
                  <c:v>441.3</c:v>
                </c:pt>
              </c:numCache>
            </c:numRef>
          </c:val>
          <c:smooth val="0"/>
        </c:ser>
        <c:dLbls>
          <c:showLegendKey val="0"/>
          <c:showVal val="0"/>
          <c:showCatName val="0"/>
          <c:showSerName val="0"/>
          <c:showPercent val="0"/>
          <c:showBubbleSize val="0"/>
        </c:dLbls>
        <c:marker val="1"/>
        <c:smooth val="0"/>
        <c:axId val="185766136"/>
        <c:axId val="185765744"/>
      </c:lineChart>
      <c:dateAx>
        <c:axId val="185764960"/>
        <c:scaling>
          <c:orientation val="minMax"/>
        </c:scaling>
        <c:delete val="0"/>
        <c:axPos val="b"/>
        <c:numFmt formatCode="yyyy" sourceLinked="1"/>
        <c:majorTickMark val="out"/>
        <c:minorTickMark val="none"/>
        <c:tickLblPos val="nextTo"/>
        <c:crossAx val="185765352"/>
        <c:crosses val="autoZero"/>
        <c:auto val="1"/>
        <c:lblOffset val="100"/>
        <c:baseTimeUnit val="years"/>
      </c:dateAx>
      <c:valAx>
        <c:axId val="185765352"/>
        <c:scaling>
          <c:orientation val="minMax"/>
        </c:scaling>
        <c:delete val="0"/>
        <c:axPos val="l"/>
        <c:majorGridlines/>
        <c:numFmt formatCode="General" sourceLinked="1"/>
        <c:majorTickMark val="out"/>
        <c:minorTickMark val="none"/>
        <c:tickLblPos val="nextTo"/>
        <c:crossAx val="185764960"/>
        <c:crosses val="autoZero"/>
        <c:crossBetween val="between"/>
      </c:valAx>
      <c:valAx>
        <c:axId val="185765744"/>
        <c:scaling>
          <c:orientation val="minMax"/>
        </c:scaling>
        <c:delete val="0"/>
        <c:axPos val="r"/>
        <c:numFmt formatCode="General" sourceLinked="1"/>
        <c:majorTickMark val="out"/>
        <c:minorTickMark val="none"/>
        <c:tickLblPos val="nextTo"/>
        <c:spPr>
          <a:ln>
            <a:solidFill>
              <a:srgbClr val="FFFF00"/>
            </a:solidFill>
          </a:ln>
        </c:spPr>
        <c:crossAx val="185766136"/>
        <c:crosses val="max"/>
        <c:crossBetween val="between"/>
      </c:valAx>
      <c:dateAx>
        <c:axId val="185766136"/>
        <c:scaling>
          <c:orientation val="minMax"/>
        </c:scaling>
        <c:delete val="1"/>
        <c:axPos val="b"/>
        <c:numFmt formatCode="yyyy" sourceLinked="1"/>
        <c:majorTickMark val="out"/>
        <c:minorTickMark val="none"/>
        <c:tickLblPos val="none"/>
        <c:crossAx val="185765744"/>
        <c:crosses val="autoZero"/>
        <c:auto val="1"/>
        <c:lblOffset val="100"/>
        <c:baseTimeUnit val="years"/>
      </c:dateAx>
    </c:plotArea>
    <c:plotVisOnly val="1"/>
    <c:dispBlanksAs val="gap"/>
    <c:showDLblsOverMax val="0"/>
  </c:chart>
  <c:txPr>
    <a:bodyPr/>
    <a:lstStyle/>
    <a:p>
      <a:pPr>
        <a:defRPr sz="18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0.40777</cdr:x>
      <cdr:y>0.21538</cdr:y>
    </cdr:from>
    <cdr:to>
      <cdr:x>0.6194</cdr:x>
      <cdr:y>0.29617</cdr:y>
    </cdr:to>
    <cdr:sp macro="" textlink="">
      <cdr:nvSpPr>
        <cdr:cNvPr id="2" name="TextBox 1"/>
        <cdr:cNvSpPr txBox="1"/>
      </cdr:nvSpPr>
      <cdr:spPr>
        <a:xfrm xmlns:a="http://schemas.openxmlformats.org/drawingml/2006/main">
          <a:off x="3200400" y="1066800"/>
          <a:ext cx="1661032" cy="40011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spAutoFit/>
        </a:bodyPr>
        <a:lstStyle xmlns:a="http://schemas.openxmlformats.org/drawingml/2006/main"/>
        <a:p xmlns:a="http://schemas.openxmlformats.org/drawingml/2006/main">
          <a:r>
            <a:rPr lang="en-US" sz="2000" dirty="0" smtClean="0">
              <a:solidFill>
                <a:schemeClr val="bg1">
                  <a:lumMod val="10000"/>
                  <a:lumOff val="90000"/>
                </a:schemeClr>
              </a:solidFill>
              <a:latin typeface="Gill Sans MT" pitchFamily="34" charset="0"/>
            </a:rPr>
            <a:t>Printed Books</a:t>
          </a:r>
        </a:p>
      </cdr:txBody>
    </cdr:sp>
  </cdr:relSizeAnchor>
  <cdr:relSizeAnchor xmlns:cdr="http://schemas.openxmlformats.org/drawingml/2006/chartDrawing">
    <cdr:from>
      <cdr:x>0.57282</cdr:x>
      <cdr:y>0.63077</cdr:y>
    </cdr:from>
    <cdr:to>
      <cdr:x>0.70398</cdr:x>
      <cdr:y>0.71155</cdr:y>
    </cdr:to>
    <cdr:sp macro="" textlink="">
      <cdr:nvSpPr>
        <cdr:cNvPr id="3" name="TextBox 1"/>
        <cdr:cNvSpPr txBox="1"/>
      </cdr:nvSpPr>
      <cdr:spPr>
        <a:xfrm xmlns:a="http://schemas.openxmlformats.org/drawingml/2006/main">
          <a:off x="4495800" y="3124200"/>
          <a:ext cx="1029449" cy="400110"/>
        </a:xfrm>
        <a:prstGeom xmlns:a="http://schemas.openxmlformats.org/drawingml/2006/main" prst="rect">
          <a:avLst/>
        </a:prstGeom>
        <a:solidFill xmlns:a="http://schemas.openxmlformats.org/drawingml/2006/main">
          <a:srgbClr val="01415B"/>
        </a:solidFill>
      </cdr:spPr>
      <cdr:txBody>
        <a:bodyPr xmlns:a="http://schemas.openxmlformats.org/drawingml/2006/main" wrap="none" rtlCol="0">
          <a:spAutoFit/>
        </a:bodyPr>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en-US" sz="2000" dirty="0" smtClean="0">
              <a:solidFill>
                <a:srgbClr val="FFFF00"/>
              </a:solidFill>
              <a:latin typeface="Gill Sans MT" pitchFamily="34" charset="0"/>
            </a:rPr>
            <a:t>E-books</a:t>
          </a:r>
        </a:p>
      </cdr:txBody>
    </cdr:sp>
  </cdr:relSizeAnchor>
</c:userShapes>
</file>

<file path=ppt/drawings/drawing2.xml><?xml version="1.0" encoding="utf-8"?>
<c:userShapes xmlns:c="http://schemas.openxmlformats.org/drawingml/2006/chart">
  <cdr:relSizeAnchor xmlns:cdr="http://schemas.openxmlformats.org/drawingml/2006/chartDrawing">
    <cdr:from>
      <cdr:x>0.4375</cdr:x>
      <cdr:y>0.21538</cdr:y>
    </cdr:from>
    <cdr:to>
      <cdr:x>0.64913</cdr:x>
      <cdr:y>0.29617</cdr:y>
    </cdr:to>
    <cdr:sp macro="" textlink="">
      <cdr:nvSpPr>
        <cdr:cNvPr id="2" name="TextBox 1"/>
        <cdr:cNvSpPr txBox="1"/>
      </cdr:nvSpPr>
      <cdr:spPr>
        <a:xfrm xmlns:a="http://schemas.openxmlformats.org/drawingml/2006/main">
          <a:off x="3200400" y="1066800"/>
          <a:ext cx="1548116" cy="40015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spAutoFit/>
        </a:bodyPr>
        <a:lstStyle xmlns:a="http://schemas.openxmlformats.org/drawingml/2006/main"/>
        <a:p xmlns:a="http://schemas.openxmlformats.org/drawingml/2006/main">
          <a:r>
            <a:rPr lang="en-US" sz="2000" dirty="0" smtClean="0">
              <a:solidFill>
                <a:schemeClr val="bg1">
                  <a:lumMod val="10000"/>
                  <a:lumOff val="90000"/>
                </a:schemeClr>
              </a:solidFill>
              <a:latin typeface="Gill Sans MT" pitchFamily="34" charset="0"/>
            </a:rPr>
            <a:t>Printed Books</a:t>
          </a:r>
        </a:p>
      </cdr:txBody>
    </cdr:sp>
  </cdr:relSizeAnchor>
</c:userShapes>
</file>

<file path=ppt/drawings/drawing3.xml><?xml version="1.0" encoding="utf-8"?>
<c:userShapes xmlns:c="http://schemas.openxmlformats.org/drawingml/2006/chart">
  <cdr:relSizeAnchor xmlns:cdr="http://schemas.openxmlformats.org/drawingml/2006/chartDrawing">
    <cdr:from>
      <cdr:x>0.40777</cdr:x>
      <cdr:y>0.21538</cdr:y>
    </cdr:from>
    <cdr:to>
      <cdr:x>0.6194</cdr:x>
      <cdr:y>0.29617</cdr:y>
    </cdr:to>
    <cdr:sp macro="" textlink="">
      <cdr:nvSpPr>
        <cdr:cNvPr id="2" name="TextBox 1"/>
        <cdr:cNvSpPr txBox="1"/>
      </cdr:nvSpPr>
      <cdr:spPr>
        <a:xfrm xmlns:a="http://schemas.openxmlformats.org/drawingml/2006/main">
          <a:off x="3200400" y="1066800"/>
          <a:ext cx="1661032" cy="40011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spAutoFit/>
        </a:bodyPr>
        <a:lstStyle xmlns:a="http://schemas.openxmlformats.org/drawingml/2006/main"/>
        <a:p xmlns:a="http://schemas.openxmlformats.org/drawingml/2006/main">
          <a:r>
            <a:rPr lang="en-US" sz="2000" dirty="0" smtClean="0">
              <a:solidFill>
                <a:schemeClr val="bg1">
                  <a:lumMod val="10000"/>
                  <a:lumOff val="90000"/>
                </a:schemeClr>
              </a:solidFill>
              <a:latin typeface="Gill Sans MT" pitchFamily="34" charset="0"/>
            </a:rPr>
            <a:t>Printed Books</a:t>
          </a:r>
        </a:p>
      </cdr:txBody>
    </cdr:sp>
  </cdr:relSizeAnchor>
  <cdr:relSizeAnchor xmlns:cdr="http://schemas.openxmlformats.org/drawingml/2006/chartDrawing">
    <cdr:from>
      <cdr:x>0.57282</cdr:x>
      <cdr:y>0.63077</cdr:y>
    </cdr:from>
    <cdr:to>
      <cdr:x>0.70398</cdr:x>
      <cdr:y>0.71155</cdr:y>
    </cdr:to>
    <cdr:sp macro="" textlink="">
      <cdr:nvSpPr>
        <cdr:cNvPr id="3" name="TextBox 1"/>
        <cdr:cNvSpPr txBox="1"/>
      </cdr:nvSpPr>
      <cdr:spPr>
        <a:xfrm xmlns:a="http://schemas.openxmlformats.org/drawingml/2006/main">
          <a:off x="4495800" y="3124200"/>
          <a:ext cx="1029449" cy="400110"/>
        </a:xfrm>
        <a:prstGeom xmlns:a="http://schemas.openxmlformats.org/drawingml/2006/main" prst="rect">
          <a:avLst/>
        </a:prstGeom>
        <a:solidFill xmlns:a="http://schemas.openxmlformats.org/drawingml/2006/main">
          <a:srgbClr val="01415B"/>
        </a:solidFill>
      </cdr:spPr>
      <cdr:txBody>
        <a:bodyPr xmlns:a="http://schemas.openxmlformats.org/drawingml/2006/main" wrap="none" rtlCol="0">
          <a:spAutoFit/>
        </a:bodyPr>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en-US" sz="2000" dirty="0" smtClean="0">
              <a:solidFill>
                <a:srgbClr val="FFFF00"/>
              </a:solidFill>
              <a:latin typeface="Gill Sans MT" pitchFamily="34" charset="0"/>
            </a:rPr>
            <a:t>E-books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2233C7-1705-43C2-BE90-7B118D83438C}" type="datetimeFigureOut">
              <a:rPr lang="en-US" smtClean="0"/>
              <a:pPr/>
              <a:t>1/29/2015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5E8A18-7D0E-47DC-940F-8D17C140EEDA}" type="slidenum">
              <a:rPr lang="en-US" smtClean="0"/>
              <a:pPr/>
              <a:t>‹#›</a:t>
            </a:fld>
            <a:endParaRPr lang="en-US"/>
          </a:p>
        </p:txBody>
      </p:sp>
    </p:spTree>
    <p:extLst>
      <p:ext uri="{BB962C8B-B14F-4D97-AF65-F5344CB8AC3E}">
        <p14:creationId xmlns:p14="http://schemas.microsoft.com/office/powerpoint/2010/main" val="3467800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4BC37-2682-487F-9069-084DC4B25DFD}" type="datetimeFigureOut">
              <a:rPr lang="en-US" smtClean="0"/>
              <a:pPr/>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6CD90-3B1E-42A5-BECD-D697CF0B5D55}" type="slidenum">
              <a:rPr lang="en-US" smtClean="0"/>
              <a:pPr/>
              <a:t>‹#›</a:t>
            </a:fld>
            <a:endParaRPr lang="en-US"/>
          </a:p>
        </p:txBody>
      </p:sp>
    </p:spTree>
    <p:extLst>
      <p:ext uri="{BB962C8B-B14F-4D97-AF65-F5344CB8AC3E}">
        <p14:creationId xmlns:p14="http://schemas.microsoft.com/office/powerpoint/2010/main" val="3056621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46CD90-3B1E-42A5-BECD-D697CF0B5D55}" type="slidenum">
              <a:rPr lang="en-US" smtClean="0"/>
              <a:pPr/>
              <a:t>1</a:t>
            </a:fld>
            <a:endParaRPr lang="en-US"/>
          </a:p>
        </p:txBody>
      </p:sp>
    </p:spTree>
    <p:extLst>
      <p:ext uri="{BB962C8B-B14F-4D97-AF65-F5344CB8AC3E}">
        <p14:creationId xmlns:p14="http://schemas.microsoft.com/office/powerpoint/2010/main" val="2384945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Who is the hero of your story?</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10</a:t>
            </a:fld>
            <a:endParaRPr lang="en-US"/>
          </a:p>
        </p:txBody>
      </p:sp>
    </p:spTree>
    <p:extLst>
      <p:ext uri="{BB962C8B-B14F-4D97-AF65-F5344CB8AC3E}">
        <p14:creationId xmlns:p14="http://schemas.microsoft.com/office/powerpoint/2010/main" val="256816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the audience is a hero, you as the presenter, take the role of mentor.</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11</a:t>
            </a:fld>
            <a:endParaRPr lang="en-US"/>
          </a:p>
        </p:txBody>
      </p:sp>
    </p:spTree>
    <p:extLst>
      <p:ext uri="{BB962C8B-B14F-4D97-AF65-F5344CB8AC3E}">
        <p14:creationId xmlns:p14="http://schemas.microsoft.com/office/powerpoint/2010/main" val="365335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Nancy Duarte suggests that you use the Hero’s journey</a:t>
            </a:r>
            <a:r>
              <a:rPr lang="en-US" baseline="0" dirty="0" smtClean="0"/>
              <a:t> as a template for your presentation.  It has a beginning, middle and end, barriers to overcome, and the hero emerges transformed in the end.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12</a:t>
            </a:fld>
            <a:endParaRPr lang="en-US"/>
          </a:p>
        </p:txBody>
      </p:sp>
    </p:spTree>
    <p:extLst>
      <p:ext uri="{BB962C8B-B14F-4D97-AF65-F5344CB8AC3E}">
        <p14:creationId xmlns:p14="http://schemas.microsoft.com/office/powerpoint/2010/main" val="2854816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Nancy Duarte suggests that you use the Hero’s journey</a:t>
            </a:r>
            <a:r>
              <a:rPr lang="en-US" baseline="0" dirty="0" smtClean="0"/>
              <a:t> as a template for your presentation.  It has a beginning, middle and end, barriers to overcome, and the hero emerges transformed in the end.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13</a:t>
            </a:fld>
            <a:endParaRPr lang="en-US"/>
          </a:p>
        </p:txBody>
      </p:sp>
    </p:spTree>
    <p:extLst>
      <p:ext uri="{BB962C8B-B14F-4D97-AF65-F5344CB8AC3E}">
        <p14:creationId xmlns:p14="http://schemas.microsoft.com/office/powerpoint/2010/main" val="120058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Nancy Duarte suggests that you use the Hero’s journey</a:t>
            </a:r>
            <a:r>
              <a:rPr lang="en-US" baseline="0" dirty="0" smtClean="0"/>
              <a:t> as a template for your presentation.  It has a beginning, middle and end, barriers to overcome, and the hero emerges transformed in the end.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14</a:t>
            </a:fld>
            <a:endParaRPr lang="en-US"/>
          </a:p>
        </p:txBody>
      </p:sp>
    </p:spTree>
    <p:extLst>
      <p:ext uri="{BB962C8B-B14F-4D97-AF65-F5344CB8AC3E}">
        <p14:creationId xmlns:p14="http://schemas.microsoft.com/office/powerpoint/2010/main" val="1435075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Nancy Duarte suggests that you use the Hero’s journey</a:t>
            </a:r>
            <a:r>
              <a:rPr lang="en-US" baseline="0" dirty="0" smtClean="0"/>
              <a:t> as a template for your presentation.  It has a beginning, middle and end, barriers to overcome, and the hero emerges transformed in the end.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15</a:t>
            </a:fld>
            <a:endParaRPr lang="en-US"/>
          </a:p>
        </p:txBody>
      </p:sp>
    </p:spTree>
    <p:extLst>
      <p:ext uri="{BB962C8B-B14F-4D97-AF65-F5344CB8AC3E}">
        <p14:creationId xmlns:p14="http://schemas.microsoft.com/office/powerpoint/2010/main" val="392877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Know thy audience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16</a:t>
            </a:fld>
            <a:endParaRPr lang="en-US"/>
          </a:p>
        </p:txBody>
      </p:sp>
    </p:spTree>
    <p:extLst>
      <p:ext uri="{BB962C8B-B14F-4D97-AF65-F5344CB8AC3E}">
        <p14:creationId xmlns:p14="http://schemas.microsoft.com/office/powerpoint/2010/main" val="2568835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get audience (hero) up to the threshold</a:t>
            </a:r>
            <a:br>
              <a:rPr lang="en-US" dirty="0" smtClean="0"/>
            </a:br>
            <a:r>
              <a:rPr lang="en-US" dirty="0" smtClean="0"/>
              <a:t>acknowledge the problem and </a:t>
            </a:r>
            <a:br>
              <a:rPr lang="en-US" dirty="0" smtClean="0"/>
            </a:br>
            <a:r>
              <a:rPr lang="en-US" dirty="0" smtClean="0"/>
              <a:t>give them advice as to what the future could be like once they cross the threshold.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18</a:t>
            </a:fld>
            <a:endParaRPr lang="en-US"/>
          </a:p>
        </p:txBody>
      </p:sp>
    </p:spTree>
    <p:extLst>
      <p:ext uri="{BB962C8B-B14F-4D97-AF65-F5344CB8AC3E}">
        <p14:creationId xmlns:p14="http://schemas.microsoft.com/office/powerpoint/2010/main" val="4017126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an o</a:t>
            </a:r>
            <a:r>
              <a:rPr lang="en-US" dirty="0" smtClean="0"/>
              <a:t>verriding principle.  PowerPoint</a:t>
            </a:r>
            <a:r>
              <a:rPr lang="en-US" baseline="0" dirty="0" smtClean="0"/>
              <a:t> is a tool you can use to enhance a presentation.  You don’t need it, you can choose to use it if it helps.</a:t>
            </a:r>
            <a:endParaRPr lang="en-US" dirty="0"/>
          </a:p>
        </p:txBody>
      </p:sp>
      <p:sp>
        <p:nvSpPr>
          <p:cNvPr id="4" name="Slide Number Placeholder 3"/>
          <p:cNvSpPr>
            <a:spLocks noGrp="1"/>
          </p:cNvSpPr>
          <p:nvPr>
            <p:ph type="sldNum" sz="quarter" idx="10"/>
          </p:nvPr>
        </p:nvSpPr>
        <p:spPr/>
        <p:txBody>
          <a:bodyPr/>
          <a:lstStyle/>
          <a:p>
            <a:fld id="{905DF6A2-B7E5-4395-9A74-1324D3362386}" type="slidenum">
              <a:rPr lang="en-US" smtClean="0"/>
              <a:pPr/>
              <a:t>19</a:t>
            </a:fld>
            <a:endParaRPr lang="en-US"/>
          </a:p>
        </p:txBody>
      </p:sp>
    </p:spTree>
    <p:extLst>
      <p:ext uri="{BB962C8B-B14F-4D97-AF65-F5344CB8AC3E}">
        <p14:creationId xmlns:p14="http://schemas.microsoft.com/office/powerpoint/2010/main" val="1833016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 within strict</a:t>
            </a:r>
            <a:r>
              <a:rPr lang="en-US" baseline="0" dirty="0" smtClean="0"/>
              <a:t> guidelines can help the presenter focus on what really matters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20</a:t>
            </a:fld>
            <a:endParaRPr lang="en-US"/>
          </a:p>
        </p:txBody>
      </p:sp>
    </p:spTree>
    <p:extLst>
      <p:ext uri="{BB962C8B-B14F-4D97-AF65-F5344CB8AC3E}">
        <p14:creationId xmlns:p14="http://schemas.microsoft.com/office/powerpoint/2010/main" val="173403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Envision</a:t>
            </a:r>
            <a:r>
              <a:rPr lang="en-US" baseline="0" dirty="0" smtClean="0"/>
              <a:t> yourself giving a successful presentation.  This is probably not the vision you had.  You already know a lot of what not to do when designing presentations.</a:t>
            </a:r>
            <a:endParaRPr lang="en-US" dirty="0" smtClean="0"/>
          </a:p>
        </p:txBody>
      </p:sp>
      <p:sp>
        <p:nvSpPr>
          <p:cNvPr id="4" name="Slide Number Placeholder 3"/>
          <p:cNvSpPr>
            <a:spLocks noGrp="1"/>
          </p:cNvSpPr>
          <p:nvPr>
            <p:ph type="sldNum" sz="quarter" idx="10"/>
          </p:nvPr>
        </p:nvSpPr>
        <p:spPr/>
        <p:txBody>
          <a:bodyPr/>
          <a:lstStyle/>
          <a:p>
            <a:fld id="{905DF6A2-B7E5-4395-9A74-1324D3362386}" type="slidenum">
              <a:rPr lang="en-US" smtClean="0"/>
              <a:pPr/>
              <a:t>2</a:t>
            </a:fld>
            <a:endParaRPr lang="en-US"/>
          </a:p>
        </p:txBody>
      </p:sp>
    </p:spTree>
    <p:extLst>
      <p:ext uri="{BB962C8B-B14F-4D97-AF65-F5344CB8AC3E}">
        <p14:creationId xmlns:p14="http://schemas.microsoft.com/office/powerpoint/2010/main" val="3180169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a:t>
            </a:r>
            <a:r>
              <a:rPr lang="en-US" baseline="0" dirty="0" smtClean="0"/>
              <a:t> to place text, so it works with the picture.  People will look at the image first, so you want the picture to lead the audience’s eyes to your text.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21</a:t>
            </a:fld>
            <a:endParaRPr lang="en-US"/>
          </a:p>
        </p:txBody>
      </p:sp>
    </p:spTree>
    <p:extLst>
      <p:ext uri="{BB962C8B-B14F-4D97-AF65-F5344CB8AC3E}">
        <p14:creationId xmlns:p14="http://schemas.microsoft.com/office/powerpoint/2010/main" val="3815913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approach means that your slideshow is</a:t>
            </a:r>
            <a:r>
              <a:rPr lang="en-US" baseline="0" dirty="0" smtClean="0"/>
              <a:t> not a handout.  You won’t have enough detail in your slides for them to stand on their own.  Although you might be able to pull it off with a liberal use of the notes field.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22</a:t>
            </a:fld>
            <a:endParaRPr lang="en-US"/>
          </a:p>
        </p:txBody>
      </p:sp>
    </p:spTree>
    <p:extLst>
      <p:ext uri="{BB962C8B-B14F-4D97-AF65-F5344CB8AC3E}">
        <p14:creationId xmlns:p14="http://schemas.microsoft.com/office/powerpoint/2010/main" val="672237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avoid clutter.  Clutter adds noise,</a:t>
            </a:r>
            <a:r>
              <a:rPr lang="en-US" baseline="0" dirty="0" smtClean="0"/>
              <a:t> </a:t>
            </a:r>
            <a:r>
              <a:rPr lang="en-US" dirty="0" smtClean="0"/>
              <a:t>reduces clarity and makes slide hard to read and follow.  Even a </a:t>
            </a:r>
            <a:r>
              <a:rPr lang="en-US" baseline="0" dirty="0" smtClean="0"/>
              <a:t>template design can add clutter.</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23</a:t>
            </a:fld>
            <a:endParaRPr lang="en-US"/>
          </a:p>
        </p:txBody>
      </p:sp>
    </p:spTree>
    <p:extLst>
      <p:ext uri="{BB962C8B-B14F-4D97-AF65-F5344CB8AC3E}">
        <p14:creationId xmlns:p14="http://schemas.microsoft.com/office/powerpoint/2010/main" val="3383506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a standard template introduces unnecessary clutter</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24</a:t>
            </a:fld>
            <a:endParaRPr lang="en-US"/>
          </a:p>
        </p:txBody>
      </p:sp>
    </p:spTree>
    <p:extLst>
      <p:ext uri="{BB962C8B-B14F-4D97-AF65-F5344CB8AC3E}">
        <p14:creationId xmlns:p14="http://schemas.microsoft.com/office/powerpoint/2010/main" val="2496528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Choose one font and only</a:t>
            </a:r>
            <a:r>
              <a:rPr lang="en-US" baseline="0" dirty="0" smtClean="0"/>
              <a:t> use fonts from a single font family.  You cam emphasize things using bold, italics, etc.</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25</a:t>
            </a:fld>
            <a:endParaRPr lang="en-US"/>
          </a:p>
        </p:txBody>
      </p:sp>
    </p:spTree>
    <p:extLst>
      <p:ext uri="{BB962C8B-B14F-4D97-AF65-F5344CB8AC3E}">
        <p14:creationId xmlns:p14="http://schemas.microsoft.com/office/powerpoint/2010/main" val="985595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use</a:t>
            </a:r>
            <a:r>
              <a:rPr lang="en-US" baseline="0" dirty="0" smtClean="0"/>
              <a:t> an additional font for accent/emphasis, but make sure you do NOT use 2 serif or 2 sans-serif fonts. Whichever “type” is your primary, use the other for accent.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26</a:t>
            </a:fld>
            <a:endParaRPr lang="en-US"/>
          </a:p>
        </p:txBody>
      </p:sp>
    </p:spTree>
    <p:extLst>
      <p:ext uri="{BB962C8B-B14F-4D97-AF65-F5344CB8AC3E}">
        <p14:creationId xmlns:p14="http://schemas.microsoft.com/office/powerpoint/2010/main" val="3044003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use</a:t>
            </a:r>
            <a:r>
              <a:rPr lang="en-US" baseline="0" dirty="0" smtClean="0"/>
              <a:t> an additional font for accent/emphasis, but make sure you do NOT use 2 serif or 2 sans-serif fonts. Whichever “type” is your primary, use the other for accent.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27</a:t>
            </a:fld>
            <a:endParaRPr lang="en-US"/>
          </a:p>
        </p:txBody>
      </p:sp>
    </p:spTree>
    <p:extLst>
      <p:ext uri="{BB962C8B-B14F-4D97-AF65-F5344CB8AC3E}">
        <p14:creationId xmlns:p14="http://schemas.microsoft.com/office/powerpoint/2010/main" val="2144637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Choose a simple color scheme</a:t>
            </a:r>
            <a:r>
              <a:rPr lang="en-US" baseline="0" dirty="0" smtClean="0"/>
              <a:t> and stick with it.</a:t>
            </a:r>
            <a:r>
              <a:rPr lang="en-US" dirty="0" smtClean="0"/>
              <a:t> </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28</a:t>
            </a:fld>
            <a:endParaRPr lang="en-US"/>
          </a:p>
        </p:txBody>
      </p:sp>
    </p:spTree>
    <p:extLst>
      <p:ext uri="{BB962C8B-B14F-4D97-AF65-F5344CB8AC3E}">
        <p14:creationId xmlns:p14="http://schemas.microsoft.com/office/powerpoint/2010/main" val="1756396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evidence that images related</a:t>
            </a:r>
            <a:r>
              <a:rPr lang="en-US" baseline="0" dirty="0" smtClean="0"/>
              <a:t> to your point makes them easier to remember</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31</a:t>
            </a:fld>
            <a:endParaRPr lang="en-US"/>
          </a:p>
        </p:txBody>
      </p:sp>
    </p:spTree>
    <p:extLst>
      <p:ext uri="{BB962C8B-B14F-4D97-AF65-F5344CB8AC3E}">
        <p14:creationId xmlns:p14="http://schemas.microsoft.com/office/powerpoint/2010/main" val="1422348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smaller image is less powerful</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32</a:t>
            </a:fld>
            <a:endParaRPr lang="en-US"/>
          </a:p>
        </p:txBody>
      </p:sp>
    </p:spTree>
    <p:extLst>
      <p:ext uri="{BB962C8B-B14F-4D97-AF65-F5344CB8AC3E}">
        <p14:creationId xmlns:p14="http://schemas.microsoft.com/office/powerpoint/2010/main" val="55670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of good</a:t>
            </a:r>
            <a:r>
              <a:rPr lang="en-US" baseline="0" dirty="0" smtClean="0"/>
              <a:t> presentations you have seen what made them good?  They probably had an engaging speaker and offered a mix of modalities for delivering the message(i.e. using video, having in class exercises)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a:t>
            </a:fld>
            <a:endParaRPr lang="en-US"/>
          </a:p>
        </p:txBody>
      </p:sp>
    </p:spTree>
    <p:extLst>
      <p:ext uri="{BB962C8B-B14F-4D97-AF65-F5344CB8AC3E}">
        <p14:creationId xmlns:p14="http://schemas.microsoft.com/office/powerpoint/2010/main" val="1868485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a:t>
            </a:r>
            <a:r>
              <a:rPr lang="en-US" baseline="0" dirty="0" smtClean="0"/>
              <a:t> to place text, so it works with the picture.  People will look at the image first, so you want the picture to lead the audience’s eyes to your text.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33</a:t>
            </a:fld>
            <a:endParaRPr lang="en-US"/>
          </a:p>
        </p:txBody>
      </p:sp>
    </p:spTree>
    <p:extLst>
      <p:ext uri="{BB962C8B-B14F-4D97-AF65-F5344CB8AC3E}">
        <p14:creationId xmlns:p14="http://schemas.microsoft.com/office/powerpoint/2010/main" val="230323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hard to read on the photo</a:t>
            </a:r>
            <a:r>
              <a:rPr lang="en-US" baseline="0" dirty="0" smtClean="0"/>
              <a:t> </a:t>
            </a:r>
            <a:r>
              <a:rPr lang="en-US" dirty="0" smtClean="0"/>
              <a:t>background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34</a:t>
            </a:fld>
            <a:endParaRPr lang="en-US"/>
          </a:p>
        </p:txBody>
      </p:sp>
    </p:spTree>
    <p:extLst>
      <p:ext uri="{BB962C8B-B14F-4D97-AF65-F5344CB8AC3E}">
        <p14:creationId xmlns:p14="http://schemas.microsoft.com/office/powerpoint/2010/main" val="3391864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a solid color background helps the text be readable.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35</a:t>
            </a:fld>
            <a:endParaRPr lang="en-US"/>
          </a:p>
        </p:txBody>
      </p:sp>
    </p:spTree>
    <p:extLst>
      <p:ext uri="{BB962C8B-B14F-4D97-AF65-F5344CB8AC3E}">
        <p14:creationId xmlns:p14="http://schemas.microsoft.com/office/powerpoint/2010/main" val="4109160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 within strict</a:t>
            </a:r>
            <a:r>
              <a:rPr lang="en-US" baseline="0" dirty="0" smtClean="0"/>
              <a:t> guidelines can help the presenter focus on what really matters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36</a:t>
            </a:fld>
            <a:endParaRPr lang="en-US"/>
          </a:p>
        </p:txBody>
      </p:sp>
    </p:spTree>
    <p:extLst>
      <p:ext uri="{BB962C8B-B14F-4D97-AF65-F5344CB8AC3E}">
        <p14:creationId xmlns:p14="http://schemas.microsoft.com/office/powerpoint/2010/main" val="123026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37</a:t>
            </a:fld>
            <a:endParaRPr lang="en-US"/>
          </a:p>
        </p:txBody>
      </p:sp>
    </p:spTree>
    <p:extLst>
      <p:ext uri="{BB962C8B-B14F-4D97-AF65-F5344CB8AC3E}">
        <p14:creationId xmlns:p14="http://schemas.microsoft.com/office/powerpoint/2010/main" val="3194109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Creative Commons</a:t>
            </a:r>
            <a:r>
              <a:rPr lang="en-US" baseline="0" dirty="0" smtClean="0"/>
              <a:t> licenses often allow for non-commercial use. </a:t>
            </a:r>
            <a:r>
              <a:rPr lang="en-US" dirty="0" err="1" smtClean="0"/>
              <a:t>Flickr</a:t>
            </a:r>
            <a:r>
              <a:rPr lang="en-US" dirty="0" smtClean="0"/>
              <a:t> has a</a:t>
            </a:r>
            <a:r>
              <a:rPr lang="en-US" baseline="0" dirty="0" smtClean="0"/>
              <a:t> creative commons search.  </a:t>
            </a:r>
            <a:r>
              <a:rPr lang="en-US" dirty="0" smtClean="0"/>
              <a:t>US Government photos are free</a:t>
            </a:r>
            <a:r>
              <a:rPr lang="en-US" baseline="0" dirty="0" smtClean="0"/>
              <a:t> from copyright as are photographs before 1923.  Do not use clip art.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43</a:t>
            </a:fld>
            <a:endParaRPr lang="en-US"/>
          </a:p>
        </p:txBody>
      </p:sp>
    </p:spTree>
    <p:extLst>
      <p:ext uri="{BB962C8B-B14F-4D97-AF65-F5344CB8AC3E}">
        <p14:creationId xmlns:p14="http://schemas.microsoft.com/office/powerpoint/2010/main" val="2267292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Works in the public domain include those</a:t>
            </a:r>
            <a:r>
              <a:rPr lang="en-US" baseline="0" dirty="0" smtClean="0"/>
              <a:t> produced by the U.S. government and its employees in their official capacity.  So official photos from NASA websites and the National Park Service website are in the public domain.  Also, any pictures taken before 1923 are in the public domain, since the copyright on them has expired.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44</a:t>
            </a:fld>
            <a:endParaRPr lang="en-US"/>
          </a:p>
        </p:txBody>
      </p:sp>
    </p:spTree>
    <p:extLst>
      <p:ext uri="{BB962C8B-B14F-4D97-AF65-F5344CB8AC3E}">
        <p14:creationId xmlns:p14="http://schemas.microsoft.com/office/powerpoint/2010/main" val="1589558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can choose to put a creative commons license on their work, which often allows for noncommercial use</a:t>
            </a:r>
            <a:r>
              <a:rPr lang="en-US" baseline="0" dirty="0" smtClean="0"/>
              <a:t> if attribution is given.</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45</a:t>
            </a:fld>
            <a:endParaRPr lang="en-US"/>
          </a:p>
        </p:txBody>
      </p:sp>
    </p:spTree>
    <p:extLst>
      <p:ext uri="{BB962C8B-B14F-4D97-AF65-F5344CB8AC3E}">
        <p14:creationId xmlns:p14="http://schemas.microsoft.com/office/powerpoint/2010/main" val="4048630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47</a:t>
            </a:fld>
            <a:endParaRPr lang="en-US"/>
          </a:p>
        </p:txBody>
      </p:sp>
    </p:spTree>
    <p:extLst>
      <p:ext uri="{BB962C8B-B14F-4D97-AF65-F5344CB8AC3E}">
        <p14:creationId xmlns:p14="http://schemas.microsoft.com/office/powerpoint/2010/main" val="2797864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Searching using the library databases will help you find more reliable and academically rigorous material.</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49</a:t>
            </a:fld>
            <a:endParaRPr lang="en-US"/>
          </a:p>
        </p:txBody>
      </p:sp>
    </p:spTree>
    <p:extLst>
      <p:ext uri="{BB962C8B-B14F-4D97-AF65-F5344CB8AC3E}">
        <p14:creationId xmlns:p14="http://schemas.microsoft.com/office/powerpoint/2010/main" val="2891613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Daniel Pink</a:t>
            </a:r>
            <a:r>
              <a:rPr lang="en-US" baseline="0" dirty="0" smtClean="0"/>
              <a:t>, in To Sell is Human says that mo</a:t>
            </a:r>
            <a:r>
              <a:rPr lang="en-US" dirty="0" smtClean="0"/>
              <a:t>st effective way to psych yourself</a:t>
            </a:r>
            <a:r>
              <a:rPr lang="en-US" baseline="0" dirty="0" smtClean="0"/>
              <a:t> up is to tell yourself that “you can”, not that you will.  Having knowledge of what your presentation could be, should give you confidence.</a:t>
            </a:r>
            <a:endParaRPr lang="en-US" dirty="0" smtClean="0"/>
          </a:p>
        </p:txBody>
      </p:sp>
      <p:sp>
        <p:nvSpPr>
          <p:cNvPr id="4" name="Slide Number Placeholder 3"/>
          <p:cNvSpPr>
            <a:spLocks noGrp="1"/>
          </p:cNvSpPr>
          <p:nvPr>
            <p:ph type="sldNum" sz="quarter" idx="10"/>
          </p:nvPr>
        </p:nvSpPr>
        <p:spPr/>
        <p:txBody>
          <a:bodyPr/>
          <a:lstStyle/>
          <a:p>
            <a:fld id="{905DF6A2-B7E5-4395-9A74-1324D3362386}" type="slidenum">
              <a:rPr lang="en-US" smtClean="0"/>
              <a:pPr/>
              <a:t>4</a:t>
            </a:fld>
            <a:endParaRPr lang="en-US"/>
          </a:p>
        </p:txBody>
      </p:sp>
    </p:spTree>
    <p:extLst>
      <p:ext uri="{BB962C8B-B14F-4D97-AF65-F5344CB8AC3E}">
        <p14:creationId xmlns:p14="http://schemas.microsoft.com/office/powerpoint/2010/main" val="348025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Things Americans are most scared of:  #2  Death, #1 Speaking</a:t>
            </a:r>
            <a:r>
              <a:rPr lang="en-US" baseline="0" dirty="0" smtClean="0"/>
              <a:t> in public</a:t>
            </a:r>
            <a:br>
              <a:rPr lang="en-US" baseline="0" dirty="0" smtClean="0"/>
            </a:br>
            <a:r>
              <a:rPr lang="en-US" baseline="0" dirty="0" smtClean="0"/>
              <a:t>Presentations are an opportunity to change people’s minds and behaviors, and thus are important</a:t>
            </a:r>
          </a:p>
          <a:p>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5</a:t>
            </a:fld>
            <a:endParaRPr lang="en-US"/>
          </a:p>
        </p:txBody>
      </p:sp>
    </p:spTree>
    <p:extLst>
      <p:ext uri="{BB962C8B-B14F-4D97-AF65-F5344CB8AC3E}">
        <p14:creationId xmlns:p14="http://schemas.microsoft.com/office/powerpoint/2010/main" val="398911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Nancy Duarte points</a:t>
            </a:r>
            <a:r>
              <a:rPr lang="en-US" baseline="0" dirty="0" smtClean="0"/>
              <a:t> out that a presentation combines elements of information with storytelling.</a:t>
            </a:r>
          </a:p>
          <a:p>
            <a:r>
              <a:rPr lang="en-US" sz="1200" b="0" i="0" kern="1200" dirty="0" smtClean="0">
                <a:solidFill>
                  <a:schemeClr val="tx1"/>
                </a:solidFill>
                <a:effectLst/>
                <a:latin typeface="+mn-lt"/>
                <a:ea typeface="+mn-ea"/>
                <a:cs typeface="+mn-cs"/>
              </a:rPr>
              <a:t>Reports convey information</a:t>
            </a:r>
          </a:p>
          <a:p>
            <a:r>
              <a:rPr lang="en-US" sz="1200" b="0" i="0" kern="1200" dirty="0" smtClean="0">
                <a:solidFill>
                  <a:schemeClr val="tx1"/>
                </a:solidFill>
                <a:effectLst/>
                <a:latin typeface="+mn-lt"/>
                <a:ea typeface="+mn-ea"/>
                <a:cs typeface="+mn-cs"/>
              </a:rPr>
              <a:t>Stories produce an experience</a:t>
            </a:r>
          </a:p>
          <a:p>
            <a:r>
              <a:rPr lang="en-US" baseline="0" dirty="0" smtClean="0"/>
              <a:t>Most people are more comfortable with the information part, but the story part gives us trouble.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6</a:t>
            </a:fld>
            <a:endParaRPr lang="en-US"/>
          </a:p>
        </p:txBody>
      </p:sp>
    </p:spTree>
    <p:extLst>
      <p:ext uri="{BB962C8B-B14F-4D97-AF65-F5344CB8AC3E}">
        <p14:creationId xmlns:p14="http://schemas.microsoft.com/office/powerpoint/2010/main" val="190478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what should the story of your presentation look like.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7</a:t>
            </a:fld>
            <a:endParaRPr lang="en-US"/>
          </a:p>
        </p:txBody>
      </p:sp>
    </p:spTree>
    <p:extLst>
      <p:ext uri="{BB962C8B-B14F-4D97-AF65-F5344CB8AC3E}">
        <p14:creationId xmlns:p14="http://schemas.microsoft.com/office/powerpoint/2010/main" val="3339476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Nancy Duarte suggests that you use the Hero’s journey</a:t>
            </a:r>
            <a:r>
              <a:rPr lang="en-US" baseline="0" dirty="0" smtClean="0"/>
              <a:t> as a template for your presentation.  It has a beginning, middle and end, barriers to overcome, and the hero emerges transformed in the end.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8</a:t>
            </a:fld>
            <a:endParaRPr lang="en-US"/>
          </a:p>
        </p:txBody>
      </p:sp>
    </p:spTree>
    <p:extLst>
      <p:ext uri="{BB962C8B-B14F-4D97-AF65-F5344CB8AC3E}">
        <p14:creationId xmlns:p14="http://schemas.microsoft.com/office/powerpoint/2010/main" val="4203119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Who is the hero of your story?</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9</a:t>
            </a:fld>
            <a:endParaRPr lang="en-US"/>
          </a:p>
        </p:txBody>
      </p:sp>
    </p:spTree>
    <p:extLst>
      <p:ext uri="{BB962C8B-B14F-4D97-AF65-F5344CB8AC3E}">
        <p14:creationId xmlns:p14="http://schemas.microsoft.com/office/powerpoint/2010/main" val="277628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7B4967-FE4E-461E-BD88-9F0ABA2D7D18}"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B4967-FE4E-461E-BD88-9F0ABA2D7D18}"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B4967-FE4E-461E-BD88-9F0ABA2D7D18}"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176076CD-094A-4A9A-B84D-B3642556C2D7}"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76076CD-094A-4A9A-B84D-B3642556C2D7}"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B4967-FE4E-461E-BD88-9F0ABA2D7D18}"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E7B4967-FE4E-461E-BD88-9F0ABA2D7D18}" type="datetimeFigureOut">
              <a:rPr lang="en-US" smtClean="0"/>
              <a:pPr/>
              <a:t>1/29/2015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screen">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E7B4967-FE4E-461E-BD88-9F0ABA2D7D18}" type="datetimeFigureOut">
              <a:rPr lang="en-US" smtClean="0"/>
              <a:pPr/>
              <a:t>1/29/2015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76076CD-094A-4A9A-B84D-B3642556C2D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E7B4967-FE4E-461E-BD88-9F0ABA2D7D18}" type="datetimeFigureOut">
              <a:rPr lang="en-US" smtClean="0"/>
              <a:pPr/>
              <a:t>1/29/2015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76076CD-094A-4A9A-B84D-B3642556C2D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E7B4967-FE4E-461E-BD88-9F0ABA2D7D18}" type="datetimeFigureOut">
              <a:rPr lang="en-US" smtClean="0"/>
              <a:pPr/>
              <a:t>1/29/2015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7B4967-FE4E-461E-BD88-9F0ABA2D7D18}"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E7B4967-FE4E-461E-BD88-9F0ABA2D7D18}" type="datetimeFigureOut">
              <a:rPr lang="en-US" smtClean="0"/>
              <a:pPr/>
              <a:t>1/29/2015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76076CD-094A-4A9A-B84D-B3642556C2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7B4967-FE4E-461E-BD88-9F0ABA2D7D18}"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7B4967-FE4E-461E-BD88-9F0ABA2D7D18}" type="datetimeFigureOut">
              <a:rPr lang="en-US" smtClean="0"/>
              <a:pPr/>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7B4967-FE4E-461E-BD88-9F0ABA2D7D18}" type="datetimeFigureOut">
              <a:rPr lang="en-US" smtClean="0"/>
              <a:pPr/>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B4967-FE4E-461E-BD88-9F0ABA2D7D18}" type="datetimeFigureOut">
              <a:rPr lang="en-US" smtClean="0"/>
              <a:pPr/>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B4967-FE4E-461E-BD88-9F0ABA2D7D18}"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B4967-FE4E-461E-BD88-9F0ABA2D7D18}"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B4967-FE4E-461E-BD88-9F0ABA2D7D18}" type="datetimeFigureOut">
              <a:rPr lang="en-US" smtClean="0"/>
              <a:pPr/>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076CD-094A-4A9A-B84D-B3642556C2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E7B4967-FE4E-461E-BD88-9F0ABA2D7D18}" type="datetimeFigureOut">
              <a:rPr lang="en-US" smtClean="0"/>
              <a:pPr/>
              <a:t>1/29/2015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76076CD-094A-4A9A-B84D-B3642556C2D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screen">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E7B4967-FE4E-461E-BD88-9F0ABA2D7D18}" type="datetimeFigureOut">
              <a:rPr lang="en-US" smtClean="0"/>
              <a:pPr/>
              <a:t>1/29/2015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76076CD-094A-4A9A-B84D-B3642556C2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flic.kr/p/5Kor6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utexas.edu/courses/larrymyth/images/pre-troy/LF-Achilles-Chiron-fresco.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flic.kr/p/6UeEG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flic.kr/p/2mxsf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flic.kr/p/5FbRHU"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flickr.com/photos/europedistrict/430561736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flic.kr/p/qAVuDP"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s://flic.kr/p/79vfT8"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flic.kr/p/8ERbaD"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flic.kr/p/79vfT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flic.kr/p/97mpF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flic.kr/p/ehfjcd"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Gill Sans MT" pitchFamily="34" charset="0"/>
              </a:rPr>
              <a:t>PowerPoint</a:t>
            </a:r>
            <a:endParaRPr lang="en-US" dirty="0">
              <a:latin typeface="Gill Sans MT" pitchFamily="34" charset="0"/>
            </a:endParaRPr>
          </a:p>
        </p:txBody>
      </p:sp>
      <p:sp>
        <p:nvSpPr>
          <p:cNvPr id="5" name="Content Placeholder 4"/>
          <p:cNvSpPr>
            <a:spLocks noGrp="1"/>
          </p:cNvSpPr>
          <p:nvPr>
            <p:ph idx="1"/>
          </p:nvPr>
        </p:nvSpPr>
        <p:spPr>
          <a:xfrm>
            <a:off x="990600" y="2057400"/>
            <a:ext cx="7696200" cy="4068763"/>
          </a:xfrm>
        </p:spPr>
        <p:txBody>
          <a:bodyPr/>
          <a:lstStyle/>
          <a:p>
            <a:r>
              <a:rPr lang="en-US" dirty="0" smtClean="0">
                <a:solidFill>
                  <a:schemeClr val="accent4">
                    <a:lumMod val="20000"/>
                    <a:lumOff val="80000"/>
                  </a:schemeClr>
                </a:solidFill>
                <a:latin typeface="Gill Sans MT" pitchFamily="34" charset="0"/>
              </a:rPr>
              <a:t>It doesn’t have to suck</a:t>
            </a:r>
          </a:p>
          <a:p>
            <a:pPr lvl="1"/>
            <a:r>
              <a:rPr lang="en-US" dirty="0" smtClean="0">
                <a:solidFill>
                  <a:schemeClr val="accent4">
                    <a:lumMod val="20000"/>
                    <a:lumOff val="80000"/>
                  </a:schemeClr>
                </a:solidFill>
                <a:latin typeface="Gill Sans MT" pitchFamily="34" charset="0"/>
              </a:rPr>
              <a:t>Michael Shochet</a:t>
            </a:r>
          </a:p>
          <a:p>
            <a:pPr lvl="1"/>
            <a:r>
              <a:rPr lang="en-US" dirty="0" smtClean="0">
                <a:solidFill>
                  <a:schemeClr val="accent4">
                    <a:lumMod val="20000"/>
                    <a:lumOff val="80000"/>
                  </a:schemeClr>
                </a:solidFill>
                <a:latin typeface="Gill Sans MT" pitchFamily="34" charset="0"/>
              </a:rPr>
              <a:t>Langsdale Library</a:t>
            </a:r>
          </a:p>
          <a:p>
            <a:pPr lvl="1"/>
            <a:r>
              <a:rPr lang="en-US" dirty="0" smtClean="0">
                <a:solidFill>
                  <a:schemeClr val="accent4">
                    <a:lumMod val="20000"/>
                    <a:lumOff val="80000"/>
                  </a:schemeClr>
                </a:solidFill>
                <a:latin typeface="Gill Sans MT" pitchFamily="34" charset="0"/>
              </a:rPr>
              <a:t>mshochet@ubalt.edu</a:t>
            </a:r>
            <a:r>
              <a:rPr lang="en-US" dirty="0" smtClean="0">
                <a:latin typeface="Gill Sans MT" pitchFamily="34" charset="0"/>
              </a:rPr>
              <a:t/>
            </a:r>
            <a:br>
              <a:rPr lang="en-US" dirty="0" smtClean="0">
                <a:latin typeface="Gill Sans MT" pitchFamily="34" charset="0"/>
              </a:rPr>
            </a:br>
            <a:endParaRPr lang="en-US" dirty="0" smtClean="0">
              <a:latin typeface="Gill Sans MT" pitchFamily="34" charset="0"/>
            </a:endParaRPr>
          </a:p>
          <a:p>
            <a:r>
              <a:rPr lang="en-US" sz="3200" b="1" dirty="0" smtClean="0">
                <a:latin typeface="Gill Sans MT" pitchFamily="34" charset="0"/>
              </a:rPr>
              <a:t>http://ubalt.libguides.com/powerpoint</a:t>
            </a:r>
            <a:endParaRPr lang="en-US" b="1" dirty="0" smtClean="0">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 to="" calcmode="lin" valueType="num">
                                      <p:cBhvr>
                                        <p:cTn id="10" dur="1" fill="hold"/>
                                        <p:tgtEl>
                                          <p:spTgt spid="5">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to="" calcmode="lin" valueType="num">
                                      <p:cBhvr>
                                        <p:cTn id="13" dur="1" fill="hold"/>
                                        <p:tgtEl>
                                          <p:spTgt spid="5">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 to="" calcmode="lin" valueType="num">
                                      <p:cBhvr>
                                        <p:cTn id="16" dur="1" fill="hold"/>
                                        <p:tgtEl>
                                          <p:spTgt spid="5">
                                            <p:txEl>
                                              <p:pRg st="3" end="3"/>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to="" calcmode="lin" valueType="num">
                                      <p:cBhvr>
                                        <p:cTn id="21"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415B"/>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95" t="12171" r="-1" b="38084"/>
          <a:stretch/>
        </p:blipFill>
        <p:spPr>
          <a:xfrm>
            <a:off x="-152400" y="0"/>
            <a:ext cx="9296400" cy="6858000"/>
          </a:xfrm>
          <a:prstGeom prst="rect">
            <a:avLst/>
          </a:prstGeom>
        </p:spPr>
      </p:pic>
      <p:sp>
        <p:nvSpPr>
          <p:cNvPr id="4" name="TextBox 3"/>
          <p:cNvSpPr txBox="1"/>
          <p:nvPr/>
        </p:nvSpPr>
        <p:spPr>
          <a:xfrm>
            <a:off x="6257310" y="6608885"/>
            <a:ext cx="2894406" cy="246221"/>
          </a:xfrm>
          <a:prstGeom prst="rect">
            <a:avLst/>
          </a:prstGeom>
          <a:solidFill>
            <a:srgbClr val="01415B"/>
          </a:solidFill>
        </p:spPr>
        <p:txBody>
          <a:bodyPr wrap="square" rtlCol="0">
            <a:spAutoFit/>
          </a:bodyPr>
          <a:lstStyle/>
          <a:p>
            <a:r>
              <a:rPr lang="en-US" sz="1000" dirty="0" smtClean="0">
                <a:latin typeface="Gill Sans MT" pitchFamily="34" charset="0"/>
                <a:hlinkClick r:id="rId4"/>
              </a:rPr>
              <a:t>Captain Underpants </a:t>
            </a:r>
            <a:r>
              <a:rPr lang="en-US" sz="1000" dirty="0" smtClean="0">
                <a:latin typeface="Gill Sans MT" pitchFamily="34" charset="0"/>
              </a:rPr>
              <a:t>by </a:t>
            </a:r>
            <a:r>
              <a:rPr lang="en-US" sz="1000" dirty="0" err="1" smtClean="0">
                <a:latin typeface="Gill Sans MT" pitchFamily="34" charset="0"/>
              </a:rPr>
              <a:t>Mfer</a:t>
            </a:r>
            <a:r>
              <a:rPr lang="en-US" sz="1000" dirty="0" smtClean="0">
                <a:latin typeface="Gill Sans MT" pitchFamily="34" charset="0"/>
              </a:rPr>
              <a:t> Photography on Flickr </a:t>
            </a:r>
          </a:p>
        </p:txBody>
      </p:sp>
    </p:spTree>
    <p:extLst>
      <p:ext uri="{BB962C8B-B14F-4D97-AF65-F5344CB8AC3E}">
        <p14:creationId xmlns:p14="http://schemas.microsoft.com/office/powerpoint/2010/main" val="2812974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444" y="0"/>
            <a:ext cx="6611112" cy="6858000"/>
          </a:xfrm>
          <a:prstGeom prst="rect">
            <a:avLst/>
          </a:prstGeom>
        </p:spPr>
      </p:pic>
      <p:sp>
        <p:nvSpPr>
          <p:cNvPr id="3" name="TextBox 2"/>
          <p:cNvSpPr txBox="1"/>
          <p:nvPr/>
        </p:nvSpPr>
        <p:spPr>
          <a:xfrm>
            <a:off x="317854" y="6581001"/>
            <a:ext cx="8508291" cy="276999"/>
          </a:xfrm>
          <a:prstGeom prst="rect">
            <a:avLst/>
          </a:prstGeom>
          <a:solidFill>
            <a:schemeClr val="bg1"/>
          </a:solidFill>
        </p:spPr>
        <p:txBody>
          <a:bodyPr wrap="none" rtlCol="0">
            <a:spAutoFit/>
          </a:bodyPr>
          <a:lstStyle/>
          <a:p>
            <a:r>
              <a:rPr lang="en-US" sz="1200" dirty="0">
                <a:hlinkClick r:id="rId4"/>
              </a:rPr>
              <a:t>Achilles is taught to play the lyre by Chiron</a:t>
            </a:r>
            <a:r>
              <a:rPr lang="en-US" sz="1200" dirty="0"/>
              <a:t>. </a:t>
            </a:r>
            <a:r>
              <a:rPr lang="en-US" sz="1200" dirty="0" smtClean="0"/>
              <a:t> </a:t>
            </a:r>
            <a:r>
              <a:rPr lang="en-US" sz="1200" i="1" dirty="0" smtClean="0"/>
              <a:t>Imperial </a:t>
            </a:r>
            <a:r>
              <a:rPr lang="en-US" sz="1200" i="1" dirty="0"/>
              <a:t>Roman Fourth Style fresco from the Basilica at Herculaneum. </a:t>
            </a:r>
            <a:r>
              <a:rPr lang="en-US" sz="1200" i="1" dirty="0" err="1"/>
              <a:t>Museo</a:t>
            </a:r>
            <a:r>
              <a:rPr lang="en-US" sz="1200" i="1" dirty="0"/>
              <a:t> </a:t>
            </a:r>
            <a:r>
              <a:rPr lang="en-US" sz="1200" i="1" dirty="0" err="1"/>
              <a:t>Nazionale</a:t>
            </a:r>
            <a:r>
              <a:rPr lang="en-US" sz="1200" i="1" dirty="0"/>
              <a:t>, Naples</a:t>
            </a:r>
            <a:endParaRPr lang="en-US" sz="1200" dirty="0" smtClean="0">
              <a:latin typeface="Gill Sans MT" pitchFamily="34" charset="0"/>
            </a:endParaRPr>
          </a:p>
        </p:txBody>
      </p:sp>
    </p:spTree>
    <p:extLst>
      <p:ext uri="{BB962C8B-B14F-4D97-AF65-F5344CB8AC3E}">
        <p14:creationId xmlns:p14="http://schemas.microsoft.com/office/powerpoint/2010/main" val="15769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0" y="2057400"/>
            <a:ext cx="184731" cy="830997"/>
          </a:xfrm>
          <a:prstGeom prst="rect">
            <a:avLst/>
          </a:prstGeom>
          <a:solidFill>
            <a:schemeClr val="bg1"/>
          </a:solidFill>
        </p:spPr>
        <p:txBody>
          <a:bodyPr wrap="none" rtlCol="0">
            <a:spAutoFit/>
          </a:bodyPr>
          <a:lstStyle/>
          <a:p>
            <a:endParaRPr lang="en-US" sz="4800" dirty="0" smtClean="0">
              <a:latin typeface="Gill Sans MT" pitchFamily="34" charset="0"/>
            </a:endParaRPr>
          </a:p>
        </p:txBody>
      </p:sp>
      <p:sp>
        <p:nvSpPr>
          <p:cNvPr id="4" name="TextBox 3"/>
          <p:cNvSpPr txBox="1"/>
          <p:nvPr/>
        </p:nvSpPr>
        <p:spPr>
          <a:xfrm>
            <a:off x="228600" y="1828800"/>
            <a:ext cx="184731" cy="830997"/>
          </a:xfrm>
          <a:prstGeom prst="rect">
            <a:avLst/>
          </a:prstGeom>
          <a:solidFill>
            <a:schemeClr val="bg1"/>
          </a:solidFill>
        </p:spPr>
        <p:txBody>
          <a:bodyPr wrap="none" rtlCol="0">
            <a:spAutoFit/>
          </a:bodyPr>
          <a:lstStyle/>
          <a:p>
            <a:endParaRPr lang="en-US" sz="4800" dirty="0" smtClean="0">
              <a:solidFill>
                <a:schemeClr val="bg1">
                  <a:lumMod val="25000"/>
                  <a:lumOff val="75000"/>
                </a:schemeClr>
              </a:solidFill>
              <a:latin typeface="Gill Sans MT" pitchFamily="34" charset="0"/>
            </a:endParaRPr>
          </a:p>
        </p:txBody>
      </p:sp>
      <p:sp>
        <p:nvSpPr>
          <p:cNvPr id="7" name="Rectangle 6"/>
          <p:cNvSpPr/>
          <p:nvPr/>
        </p:nvSpPr>
        <p:spPr>
          <a:xfrm>
            <a:off x="1219200" y="304800"/>
            <a:ext cx="5999656" cy="1015663"/>
          </a:xfrm>
          <a:prstGeom prst="rect">
            <a:avLst/>
          </a:prstGeom>
        </p:spPr>
        <p:txBody>
          <a:bodyPr wrap="none">
            <a:spAutoFit/>
          </a:bodyPr>
          <a:lstStyle/>
          <a:p>
            <a:pPr lvl="0"/>
            <a:r>
              <a:rPr lang="en-US" sz="6000" dirty="0" smtClean="0">
                <a:solidFill>
                  <a:srgbClr val="01415B">
                    <a:lumMod val="25000"/>
                    <a:lumOff val="75000"/>
                  </a:srgbClr>
                </a:solidFill>
                <a:latin typeface="Gill Sans MT" pitchFamily="34" charset="0"/>
              </a:rPr>
              <a:t>The Mentor’s Role</a:t>
            </a:r>
            <a:endParaRPr lang="en-US" sz="6000" dirty="0">
              <a:solidFill>
                <a:srgbClr val="01415B">
                  <a:lumMod val="25000"/>
                  <a:lumOff val="75000"/>
                </a:srgbClr>
              </a:solidFill>
              <a:latin typeface="Gill Sans MT" pitchFamily="34" charset="0"/>
            </a:endParaRPr>
          </a:p>
        </p:txBody>
      </p:sp>
      <p:sp>
        <p:nvSpPr>
          <p:cNvPr id="11" name="TextBox 10"/>
          <p:cNvSpPr txBox="1"/>
          <p:nvPr/>
        </p:nvSpPr>
        <p:spPr>
          <a:xfrm>
            <a:off x="5603032" y="6516960"/>
            <a:ext cx="184731" cy="276999"/>
          </a:xfrm>
          <a:prstGeom prst="rect">
            <a:avLst/>
          </a:prstGeom>
          <a:solidFill>
            <a:schemeClr val="bg1"/>
          </a:solidFill>
        </p:spPr>
        <p:txBody>
          <a:bodyPr wrap="none" rtlCol="0">
            <a:spAutoFit/>
          </a:bodyPr>
          <a:lstStyle/>
          <a:p>
            <a:endParaRPr lang="en-US" sz="1200" dirty="0" smtClean="0">
              <a:latin typeface="Gill Sans MT" pitchFamily="34" charset="0"/>
            </a:endParaRPr>
          </a:p>
        </p:txBody>
      </p:sp>
      <p:sp>
        <p:nvSpPr>
          <p:cNvPr id="3" name="Rectangle 2"/>
          <p:cNvSpPr/>
          <p:nvPr/>
        </p:nvSpPr>
        <p:spPr>
          <a:xfrm>
            <a:off x="76200" y="1828800"/>
            <a:ext cx="9220200" cy="4524315"/>
          </a:xfrm>
          <a:prstGeom prst="rect">
            <a:avLst/>
          </a:prstGeom>
        </p:spPr>
        <p:txBody>
          <a:bodyPr wrap="square">
            <a:spAutoFit/>
          </a:bodyPr>
          <a:lstStyle/>
          <a:p>
            <a:r>
              <a:rPr lang="en-US" sz="2400" dirty="0" smtClean="0">
                <a:solidFill>
                  <a:srgbClr val="98E0FE"/>
                </a:solidFill>
              </a:rPr>
              <a:t>1.        Ordinary world</a:t>
            </a:r>
          </a:p>
          <a:p>
            <a:r>
              <a:rPr lang="en-US" sz="2400" dirty="0" smtClean="0">
                <a:solidFill>
                  <a:srgbClr val="98E0FE"/>
                </a:solidFill>
              </a:rPr>
              <a:t>2.        The call to adventure</a:t>
            </a:r>
          </a:p>
          <a:p>
            <a:r>
              <a:rPr lang="en-US" sz="2400" dirty="0" smtClean="0">
                <a:solidFill>
                  <a:srgbClr val="98E0FE"/>
                </a:solidFill>
              </a:rPr>
              <a:t>3.        Refusal of the call</a:t>
            </a:r>
          </a:p>
          <a:p>
            <a:r>
              <a:rPr lang="en-US" sz="2400" dirty="0" smtClean="0">
                <a:solidFill>
                  <a:srgbClr val="FFFF00"/>
                </a:solidFill>
              </a:rPr>
              <a:t>4</a:t>
            </a:r>
            <a:r>
              <a:rPr lang="en-US" sz="2400" b="1" dirty="0" smtClean="0">
                <a:solidFill>
                  <a:srgbClr val="FFFF00"/>
                </a:solidFill>
              </a:rPr>
              <a:t>.        Meeting with the mentor</a:t>
            </a:r>
          </a:p>
          <a:p>
            <a:r>
              <a:rPr lang="en-US" sz="2400" b="1" dirty="0" smtClean="0">
                <a:solidFill>
                  <a:srgbClr val="FFFF00"/>
                </a:solidFill>
              </a:rPr>
              <a:t>5.        Crossing the threshold</a:t>
            </a:r>
          </a:p>
          <a:p>
            <a:r>
              <a:rPr lang="en-US" sz="2400" dirty="0" smtClean="0">
                <a:solidFill>
                  <a:srgbClr val="98E0FE"/>
                </a:solidFill>
              </a:rPr>
              <a:t>6.        Tests, allies and enemies</a:t>
            </a:r>
          </a:p>
          <a:p>
            <a:r>
              <a:rPr lang="en-US" sz="2400" dirty="0" smtClean="0">
                <a:solidFill>
                  <a:srgbClr val="98E0FE"/>
                </a:solidFill>
              </a:rPr>
              <a:t>7.        Approach</a:t>
            </a:r>
          </a:p>
          <a:p>
            <a:r>
              <a:rPr lang="en-US" sz="2400" dirty="0" smtClean="0">
                <a:solidFill>
                  <a:srgbClr val="98E0FE"/>
                </a:solidFill>
              </a:rPr>
              <a:t>8.        The ordeal</a:t>
            </a:r>
          </a:p>
          <a:p>
            <a:r>
              <a:rPr lang="en-US" sz="2400" dirty="0" smtClean="0">
                <a:solidFill>
                  <a:srgbClr val="98E0FE"/>
                </a:solidFill>
              </a:rPr>
              <a:t>9.        The reward</a:t>
            </a:r>
          </a:p>
          <a:p>
            <a:r>
              <a:rPr lang="en-US" sz="2400" dirty="0" smtClean="0">
                <a:solidFill>
                  <a:srgbClr val="98E0FE"/>
                </a:solidFill>
              </a:rPr>
              <a:t>10.      The road back</a:t>
            </a:r>
          </a:p>
          <a:p>
            <a:r>
              <a:rPr lang="en-US" sz="2400" dirty="0" smtClean="0">
                <a:solidFill>
                  <a:srgbClr val="98E0FE"/>
                </a:solidFill>
              </a:rPr>
              <a:t>11.      The resurrection</a:t>
            </a:r>
          </a:p>
          <a:p>
            <a:r>
              <a:rPr lang="en-US" sz="2400" dirty="0" smtClean="0">
                <a:solidFill>
                  <a:srgbClr val="98E0FE"/>
                </a:solidFill>
              </a:rPr>
              <a:t>12.      Return with the elixir</a:t>
            </a:r>
            <a:endParaRPr lang="en-US" sz="2400" dirty="0">
              <a:solidFill>
                <a:srgbClr val="98E0FE"/>
              </a:solidFill>
            </a:endParaRPr>
          </a:p>
        </p:txBody>
      </p:sp>
    </p:spTree>
    <p:extLst>
      <p:ext uri="{BB962C8B-B14F-4D97-AF65-F5344CB8AC3E}">
        <p14:creationId xmlns:p14="http://schemas.microsoft.com/office/powerpoint/2010/main" val="17520293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0" y="2057400"/>
            <a:ext cx="184731" cy="830997"/>
          </a:xfrm>
          <a:prstGeom prst="rect">
            <a:avLst/>
          </a:prstGeom>
          <a:solidFill>
            <a:schemeClr val="bg1"/>
          </a:solidFill>
        </p:spPr>
        <p:txBody>
          <a:bodyPr wrap="none" rtlCol="0">
            <a:spAutoFit/>
          </a:bodyPr>
          <a:lstStyle/>
          <a:p>
            <a:endParaRPr lang="en-US" sz="4800" dirty="0" smtClean="0">
              <a:latin typeface="Gill Sans MT" pitchFamily="34" charset="0"/>
            </a:endParaRPr>
          </a:p>
        </p:txBody>
      </p:sp>
      <p:sp>
        <p:nvSpPr>
          <p:cNvPr id="4" name="TextBox 3"/>
          <p:cNvSpPr txBox="1"/>
          <p:nvPr/>
        </p:nvSpPr>
        <p:spPr>
          <a:xfrm>
            <a:off x="228600" y="1828800"/>
            <a:ext cx="184731" cy="830997"/>
          </a:xfrm>
          <a:prstGeom prst="rect">
            <a:avLst/>
          </a:prstGeom>
          <a:solidFill>
            <a:schemeClr val="bg1"/>
          </a:solidFill>
        </p:spPr>
        <p:txBody>
          <a:bodyPr wrap="none" rtlCol="0">
            <a:spAutoFit/>
          </a:bodyPr>
          <a:lstStyle/>
          <a:p>
            <a:endParaRPr lang="en-US" sz="4800" dirty="0" smtClean="0">
              <a:solidFill>
                <a:schemeClr val="bg1">
                  <a:lumMod val="25000"/>
                  <a:lumOff val="75000"/>
                </a:schemeClr>
              </a:solidFill>
              <a:latin typeface="Gill Sans MT" pitchFamily="34" charset="0"/>
            </a:endParaRPr>
          </a:p>
        </p:txBody>
      </p:sp>
      <p:sp>
        <p:nvSpPr>
          <p:cNvPr id="7" name="Rectangle 6"/>
          <p:cNvSpPr/>
          <p:nvPr/>
        </p:nvSpPr>
        <p:spPr>
          <a:xfrm>
            <a:off x="228600" y="304800"/>
            <a:ext cx="8610600" cy="923330"/>
          </a:xfrm>
          <a:prstGeom prst="rect">
            <a:avLst/>
          </a:prstGeom>
        </p:spPr>
        <p:txBody>
          <a:bodyPr wrap="square">
            <a:spAutoFit/>
          </a:bodyPr>
          <a:lstStyle/>
          <a:p>
            <a:pPr lvl="0"/>
            <a:r>
              <a:rPr lang="en-US" sz="5400" dirty="0" smtClean="0">
                <a:solidFill>
                  <a:srgbClr val="01415B">
                    <a:lumMod val="25000"/>
                    <a:lumOff val="75000"/>
                  </a:srgbClr>
                </a:solidFill>
                <a:latin typeface="Gill Sans MT" pitchFamily="34" charset="0"/>
              </a:rPr>
              <a:t>Tension in the Hero's Journey</a:t>
            </a:r>
            <a:endParaRPr lang="en-US" sz="5400" dirty="0">
              <a:solidFill>
                <a:srgbClr val="01415B">
                  <a:lumMod val="25000"/>
                  <a:lumOff val="75000"/>
                </a:srgbClr>
              </a:solidFill>
              <a:latin typeface="Gill Sans MT" pitchFamily="34" charset="0"/>
            </a:endParaRPr>
          </a:p>
        </p:txBody>
      </p:sp>
      <p:sp>
        <p:nvSpPr>
          <p:cNvPr id="11" name="TextBox 10"/>
          <p:cNvSpPr txBox="1"/>
          <p:nvPr/>
        </p:nvSpPr>
        <p:spPr>
          <a:xfrm>
            <a:off x="5603032" y="6516960"/>
            <a:ext cx="184731" cy="276999"/>
          </a:xfrm>
          <a:prstGeom prst="rect">
            <a:avLst/>
          </a:prstGeom>
          <a:solidFill>
            <a:schemeClr val="bg1"/>
          </a:solidFill>
        </p:spPr>
        <p:txBody>
          <a:bodyPr wrap="none" rtlCol="0">
            <a:spAutoFit/>
          </a:bodyPr>
          <a:lstStyle/>
          <a:p>
            <a:endParaRPr lang="en-US" sz="1200" dirty="0" smtClean="0">
              <a:latin typeface="Gill Sans MT" pitchFamily="34" charset="0"/>
            </a:endParaRPr>
          </a:p>
        </p:txBody>
      </p:sp>
      <p:sp>
        <p:nvSpPr>
          <p:cNvPr id="3" name="Rectangle 2"/>
          <p:cNvSpPr/>
          <p:nvPr/>
        </p:nvSpPr>
        <p:spPr>
          <a:xfrm>
            <a:off x="76200" y="1828800"/>
            <a:ext cx="9220200" cy="4524315"/>
          </a:xfrm>
          <a:prstGeom prst="rect">
            <a:avLst/>
          </a:prstGeom>
        </p:spPr>
        <p:txBody>
          <a:bodyPr wrap="square">
            <a:spAutoFit/>
          </a:bodyPr>
          <a:lstStyle/>
          <a:p>
            <a:r>
              <a:rPr lang="en-US" sz="2400" dirty="0" smtClean="0">
                <a:solidFill>
                  <a:srgbClr val="98E0FE"/>
                </a:solidFill>
              </a:rPr>
              <a:t>1.        Ordinary world</a:t>
            </a:r>
          </a:p>
          <a:p>
            <a:r>
              <a:rPr lang="en-US" sz="2400" dirty="0" smtClean="0">
                <a:solidFill>
                  <a:srgbClr val="98E0FE"/>
                </a:solidFill>
              </a:rPr>
              <a:t>2.        The call to adventure</a:t>
            </a:r>
          </a:p>
          <a:p>
            <a:r>
              <a:rPr lang="en-US" sz="2400" dirty="0" smtClean="0">
                <a:solidFill>
                  <a:srgbClr val="FFFF00"/>
                </a:solidFill>
              </a:rPr>
              <a:t>3.        Refusal of the call</a:t>
            </a:r>
          </a:p>
          <a:p>
            <a:r>
              <a:rPr lang="en-US" sz="2400" dirty="0" smtClean="0">
                <a:solidFill>
                  <a:srgbClr val="98E0FE"/>
                </a:solidFill>
              </a:rPr>
              <a:t>4.        Meeting with the mentor</a:t>
            </a:r>
          </a:p>
          <a:p>
            <a:r>
              <a:rPr lang="en-US" sz="2400" dirty="0" smtClean="0">
                <a:solidFill>
                  <a:srgbClr val="98E0FE"/>
                </a:solidFill>
              </a:rPr>
              <a:t>5.        Crossing the threshold</a:t>
            </a:r>
          </a:p>
          <a:p>
            <a:r>
              <a:rPr lang="en-US" sz="2400" dirty="0" smtClean="0">
                <a:solidFill>
                  <a:srgbClr val="FFFF00"/>
                </a:solidFill>
              </a:rPr>
              <a:t>6.        Tests, allies and enemies</a:t>
            </a:r>
          </a:p>
          <a:p>
            <a:r>
              <a:rPr lang="en-US" sz="2400" dirty="0" smtClean="0">
                <a:solidFill>
                  <a:srgbClr val="98E0FE"/>
                </a:solidFill>
              </a:rPr>
              <a:t>7.        Approach</a:t>
            </a:r>
          </a:p>
          <a:p>
            <a:r>
              <a:rPr lang="en-US" sz="2400" dirty="0" smtClean="0">
                <a:solidFill>
                  <a:srgbClr val="FFFF00"/>
                </a:solidFill>
              </a:rPr>
              <a:t>8.        The ordeal</a:t>
            </a:r>
          </a:p>
          <a:p>
            <a:r>
              <a:rPr lang="en-US" sz="2400" dirty="0" smtClean="0">
                <a:solidFill>
                  <a:srgbClr val="98E0FE"/>
                </a:solidFill>
              </a:rPr>
              <a:t>9.        The reward</a:t>
            </a:r>
          </a:p>
          <a:p>
            <a:r>
              <a:rPr lang="en-US" sz="2400" dirty="0" smtClean="0">
                <a:solidFill>
                  <a:srgbClr val="FFFF00"/>
                </a:solidFill>
              </a:rPr>
              <a:t>10.      The road back</a:t>
            </a:r>
          </a:p>
          <a:p>
            <a:r>
              <a:rPr lang="en-US" sz="2400" dirty="0" smtClean="0">
                <a:solidFill>
                  <a:srgbClr val="98E0FE"/>
                </a:solidFill>
              </a:rPr>
              <a:t>11.      The resurrection</a:t>
            </a:r>
          </a:p>
          <a:p>
            <a:r>
              <a:rPr lang="en-US" sz="2400" dirty="0" smtClean="0">
                <a:solidFill>
                  <a:srgbClr val="98E0FE"/>
                </a:solidFill>
              </a:rPr>
              <a:t>12.      Return with the elixir</a:t>
            </a:r>
            <a:endParaRPr lang="en-US" sz="2400" dirty="0">
              <a:solidFill>
                <a:srgbClr val="98E0FE"/>
              </a:solidFill>
            </a:endParaRPr>
          </a:p>
        </p:txBody>
      </p:sp>
    </p:spTree>
    <p:extLst>
      <p:ext uri="{BB962C8B-B14F-4D97-AF65-F5344CB8AC3E}">
        <p14:creationId xmlns:p14="http://schemas.microsoft.com/office/powerpoint/2010/main" val="18720431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0" y="2057400"/>
            <a:ext cx="184731" cy="830997"/>
          </a:xfrm>
          <a:prstGeom prst="rect">
            <a:avLst/>
          </a:prstGeom>
          <a:solidFill>
            <a:schemeClr val="bg1"/>
          </a:solidFill>
        </p:spPr>
        <p:txBody>
          <a:bodyPr wrap="none" rtlCol="0">
            <a:spAutoFit/>
          </a:bodyPr>
          <a:lstStyle/>
          <a:p>
            <a:endParaRPr lang="en-US" sz="4800" dirty="0" smtClean="0">
              <a:latin typeface="Gill Sans MT" pitchFamily="34" charset="0"/>
            </a:endParaRPr>
          </a:p>
        </p:txBody>
      </p:sp>
      <p:sp>
        <p:nvSpPr>
          <p:cNvPr id="4" name="TextBox 3"/>
          <p:cNvSpPr txBox="1"/>
          <p:nvPr/>
        </p:nvSpPr>
        <p:spPr>
          <a:xfrm>
            <a:off x="228600" y="1828800"/>
            <a:ext cx="184731" cy="830997"/>
          </a:xfrm>
          <a:prstGeom prst="rect">
            <a:avLst/>
          </a:prstGeom>
          <a:solidFill>
            <a:schemeClr val="bg1"/>
          </a:solidFill>
        </p:spPr>
        <p:txBody>
          <a:bodyPr wrap="none" rtlCol="0">
            <a:spAutoFit/>
          </a:bodyPr>
          <a:lstStyle/>
          <a:p>
            <a:endParaRPr lang="en-US" sz="4800" dirty="0" smtClean="0">
              <a:solidFill>
                <a:schemeClr val="bg1">
                  <a:lumMod val="25000"/>
                  <a:lumOff val="75000"/>
                </a:schemeClr>
              </a:solidFill>
              <a:latin typeface="Gill Sans MT" pitchFamily="34" charset="0"/>
            </a:endParaRPr>
          </a:p>
        </p:txBody>
      </p:sp>
      <p:sp>
        <p:nvSpPr>
          <p:cNvPr id="7" name="Rectangle 6"/>
          <p:cNvSpPr/>
          <p:nvPr/>
        </p:nvSpPr>
        <p:spPr>
          <a:xfrm>
            <a:off x="228600" y="304800"/>
            <a:ext cx="8610600" cy="1754326"/>
          </a:xfrm>
          <a:prstGeom prst="rect">
            <a:avLst/>
          </a:prstGeom>
        </p:spPr>
        <p:txBody>
          <a:bodyPr wrap="square">
            <a:spAutoFit/>
          </a:bodyPr>
          <a:lstStyle/>
          <a:p>
            <a:pPr lvl="0" algn="ctr"/>
            <a:r>
              <a:rPr lang="en-US" sz="3600" dirty="0" smtClean="0">
                <a:solidFill>
                  <a:srgbClr val="01415B">
                    <a:lumMod val="25000"/>
                    <a:lumOff val="75000"/>
                  </a:srgbClr>
                </a:solidFill>
                <a:latin typeface="Gill Sans MT" pitchFamily="34" charset="0"/>
              </a:rPr>
              <a:t>Way things are </a:t>
            </a:r>
            <a:br>
              <a:rPr lang="en-US" sz="3600" dirty="0" smtClean="0">
                <a:solidFill>
                  <a:srgbClr val="01415B">
                    <a:lumMod val="25000"/>
                    <a:lumOff val="75000"/>
                  </a:srgbClr>
                </a:solidFill>
                <a:latin typeface="Gill Sans MT" pitchFamily="34" charset="0"/>
              </a:rPr>
            </a:br>
            <a:r>
              <a:rPr lang="en-US" sz="3600" dirty="0" smtClean="0">
                <a:solidFill>
                  <a:srgbClr val="01415B">
                    <a:lumMod val="25000"/>
                    <a:lumOff val="75000"/>
                  </a:srgbClr>
                </a:solidFill>
                <a:latin typeface="Gill Sans MT" pitchFamily="34" charset="0"/>
              </a:rPr>
              <a:t>vs. </a:t>
            </a:r>
          </a:p>
          <a:p>
            <a:pPr lvl="0" algn="ctr"/>
            <a:r>
              <a:rPr lang="en-US" sz="3600" dirty="0" smtClean="0">
                <a:solidFill>
                  <a:srgbClr val="01415B">
                    <a:lumMod val="25000"/>
                    <a:lumOff val="75000"/>
                  </a:srgbClr>
                </a:solidFill>
                <a:latin typeface="Gill Sans MT" pitchFamily="34" charset="0"/>
              </a:rPr>
              <a:t>Way things Could Be</a:t>
            </a:r>
            <a:endParaRPr lang="en-US" sz="3600" dirty="0">
              <a:solidFill>
                <a:srgbClr val="01415B">
                  <a:lumMod val="25000"/>
                  <a:lumOff val="75000"/>
                </a:srgbClr>
              </a:solidFill>
              <a:latin typeface="Gill Sans MT" pitchFamily="34" charset="0"/>
            </a:endParaRPr>
          </a:p>
        </p:txBody>
      </p:sp>
      <p:sp>
        <p:nvSpPr>
          <p:cNvPr id="11" name="TextBox 10"/>
          <p:cNvSpPr txBox="1"/>
          <p:nvPr/>
        </p:nvSpPr>
        <p:spPr>
          <a:xfrm>
            <a:off x="5603032" y="6516960"/>
            <a:ext cx="184731" cy="276999"/>
          </a:xfrm>
          <a:prstGeom prst="rect">
            <a:avLst/>
          </a:prstGeom>
          <a:solidFill>
            <a:schemeClr val="bg1"/>
          </a:solidFill>
        </p:spPr>
        <p:txBody>
          <a:bodyPr wrap="none" rtlCol="0">
            <a:spAutoFit/>
          </a:bodyPr>
          <a:lstStyle/>
          <a:p>
            <a:endParaRPr lang="en-US" sz="1200" dirty="0" smtClean="0">
              <a:latin typeface="Gill Sans MT" pitchFamily="34" charset="0"/>
            </a:endParaRPr>
          </a:p>
        </p:txBody>
      </p:sp>
      <p:sp>
        <p:nvSpPr>
          <p:cNvPr id="3" name="Rectangle 2"/>
          <p:cNvSpPr/>
          <p:nvPr/>
        </p:nvSpPr>
        <p:spPr>
          <a:xfrm>
            <a:off x="30480" y="2057400"/>
            <a:ext cx="9220200" cy="4524315"/>
          </a:xfrm>
          <a:prstGeom prst="rect">
            <a:avLst/>
          </a:prstGeom>
        </p:spPr>
        <p:txBody>
          <a:bodyPr wrap="square">
            <a:spAutoFit/>
          </a:bodyPr>
          <a:lstStyle/>
          <a:p>
            <a:r>
              <a:rPr lang="en-US" sz="2400" dirty="0" smtClean="0">
                <a:solidFill>
                  <a:srgbClr val="FFFF00"/>
                </a:solidFill>
              </a:rPr>
              <a:t>1.        Ordinary world</a:t>
            </a:r>
          </a:p>
          <a:p>
            <a:r>
              <a:rPr lang="en-US" sz="2400" dirty="0" smtClean="0">
                <a:solidFill>
                  <a:srgbClr val="FFFF00"/>
                </a:solidFill>
              </a:rPr>
              <a:t>2.        The call to adventure</a:t>
            </a:r>
          </a:p>
          <a:p>
            <a:r>
              <a:rPr lang="en-US" sz="2400" dirty="0" smtClean="0">
                <a:solidFill>
                  <a:srgbClr val="98E0FE"/>
                </a:solidFill>
              </a:rPr>
              <a:t>3.        Refusal of the call</a:t>
            </a:r>
          </a:p>
          <a:p>
            <a:r>
              <a:rPr lang="en-US" sz="2400" dirty="0" smtClean="0">
                <a:solidFill>
                  <a:srgbClr val="98E0FE"/>
                </a:solidFill>
              </a:rPr>
              <a:t>4.        Meeting with the mentor</a:t>
            </a:r>
          </a:p>
          <a:p>
            <a:r>
              <a:rPr lang="en-US" sz="2400" dirty="0" smtClean="0">
                <a:solidFill>
                  <a:srgbClr val="FFFF00"/>
                </a:solidFill>
              </a:rPr>
              <a:t>5.        Crossing the threshold</a:t>
            </a:r>
          </a:p>
          <a:p>
            <a:r>
              <a:rPr lang="en-US" sz="2400" dirty="0" smtClean="0">
                <a:solidFill>
                  <a:srgbClr val="98E0FE"/>
                </a:solidFill>
              </a:rPr>
              <a:t>6.        Tests, allies and enemies</a:t>
            </a:r>
          </a:p>
          <a:p>
            <a:r>
              <a:rPr lang="en-US" sz="2400" dirty="0" smtClean="0">
                <a:solidFill>
                  <a:srgbClr val="98E0FE"/>
                </a:solidFill>
              </a:rPr>
              <a:t>7.        Approach</a:t>
            </a:r>
          </a:p>
          <a:p>
            <a:r>
              <a:rPr lang="en-US" sz="2400" dirty="0" smtClean="0">
                <a:solidFill>
                  <a:srgbClr val="98E0FE"/>
                </a:solidFill>
              </a:rPr>
              <a:t>8.        The ordeal</a:t>
            </a:r>
          </a:p>
          <a:p>
            <a:r>
              <a:rPr lang="en-US" sz="2400" dirty="0" smtClean="0">
                <a:solidFill>
                  <a:srgbClr val="98E0FE"/>
                </a:solidFill>
              </a:rPr>
              <a:t>9.        The reward</a:t>
            </a:r>
          </a:p>
          <a:p>
            <a:r>
              <a:rPr lang="en-US" sz="2400" dirty="0" smtClean="0">
                <a:solidFill>
                  <a:srgbClr val="98E0FE"/>
                </a:solidFill>
              </a:rPr>
              <a:t>10.      The road back</a:t>
            </a:r>
          </a:p>
          <a:p>
            <a:r>
              <a:rPr lang="en-US" sz="2400" dirty="0" smtClean="0">
                <a:solidFill>
                  <a:srgbClr val="98E0FE"/>
                </a:solidFill>
              </a:rPr>
              <a:t>11.      The resurrection</a:t>
            </a:r>
          </a:p>
          <a:p>
            <a:r>
              <a:rPr lang="en-US" sz="2400" dirty="0" smtClean="0">
                <a:solidFill>
                  <a:srgbClr val="FFFF00"/>
                </a:solidFill>
              </a:rPr>
              <a:t>12.      Return with the elixir</a:t>
            </a:r>
            <a:endParaRPr lang="en-US" sz="2400" dirty="0">
              <a:solidFill>
                <a:srgbClr val="FFFF00"/>
              </a:solidFill>
            </a:endParaRPr>
          </a:p>
        </p:txBody>
      </p:sp>
    </p:spTree>
    <p:extLst>
      <p:ext uri="{BB962C8B-B14F-4D97-AF65-F5344CB8AC3E}">
        <p14:creationId xmlns:p14="http://schemas.microsoft.com/office/powerpoint/2010/main" val="120157544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6202"/>
            <a:ext cx="9168822" cy="6102997"/>
          </a:xfrm>
          <a:prstGeom prst="rect">
            <a:avLst/>
          </a:prstGeom>
          <a:solidFill>
            <a:srgbClr val="01415B">
              <a:alpha val="53000"/>
            </a:srgbClr>
          </a:solidFill>
        </p:spPr>
      </p:pic>
      <p:sp>
        <p:nvSpPr>
          <p:cNvPr id="7" name="Rectangle 6"/>
          <p:cNvSpPr/>
          <p:nvPr/>
        </p:nvSpPr>
        <p:spPr>
          <a:xfrm>
            <a:off x="228600" y="108673"/>
            <a:ext cx="8610600" cy="646331"/>
          </a:xfrm>
          <a:prstGeom prst="rect">
            <a:avLst/>
          </a:prstGeom>
        </p:spPr>
        <p:txBody>
          <a:bodyPr wrap="square">
            <a:spAutoFit/>
          </a:bodyPr>
          <a:lstStyle/>
          <a:p>
            <a:pPr lvl="0" algn="ctr"/>
            <a:r>
              <a:rPr lang="en-US" sz="3600" dirty="0" smtClean="0">
                <a:solidFill>
                  <a:srgbClr val="01415B">
                    <a:lumMod val="25000"/>
                    <a:lumOff val="75000"/>
                  </a:srgbClr>
                </a:solidFill>
                <a:latin typeface="Gill Sans MT" pitchFamily="34" charset="0"/>
              </a:rPr>
              <a:t>Call To Action</a:t>
            </a:r>
            <a:endParaRPr lang="en-US" sz="3600" dirty="0">
              <a:solidFill>
                <a:srgbClr val="01415B">
                  <a:lumMod val="25000"/>
                  <a:lumOff val="75000"/>
                </a:srgbClr>
              </a:solidFill>
              <a:latin typeface="Gill Sans MT" pitchFamily="34" charset="0"/>
            </a:endParaRPr>
          </a:p>
        </p:txBody>
      </p:sp>
      <p:sp>
        <p:nvSpPr>
          <p:cNvPr id="5" name="TextBox 4"/>
          <p:cNvSpPr txBox="1"/>
          <p:nvPr/>
        </p:nvSpPr>
        <p:spPr>
          <a:xfrm>
            <a:off x="6553200" y="6532200"/>
            <a:ext cx="2456763" cy="276999"/>
          </a:xfrm>
          <a:prstGeom prst="rect">
            <a:avLst/>
          </a:prstGeom>
          <a:solidFill>
            <a:schemeClr val="bg1"/>
          </a:solidFill>
        </p:spPr>
        <p:txBody>
          <a:bodyPr wrap="none" rtlCol="0">
            <a:spAutoFit/>
          </a:bodyPr>
          <a:lstStyle/>
          <a:p>
            <a:r>
              <a:rPr lang="en-US" sz="1200" dirty="0" smtClean="0">
                <a:latin typeface="Gill Sans MT" pitchFamily="34" charset="0"/>
                <a:hlinkClick r:id="rId4"/>
              </a:rPr>
              <a:t>Super-Sized </a:t>
            </a:r>
            <a:r>
              <a:rPr lang="en-US" sz="1200" dirty="0" smtClean="0">
                <a:latin typeface="Gill Sans MT" pitchFamily="34" charset="0"/>
              </a:rPr>
              <a:t>by JD Hancock on Flickr</a:t>
            </a:r>
          </a:p>
        </p:txBody>
      </p:sp>
    </p:spTree>
    <p:extLst>
      <p:ext uri="{BB962C8B-B14F-4D97-AF65-F5344CB8AC3E}">
        <p14:creationId xmlns:p14="http://schemas.microsoft.com/office/powerpoint/2010/main" val="2124127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37" y="61202"/>
            <a:ext cx="9092289" cy="6437412"/>
          </a:xfrm>
          <a:prstGeom prst="rect">
            <a:avLst/>
          </a:prstGeom>
        </p:spPr>
      </p:pic>
      <p:sp>
        <p:nvSpPr>
          <p:cNvPr id="2" name="TextBox 1"/>
          <p:cNvSpPr txBox="1"/>
          <p:nvPr/>
        </p:nvSpPr>
        <p:spPr>
          <a:xfrm>
            <a:off x="1776302" y="1810988"/>
            <a:ext cx="5597558"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Know thy audience(s)</a:t>
            </a:r>
          </a:p>
        </p:txBody>
      </p:sp>
      <p:sp>
        <p:nvSpPr>
          <p:cNvPr id="4" name="TextBox 3"/>
          <p:cNvSpPr txBox="1"/>
          <p:nvPr/>
        </p:nvSpPr>
        <p:spPr>
          <a:xfrm>
            <a:off x="5715000" y="6594220"/>
            <a:ext cx="4800600" cy="246221"/>
          </a:xfrm>
          <a:prstGeom prst="rect">
            <a:avLst/>
          </a:prstGeom>
          <a:noFill/>
        </p:spPr>
        <p:txBody>
          <a:bodyPr wrap="square" rtlCol="0">
            <a:spAutoFit/>
          </a:bodyPr>
          <a:lstStyle/>
          <a:p>
            <a:r>
              <a:rPr lang="en-US" sz="1000" b="1" dirty="0">
                <a:hlinkClick r:id="rId4"/>
              </a:rPr>
              <a:t>Audience of the Open </a:t>
            </a:r>
            <a:r>
              <a:rPr lang="en-US" sz="1000" b="1" dirty="0" smtClean="0">
                <a:hlinkClick r:id="rId4"/>
              </a:rPr>
              <a:t>Ocean </a:t>
            </a:r>
            <a:r>
              <a:rPr lang="en-US" sz="1000" dirty="0" smtClean="0">
                <a:latin typeface="Gill Sans MT" pitchFamily="34" charset="0"/>
              </a:rPr>
              <a:t>by David </a:t>
            </a:r>
            <a:r>
              <a:rPr lang="en-US" sz="1000" dirty="0" err="1" smtClean="0">
                <a:latin typeface="Gill Sans MT" pitchFamily="34" charset="0"/>
              </a:rPr>
              <a:t>Goehring</a:t>
            </a:r>
            <a:r>
              <a:rPr lang="en-US" sz="1000" dirty="0" smtClean="0">
                <a:latin typeface="Gill Sans MT" pitchFamily="34" charset="0"/>
              </a:rPr>
              <a:t> on Flickr </a:t>
            </a:r>
          </a:p>
        </p:txBody>
      </p:sp>
      <p:sp>
        <p:nvSpPr>
          <p:cNvPr id="5" name="Rectangle 4"/>
          <p:cNvSpPr/>
          <p:nvPr/>
        </p:nvSpPr>
        <p:spPr>
          <a:xfrm>
            <a:off x="3127281" y="4479030"/>
            <a:ext cx="2895600" cy="2062103"/>
          </a:xfrm>
          <a:prstGeom prst="rect">
            <a:avLst/>
          </a:prstGeom>
          <a:solidFill>
            <a:schemeClr val="bg1"/>
          </a:solidFill>
        </p:spPr>
        <p:txBody>
          <a:bodyPr wrap="square">
            <a:spAutoFit/>
          </a:bodyPr>
          <a:lstStyle/>
          <a:p>
            <a:pPr marL="457200" indent="-457200">
              <a:buAutoNum type="arabicPeriod"/>
            </a:pPr>
            <a:r>
              <a:rPr lang="en-US" sz="3200" dirty="0" smtClean="0">
                <a:solidFill>
                  <a:srgbClr val="98E0FE"/>
                </a:solidFill>
              </a:rPr>
              <a:t>Doers                               </a:t>
            </a:r>
          </a:p>
          <a:p>
            <a:pPr marL="457200" indent="-457200">
              <a:buAutoNum type="arabicPeriod"/>
            </a:pPr>
            <a:r>
              <a:rPr lang="en-US" sz="3200" dirty="0" smtClean="0">
                <a:solidFill>
                  <a:srgbClr val="98E0FE"/>
                </a:solidFill>
              </a:rPr>
              <a:t>Suppliers</a:t>
            </a:r>
          </a:p>
          <a:p>
            <a:pPr marL="457200" indent="-457200">
              <a:buAutoNum type="arabicPeriod" startAt="3"/>
            </a:pPr>
            <a:r>
              <a:rPr lang="en-US" sz="3200" dirty="0" smtClean="0">
                <a:solidFill>
                  <a:srgbClr val="98E0FE"/>
                </a:solidFill>
              </a:rPr>
              <a:t>Influencers                         </a:t>
            </a:r>
          </a:p>
          <a:p>
            <a:pPr marL="457200" indent="-457200">
              <a:buAutoNum type="arabicPeriod" startAt="3"/>
            </a:pPr>
            <a:r>
              <a:rPr lang="en-US" sz="3200" dirty="0" smtClean="0">
                <a:solidFill>
                  <a:srgbClr val="98E0FE"/>
                </a:solidFill>
              </a:rPr>
              <a:t>Innovators</a:t>
            </a:r>
          </a:p>
        </p:txBody>
      </p:sp>
    </p:spTree>
    <p:extLst>
      <p:ext uri="{BB962C8B-B14F-4D97-AF65-F5344CB8AC3E}">
        <p14:creationId xmlns:p14="http://schemas.microsoft.com/office/powerpoint/2010/main" val="372474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7541443" cy="6858000"/>
          </a:xfrm>
          <a:prstGeom prst="rect">
            <a:avLst/>
          </a:prstGeom>
        </p:spPr>
      </p:pic>
      <p:sp>
        <p:nvSpPr>
          <p:cNvPr id="3" name="TextBox 2"/>
          <p:cNvSpPr txBox="1"/>
          <p:nvPr/>
        </p:nvSpPr>
        <p:spPr>
          <a:xfrm>
            <a:off x="5791200" y="6565761"/>
            <a:ext cx="2537874" cy="276999"/>
          </a:xfrm>
          <a:prstGeom prst="rect">
            <a:avLst/>
          </a:prstGeom>
          <a:solidFill>
            <a:schemeClr val="bg1"/>
          </a:solidFill>
        </p:spPr>
        <p:txBody>
          <a:bodyPr wrap="none" rtlCol="0">
            <a:spAutoFit/>
          </a:bodyPr>
          <a:lstStyle/>
          <a:p>
            <a:r>
              <a:rPr lang="en-US" sz="1200" dirty="0" smtClean="0">
                <a:latin typeface="Gill Sans MT" pitchFamily="34" charset="0"/>
                <a:hlinkClick r:id="rId3"/>
              </a:rPr>
              <a:t>Inspiration </a:t>
            </a:r>
            <a:r>
              <a:rPr lang="en-US" sz="1200" dirty="0" smtClean="0">
                <a:latin typeface="Gill Sans MT" pitchFamily="34" charset="0"/>
              </a:rPr>
              <a:t>by </a:t>
            </a:r>
            <a:r>
              <a:rPr lang="en-US" sz="1200" dirty="0" err="1" smtClean="0">
                <a:latin typeface="Gill Sans MT" pitchFamily="34" charset="0"/>
              </a:rPr>
              <a:t>Hartwig</a:t>
            </a:r>
            <a:r>
              <a:rPr lang="en-US" sz="1200" dirty="0" smtClean="0">
                <a:latin typeface="Gill Sans MT" pitchFamily="34" charset="0"/>
              </a:rPr>
              <a:t> HKD on Flickr</a:t>
            </a:r>
          </a:p>
        </p:txBody>
      </p:sp>
    </p:spTree>
    <p:extLst>
      <p:ext uri="{BB962C8B-B14F-4D97-AF65-F5344CB8AC3E}">
        <p14:creationId xmlns:p14="http://schemas.microsoft.com/office/powerpoint/2010/main" val="1440641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239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vil-frank.png"/>
          <p:cNvPicPr>
            <a:picLocks noChangeAspect="1"/>
          </p:cNvPicPr>
          <p:nvPr/>
        </p:nvPicPr>
        <p:blipFill>
          <a:blip r:embed="rId3" cstate="screen"/>
          <a:srcRect/>
          <a:stretch>
            <a:fillRect/>
          </a:stretch>
        </p:blipFill>
        <p:spPr>
          <a:xfrm>
            <a:off x="-1" y="0"/>
            <a:ext cx="9144001" cy="5813798"/>
          </a:xfrm>
          <a:prstGeom prst="rect">
            <a:avLst/>
          </a:prstGeom>
        </p:spPr>
      </p:pic>
      <p:sp>
        <p:nvSpPr>
          <p:cNvPr id="2" name="Rectangle 1"/>
          <p:cNvSpPr/>
          <p:nvPr/>
        </p:nvSpPr>
        <p:spPr>
          <a:xfrm>
            <a:off x="0" y="1"/>
            <a:ext cx="9144000" cy="646331"/>
          </a:xfrm>
          <a:prstGeom prst="rect">
            <a:avLst/>
          </a:prstGeom>
        </p:spPr>
        <p:txBody>
          <a:bodyPr wrap="square">
            <a:spAutoFit/>
          </a:bodyPr>
          <a:lstStyle/>
          <a:p>
            <a:pPr algn="ctr">
              <a:buFont typeface="Wingdings" pitchFamily="2" charset="2"/>
              <a:buNone/>
            </a:pPr>
            <a:endParaRPr lang="en-US" dirty="0" smtClean="0"/>
          </a:p>
          <a:p>
            <a:pPr algn="ctr">
              <a:buFont typeface="Wingdings" pitchFamily="2" charset="2"/>
              <a:buNone/>
            </a:pPr>
            <a:endParaRPr lang="en-US" dirty="0"/>
          </a:p>
        </p:txBody>
      </p:sp>
      <p:sp>
        <p:nvSpPr>
          <p:cNvPr id="4" name="Rectangle 3"/>
          <p:cNvSpPr/>
          <p:nvPr/>
        </p:nvSpPr>
        <p:spPr>
          <a:xfrm>
            <a:off x="6629400" y="5334000"/>
            <a:ext cx="2514600" cy="461665"/>
          </a:xfrm>
          <a:prstGeom prst="rect">
            <a:avLst/>
          </a:prstGeom>
        </p:spPr>
        <p:txBody>
          <a:bodyPr wrap="square">
            <a:spAutoFit/>
          </a:bodyPr>
          <a:lstStyle/>
          <a:p>
            <a:r>
              <a:rPr lang="en-US" sz="1200" dirty="0" smtClean="0">
                <a:solidFill>
                  <a:schemeClr val="tx2">
                    <a:lumMod val="40000"/>
                    <a:lumOff val="60000"/>
                  </a:schemeClr>
                </a:solidFill>
              </a:rPr>
              <a:t>(c) copyright Blender Foundation  </a:t>
            </a:r>
          </a:p>
          <a:p>
            <a:r>
              <a:rPr lang="en-US" sz="1200" dirty="0" smtClean="0">
                <a:solidFill>
                  <a:schemeClr val="tx2">
                    <a:lumMod val="40000"/>
                    <a:lumOff val="60000"/>
                  </a:schemeClr>
                </a:solidFill>
              </a:rPr>
              <a:t>www.bigbuckbunny.org</a:t>
            </a:r>
            <a:endParaRPr lang="en-US" sz="1200" dirty="0">
              <a:solidFill>
                <a:schemeClr val="tx2">
                  <a:lumMod val="40000"/>
                  <a:lumOff val="60000"/>
                </a:schemeClr>
              </a:solidFill>
            </a:endParaRPr>
          </a:p>
        </p:txBody>
      </p:sp>
      <p:sp>
        <p:nvSpPr>
          <p:cNvPr id="8" name="TextBox 7"/>
          <p:cNvSpPr txBox="1"/>
          <p:nvPr/>
        </p:nvSpPr>
        <p:spPr>
          <a:xfrm>
            <a:off x="2971800" y="5943600"/>
            <a:ext cx="3579826" cy="830997"/>
          </a:xfrm>
          <a:prstGeom prst="rect">
            <a:avLst/>
          </a:prstGeom>
          <a:noFill/>
        </p:spPr>
        <p:txBody>
          <a:bodyPr wrap="square" rtlCol="0">
            <a:spAutoFit/>
          </a:bodyPr>
          <a:lstStyle/>
          <a:p>
            <a:r>
              <a:rPr lang="en-US" sz="4800" dirty="0" smtClean="0">
                <a:solidFill>
                  <a:schemeClr val="bg1">
                    <a:lumMod val="10000"/>
                    <a:lumOff val="90000"/>
                  </a:schemeClr>
                </a:solidFill>
                <a:latin typeface="Gill Sans MT" pitchFamily="34" charset="0"/>
              </a:rPr>
              <a:t>Do No Harm</a:t>
            </a:r>
            <a:endParaRPr lang="en-US" sz="4800" dirty="0">
              <a:solidFill>
                <a:schemeClr val="bg1">
                  <a:lumMod val="10000"/>
                  <a:lumOff val="90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ameeting.jpg"/>
          <p:cNvPicPr>
            <a:picLocks noChangeAspect="1"/>
          </p:cNvPicPr>
          <p:nvPr/>
        </p:nvPicPr>
        <p:blipFill>
          <a:blip r:embed="rId3" cstate="screen"/>
          <a:srcRect/>
          <a:stretch>
            <a:fillRect/>
          </a:stretch>
        </p:blipFill>
        <p:spPr>
          <a:xfrm>
            <a:off x="0" y="0"/>
            <a:ext cx="9300978" cy="6858000"/>
          </a:xfrm>
          <a:prstGeom prst="rect">
            <a:avLst/>
          </a:prstGeom>
        </p:spPr>
      </p:pic>
      <p:sp>
        <p:nvSpPr>
          <p:cNvPr id="3" name="TextBox 2"/>
          <p:cNvSpPr txBox="1"/>
          <p:nvPr/>
        </p:nvSpPr>
        <p:spPr>
          <a:xfrm>
            <a:off x="7010400" y="6596390"/>
            <a:ext cx="2286000" cy="261610"/>
          </a:xfrm>
          <a:prstGeom prst="rect">
            <a:avLst/>
          </a:prstGeom>
          <a:solidFill>
            <a:schemeClr val="bg1"/>
          </a:solidFill>
        </p:spPr>
        <p:txBody>
          <a:bodyPr wrap="square" rtlCol="0">
            <a:spAutoFit/>
          </a:bodyPr>
          <a:lstStyle/>
          <a:p>
            <a:r>
              <a:rPr lang="en-US" sz="1100" dirty="0" smtClean="0"/>
              <a:t>by </a:t>
            </a:r>
            <a:r>
              <a:rPr lang="en-US" sz="1100" dirty="0" smtClean="0">
                <a:hlinkClick r:id="rId4"/>
              </a:rPr>
              <a:t>USACE Europe District </a:t>
            </a:r>
            <a:r>
              <a:rPr lang="en-US" sz="1100" dirty="0" smtClean="0"/>
              <a:t>on </a:t>
            </a:r>
            <a:r>
              <a:rPr lang="en-US" sz="1100" dirty="0" err="1" smtClean="0"/>
              <a:t>Flickr</a:t>
            </a:r>
            <a:endParaRPr lang="en-US" sz="11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se_snow.jpg"/>
          <p:cNvPicPr>
            <a:picLocks noChangeAspect="1"/>
          </p:cNvPicPr>
          <p:nvPr/>
        </p:nvPicPr>
        <p:blipFill>
          <a:blip r:embed="rId3" cstate="screen"/>
          <a:srcRect/>
          <a:stretch>
            <a:fillRect/>
          </a:stretch>
        </p:blipFill>
        <p:spPr>
          <a:xfrm flipV="1">
            <a:off x="0" y="0"/>
            <a:ext cx="9144000" cy="6858000"/>
          </a:xfrm>
          <a:prstGeom prst="rect">
            <a:avLst/>
          </a:prstGeom>
        </p:spPr>
      </p:pic>
      <p:sp>
        <p:nvSpPr>
          <p:cNvPr id="2" name="TextBox 1"/>
          <p:cNvSpPr txBox="1"/>
          <p:nvPr/>
        </p:nvSpPr>
        <p:spPr>
          <a:xfrm>
            <a:off x="4267200" y="0"/>
            <a:ext cx="4876800" cy="7355860"/>
          </a:xfrm>
          <a:prstGeom prst="rect">
            <a:avLst/>
          </a:prstGeom>
          <a:solidFill>
            <a:schemeClr val="bg1">
              <a:alpha val="58000"/>
            </a:schemeClr>
          </a:solidFill>
        </p:spPr>
        <p:txBody>
          <a:bodyPr wrap="square" rtlCol="0">
            <a:spAutoFit/>
          </a:bodyPr>
          <a:lstStyle/>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2800" dirty="0" smtClean="0"/>
          </a:p>
          <a:p>
            <a:r>
              <a:rPr lang="en-US" sz="2800" dirty="0" smtClean="0"/>
              <a:t>Rose petals on snow</a:t>
            </a:r>
            <a:br>
              <a:rPr lang="en-US" sz="2800" dirty="0" smtClean="0"/>
            </a:br>
            <a:r>
              <a:rPr lang="en-US" sz="2800" dirty="0" smtClean="0"/>
              <a:t>Are made brighter by contrast</a:t>
            </a:r>
            <a:br>
              <a:rPr lang="en-US" sz="2800" dirty="0" smtClean="0"/>
            </a:br>
            <a:r>
              <a:rPr lang="en-US" sz="2800" dirty="0" smtClean="0"/>
              <a:t>Please, no </a:t>
            </a:r>
            <a:r>
              <a:rPr lang="en-US" sz="2800" dirty="0" err="1" smtClean="0"/>
              <a:t>spinny</a:t>
            </a:r>
            <a:r>
              <a:rPr lang="en-US" sz="2800" dirty="0" smtClean="0"/>
              <a:t> things.                                  </a:t>
            </a:r>
            <a:r>
              <a:rPr lang="en-US" sz="3200" dirty="0" smtClean="0">
                <a:solidFill>
                  <a:schemeClr val="bg1">
                    <a:lumMod val="25000"/>
                    <a:lumOff val="75000"/>
                  </a:schemeClr>
                </a:solidFill>
              </a:rPr>
              <a:t>			</a:t>
            </a:r>
          </a:p>
          <a:p>
            <a:r>
              <a:rPr lang="en-US" sz="3200" dirty="0" smtClean="0">
                <a:solidFill>
                  <a:schemeClr val="bg1">
                    <a:lumMod val="25000"/>
                    <a:lumOff val="75000"/>
                  </a:schemeClr>
                </a:solidFill>
              </a:rPr>
              <a:t>		</a:t>
            </a:r>
            <a:r>
              <a:rPr lang="en-US" sz="2000" dirty="0" smtClean="0"/>
              <a:t>- Lynda Del </a:t>
            </a:r>
            <a:r>
              <a:rPr lang="en-US" sz="2000" dirty="0" err="1" smtClean="0"/>
              <a:t>Genis</a:t>
            </a:r>
            <a:endParaRPr lang="en-US" sz="2000" dirty="0" smtClean="0"/>
          </a:p>
          <a:p>
            <a:endParaRPr lang="en-US" sz="2000" dirty="0" smtClean="0"/>
          </a:p>
          <a:p>
            <a:endParaRPr lang="en-US" sz="2000" dirty="0"/>
          </a:p>
        </p:txBody>
      </p:sp>
      <p:sp>
        <p:nvSpPr>
          <p:cNvPr id="4" name="TextBox 3"/>
          <p:cNvSpPr txBox="1"/>
          <p:nvPr/>
        </p:nvSpPr>
        <p:spPr>
          <a:xfrm>
            <a:off x="0" y="6611779"/>
            <a:ext cx="3138295" cy="276999"/>
          </a:xfrm>
          <a:prstGeom prst="rect">
            <a:avLst/>
          </a:prstGeom>
          <a:noFill/>
        </p:spPr>
        <p:txBody>
          <a:bodyPr wrap="none" rtlCol="0">
            <a:spAutoFit/>
          </a:bodyPr>
          <a:lstStyle/>
          <a:p>
            <a:r>
              <a:rPr lang="en-US" sz="1200" dirty="0" err="1" smtClean="0">
                <a:solidFill>
                  <a:schemeClr val="bg1"/>
                </a:solidFill>
              </a:rPr>
              <a:t>Kalte</a:t>
            </a:r>
            <a:r>
              <a:rPr lang="en-US" sz="1200" dirty="0" smtClean="0">
                <a:solidFill>
                  <a:schemeClr val="bg1"/>
                </a:solidFill>
              </a:rPr>
              <a:t> </a:t>
            </a:r>
            <a:r>
              <a:rPr lang="en-US" sz="1200" dirty="0" err="1" smtClean="0">
                <a:solidFill>
                  <a:schemeClr val="bg1"/>
                </a:solidFill>
              </a:rPr>
              <a:t>Hände</a:t>
            </a:r>
            <a:r>
              <a:rPr lang="en-US" sz="1200" dirty="0" smtClean="0">
                <a:solidFill>
                  <a:schemeClr val="bg1"/>
                </a:solidFill>
              </a:rPr>
              <a:t> , </a:t>
            </a:r>
            <a:r>
              <a:rPr lang="en-US" sz="1200" dirty="0" err="1" smtClean="0">
                <a:solidFill>
                  <a:schemeClr val="bg1"/>
                </a:solidFill>
              </a:rPr>
              <a:t>Warme</a:t>
            </a:r>
            <a:r>
              <a:rPr lang="en-US" sz="1200" dirty="0" smtClean="0">
                <a:solidFill>
                  <a:schemeClr val="bg1"/>
                </a:solidFill>
              </a:rPr>
              <a:t> </a:t>
            </a:r>
            <a:r>
              <a:rPr lang="en-US" sz="1200" dirty="0" err="1" smtClean="0">
                <a:solidFill>
                  <a:schemeClr val="bg1"/>
                </a:solidFill>
              </a:rPr>
              <a:t>Liebe</a:t>
            </a:r>
            <a:r>
              <a:rPr lang="en-US" sz="1200" dirty="0" smtClean="0">
                <a:solidFill>
                  <a:schemeClr val="bg1"/>
                </a:solidFill>
              </a:rPr>
              <a:t> ..... by *Lie on </a:t>
            </a:r>
            <a:r>
              <a:rPr lang="en-US" sz="1200" dirty="0" err="1" smtClean="0">
                <a:solidFill>
                  <a:schemeClr val="bg1"/>
                </a:solidFill>
              </a:rPr>
              <a:t>Flickr</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extLst>
      <p:ext uri="{BB962C8B-B14F-4D97-AF65-F5344CB8AC3E}">
        <p14:creationId xmlns:p14="http://schemas.microsoft.com/office/powerpoint/2010/main" val="3400883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819400"/>
            <a:ext cx="1709122"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slides</a:t>
            </a:r>
            <a:r>
              <a:rPr lang="en-US" sz="4800" dirty="0" smtClean="0">
                <a:latin typeface="Gill Sans MT" pitchFamily="34" charset="0"/>
              </a:rPr>
              <a:t> </a:t>
            </a:r>
          </a:p>
        </p:txBody>
      </p:sp>
      <p:sp>
        <p:nvSpPr>
          <p:cNvPr id="3" name="Not Equal 2"/>
          <p:cNvSpPr/>
          <p:nvPr/>
        </p:nvSpPr>
        <p:spPr>
          <a:xfrm>
            <a:off x="3581400" y="3048000"/>
            <a:ext cx="1219200" cy="457200"/>
          </a:xfrm>
          <a:prstGeom prst="mathNotEqual">
            <a:avLst>
              <a:gd name="adj1" fmla="val 23520"/>
              <a:gd name="adj2" fmla="val 6408932"/>
              <a:gd name="adj3" fmla="val 11760"/>
            </a:avLst>
          </a:prstGeom>
          <a:solidFill>
            <a:schemeClr val="bg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5257800" y="2819400"/>
            <a:ext cx="2230098"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handout</a:t>
            </a:r>
          </a:p>
        </p:txBody>
      </p:sp>
    </p:spTree>
    <p:extLst>
      <p:ext uri="{BB962C8B-B14F-4D97-AF65-F5344CB8AC3E}">
        <p14:creationId xmlns:p14="http://schemas.microsoft.com/office/powerpoint/2010/main" val="252965312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514600"/>
            <a:ext cx="4209614" cy="1569660"/>
          </a:xfrm>
          <a:prstGeom prst="rect">
            <a:avLst/>
          </a:prstGeom>
          <a:noFill/>
        </p:spPr>
        <p:txBody>
          <a:bodyPr wrap="none" rtlCol="0">
            <a:spAutoFit/>
          </a:bodyPr>
          <a:lstStyle/>
          <a:p>
            <a:pPr algn="ctr"/>
            <a:r>
              <a:rPr lang="en-US" sz="4800" dirty="0" smtClean="0">
                <a:solidFill>
                  <a:schemeClr val="bg1">
                    <a:lumMod val="25000"/>
                    <a:lumOff val="75000"/>
                  </a:schemeClr>
                </a:solidFill>
                <a:latin typeface="Gill Sans MT" pitchFamily="34" charset="0"/>
              </a:rPr>
              <a:t>Consciously</a:t>
            </a:r>
          </a:p>
          <a:p>
            <a:pPr algn="ctr"/>
            <a:r>
              <a:rPr lang="en-US" sz="4800" dirty="0" smtClean="0">
                <a:solidFill>
                  <a:schemeClr val="bg1">
                    <a:lumMod val="25000"/>
                    <a:lumOff val="75000"/>
                  </a:schemeClr>
                </a:solidFill>
                <a:latin typeface="Gill Sans MT" pitchFamily="34" charset="0"/>
              </a:rPr>
              <a:t>Use </a:t>
            </a:r>
            <a:r>
              <a:rPr lang="en-US" sz="4800" dirty="0" smtClean="0">
                <a:latin typeface="Gill Sans MT" pitchFamily="34" charset="0"/>
              </a:rPr>
              <a:t>Whitespace</a:t>
            </a:r>
            <a:endParaRPr lang="en-US" sz="4800" dirty="0">
              <a:latin typeface="Gill Sans MT"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514600"/>
            <a:ext cx="4209614" cy="1569660"/>
          </a:xfrm>
          <a:prstGeom prst="rect">
            <a:avLst/>
          </a:prstGeom>
          <a:noFill/>
        </p:spPr>
        <p:txBody>
          <a:bodyPr wrap="none" rtlCol="0">
            <a:spAutoFit/>
          </a:bodyPr>
          <a:lstStyle/>
          <a:p>
            <a:pPr algn="ctr"/>
            <a:r>
              <a:rPr lang="en-US" sz="4800" dirty="0" smtClean="0"/>
              <a:t>Consciously</a:t>
            </a:r>
          </a:p>
          <a:p>
            <a:pPr algn="ctr"/>
            <a:r>
              <a:rPr lang="en-US" sz="4800" dirty="0" smtClean="0"/>
              <a:t>Use Whitespace</a:t>
            </a:r>
            <a:endParaRPr lang="en-US" sz="4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mily.jpg"/>
          <p:cNvPicPr>
            <a:picLocks noChangeAspect="1"/>
          </p:cNvPicPr>
          <p:nvPr/>
        </p:nvPicPr>
        <p:blipFill>
          <a:blip r:embed="rId3" cstate="screen"/>
          <a:srcRect/>
          <a:stretch>
            <a:fillRect/>
          </a:stretch>
        </p:blipFill>
        <p:spPr>
          <a:xfrm>
            <a:off x="0" y="0"/>
            <a:ext cx="9144000" cy="6870366"/>
          </a:xfrm>
          <a:prstGeom prst="rect">
            <a:avLst/>
          </a:prstGeom>
        </p:spPr>
      </p:pic>
      <p:sp>
        <p:nvSpPr>
          <p:cNvPr id="2" name="TextBox 1"/>
          <p:cNvSpPr txBox="1"/>
          <p:nvPr/>
        </p:nvSpPr>
        <p:spPr>
          <a:xfrm>
            <a:off x="3020785" y="0"/>
            <a:ext cx="6123215" cy="1754326"/>
          </a:xfrm>
          <a:prstGeom prst="rect">
            <a:avLst/>
          </a:prstGeom>
          <a:noFill/>
        </p:spPr>
        <p:txBody>
          <a:bodyPr wrap="none" rtlCol="0">
            <a:spAutoFit/>
          </a:bodyPr>
          <a:lstStyle/>
          <a:p>
            <a:pPr algn="ctr"/>
            <a:r>
              <a:rPr lang="en-US" sz="4800" dirty="0" smtClean="0">
                <a:solidFill>
                  <a:schemeClr val="bg1">
                    <a:lumMod val="10000"/>
                    <a:lumOff val="90000"/>
                  </a:schemeClr>
                </a:solidFill>
              </a:rPr>
              <a:t>Fonts: </a:t>
            </a:r>
          </a:p>
          <a:p>
            <a:pPr algn="ctr"/>
            <a:r>
              <a:rPr lang="en-US" sz="4800" dirty="0" smtClean="0">
                <a:solidFill>
                  <a:schemeClr val="bg1">
                    <a:lumMod val="10000"/>
                    <a:lumOff val="90000"/>
                  </a:schemeClr>
                </a:solidFill>
              </a:rPr>
              <a:t>Keep it in the </a:t>
            </a:r>
            <a:r>
              <a:rPr lang="en-US" sz="6000" b="1" dirty="0" smtClean="0">
                <a:solidFill>
                  <a:schemeClr val="bg1">
                    <a:lumMod val="10000"/>
                    <a:lumOff val="90000"/>
                  </a:schemeClr>
                </a:solidFill>
                <a:latin typeface="Gill Sans MT" pitchFamily="34" charset="0"/>
              </a:rPr>
              <a:t>Family</a:t>
            </a:r>
            <a:endParaRPr lang="en-US" sz="6000" b="1" dirty="0">
              <a:solidFill>
                <a:schemeClr val="bg1">
                  <a:lumMod val="10000"/>
                  <a:lumOff val="90000"/>
                </a:schemeClr>
              </a:solidFill>
              <a:latin typeface="Gill Sans MT" pitchFamily="34" charset="0"/>
            </a:endParaRPr>
          </a:p>
        </p:txBody>
      </p:sp>
      <p:sp>
        <p:nvSpPr>
          <p:cNvPr id="4" name="TextBox 3"/>
          <p:cNvSpPr txBox="1"/>
          <p:nvPr/>
        </p:nvSpPr>
        <p:spPr>
          <a:xfrm>
            <a:off x="6000191" y="6611779"/>
            <a:ext cx="3143809" cy="246221"/>
          </a:xfrm>
          <a:prstGeom prst="rect">
            <a:avLst/>
          </a:prstGeom>
          <a:noFill/>
        </p:spPr>
        <p:txBody>
          <a:bodyPr wrap="none" rtlCol="0">
            <a:spAutoFit/>
          </a:bodyPr>
          <a:lstStyle/>
          <a:p>
            <a:r>
              <a:rPr lang="en-US" sz="1000" dirty="0" smtClean="0">
                <a:solidFill>
                  <a:schemeClr val="bg1">
                    <a:lumMod val="10000"/>
                    <a:lumOff val="90000"/>
                  </a:schemeClr>
                </a:solidFill>
                <a:latin typeface="Gill Sans MT" pitchFamily="34" charset="0"/>
              </a:rPr>
              <a:t>Family in Arizona after sundown by </a:t>
            </a:r>
            <a:r>
              <a:rPr lang="en-US" sz="1000" dirty="0" err="1" smtClean="0">
                <a:solidFill>
                  <a:schemeClr val="bg1">
                    <a:lumMod val="10000"/>
                    <a:lumOff val="90000"/>
                  </a:schemeClr>
                </a:solidFill>
                <a:latin typeface="Gill Sans MT" pitchFamily="34" charset="0"/>
              </a:rPr>
              <a:t>pyrat</a:t>
            </a:r>
            <a:r>
              <a:rPr lang="en-US" sz="1000" dirty="0" smtClean="0">
                <a:solidFill>
                  <a:schemeClr val="bg1">
                    <a:lumMod val="10000"/>
                    <a:lumOff val="90000"/>
                  </a:schemeClr>
                </a:solidFill>
                <a:latin typeface="Gill Sans MT" pitchFamily="34" charset="0"/>
              </a:rPr>
              <a:t> </a:t>
            </a:r>
            <a:r>
              <a:rPr lang="en-US" sz="1000" dirty="0" err="1" smtClean="0">
                <a:solidFill>
                  <a:schemeClr val="bg1">
                    <a:lumMod val="10000"/>
                    <a:lumOff val="90000"/>
                  </a:schemeClr>
                </a:solidFill>
                <a:latin typeface="Gill Sans MT" pitchFamily="34" charset="0"/>
              </a:rPr>
              <a:t>wesly</a:t>
            </a:r>
            <a:r>
              <a:rPr lang="en-US" sz="1000" dirty="0" smtClean="0">
                <a:solidFill>
                  <a:schemeClr val="bg1">
                    <a:lumMod val="10000"/>
                    <a:lumOff val="90000"/>
                  </a:schemeClr>
                </a:solidFill>
                <a:latin typeface="Gill Sans MT" pitchFamily="34" charset="0"/>
              </a:rPr>
              <a:t> on </a:t>
            </a:r>
            <a:r>
              <a:rPr lang="en-US" sz="1000" dirty="0" err="1" smtClean="0">
                <a:solidFill>
                  <a:schemeClr val="bg1">
                    <a:lumMod val="10000"/>
                    <a:lumOff val="90000"/>
                  </a:schemeClr>
                </a:solidFill>
                <a:latin typeface="Gill Sans MT" pitchFamily="34" charset="0"/>
              </a:rPr>
              <a:t>Flickr</a:t>
            </a:r>
            <a:endParaRPr lang="en-US" sz="1000" dirty="0" smtClean="0">
              <a:solidFill>
                <a:schemeClr val="bg1">
                  <a:lumMod val="10000"/>
                  <a:lumOff val="90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inyang.jpg"/>
          <p:cNvPicPr>
            <a:picLocks noChangeAspect="1"/>
          </p:cNvPicPr>
          <p:nvPr/>
        </p:nvPicPr>
        <p:blipFill>
          <a:blip r:embed="rId3" cstate="screen"/>
          <a:stretch>
            <a:fillRect/>
          </a:stretch>
        </p:blipFill>
        <p:spPr>
          <a:xfrm>
            <a:off x="12509" y="0"/>
            <a:ext cx="9118982" cy="6858000"/>
          </a:xfrm>
          <a:prstGeom prst="rect">
            <a:avLst/>
          </a:prstGeom>
        </p:spPr>
      </p:pic>
      <p:sp useBgFill="1">
        <p:nvSpPr>
          <p:cNvPr id="2" name="TextBox 1"/>
          <p:cNvSpPr txBox="1"/>
          <p:nvPr/>
        </p:nvSpPr>
        <p:spPr>
          <a:xfrm>
            <a:off x="6096000" y="4267200"/>
            <a:ext cx="2582758" cy="830997"/>
          </a:xfrm>
          <a:prstGeom prst="rect">
            <a:avLst/>
          </a:prstGeom>
        </p:spPr>
        <p:txBody>
          <a:bodyPr wrap="none" rtlCol="0">
            <a:spAutoFit/>
          </a:bodyPr>
          <a:lstStyle/>
          <a:p>
            <a:pPr algn="ctr"/>
            <a:r>
              <a:rPr lang="en-US" sz="4800" dirty="0" smtClean="0">
                <a:solidFill>
                  <a:schemeClr val="bg1">
                    <a:lumMod val="10000"/>
                    <a:lumOff val="90000"/>
                  </a:schemeClr>
                </a:solidFill>
              </a:rPr>
              <a:t>Sans-Serif</a:t>
            </a:r>
            <a:endParaRPr lang="en-US" sz="4800" dirty="0">
              <a:solidFill>
                <a:schemeClr val="bg1">
                  <a:lumMod val="10000"/>
                  <a:lumOff val="90000"/>
                </a:schemeClr>
              </a:solidFill>
            </a:endParaRPr>
          </a:p>
        </p:txBody>
      </p:sp>
      <p:sp>
        <p:nvSpPr>
          <p:cNvPr id="4" name="TextBox 3"/>
          <p:cNvSpPr txBox="1"/>
          <p:nvPr/>
        </p:nvSpPr>
        <p:spPr>
          <a:xfrm>
            <a:off x="1066800" y="838200"/>
            <a:ext cx="1281120" cy="830997"/>
          </a:xfrm>
          <a:prstGeom prst="rect">
            <a:avLst/>
          </a:prstGeom>
          <a:solidFill>
            <a:schemeClr val="bg1"/>
          </a:solidFill>
        </p:spPr>
        <p:txBody>
          <a:bodyPr wrap="none" rtlCol="0">
            <a:spAutoFit/>
          </a:bodyPr>
          <a:lstStyle/>
          <a:p>
            <a:r>
              <a:rPr lang="en-US" sz="4800" dirty="0" smtClean="0">
                <a:solidFill>
                  <a:schemeClr val="bg1">
                    <a:lumMod val="10000"/>
                    <a:lumOff val="90000"/>
                  </a:schemeClr>
                </a:solidFill>
                <a:latin typeface="Garamond" pitchFamily="18" charset="0"/>
              </a:rPr>
              <a:t>Serif</a:t>
            </a:r>
            <a:endParaRPr lang="en-US" sz="4800" dirty="0" smtClean="0">
              <a:solidFill>
                <a:schemeClr val="bg1">
                  <a:lumMod val="10000"/>
                  <a:lumOff val="90000"/>
                </a:schemeClr>
              </a:solidFill>
              <a:latin typeface="Gill Sans MT" pitchFamily="34" charset="0"/>
            </a:endParaRPr>
          </a:p>
        </p:txBody>
      </p:sp>
      <p:sp>
        <p:nvSpPr>
          <p:cNvPr id="5" name="TextBox 4"/>
          <p:cNvSpPr txBox="1"/>
          <p:nvPr/>
        </p:nvSpPr>
        <p:spPr>
          <a:xfrm>
            <a:off x="6705600" y="6611779"/>
            <a:ext cx="2177199" cy="246221"/>
          </a:xfrm>
          <a:prstGeom prst="rect">
            <a:avLst/>
          </a:prstGeom>
          <a:noFill/>
        </p:spPr>
        <p:txBody>
          <a:bodyPr wrap="none" rtlCol="0">
            <a:spAutoFit/>
          </a:bodyPr>
          <a:lstStyle/>
          <a:p>
            <a:r>
              <a:rPr lang="en-US" sz="1000" dirty="0" smtClean="0">
                <a:latin typeface="Gill Sans MT" pitchFamily="34" charset="0"/>
              </a:rPr>
              <a:t>Yin + Yang by </a:t>
            </a:r>
            <a:r>
              <a:rPr lang="en-US" sz="1000" dirty="0" err="1" smtClean="0">
                <a:latin typeface="Gill Sans MT" pitchFamily="34" charset="0"/>
              </a:rPr>
              <a:t>h.koppdelaney</a:t>
            </a:r>
            <a:r>
              <a:rPr lang="en-US" sz="1000" dirty="0" smtClean="0">
                <a:latin typeface="Gill Sans MT" pitchFamily="34" charset="0"/>
              </a:rPr>
              <a:t> on </a:t>
            </a:r>
            <a:r>
              <a:rPr lang="en-US" sz="1000" dirty="0" err="1" smtClean="0">
                <a:latin typeface="Gill Sans MT" pitchFamily="34" charset="0"/>
              </a:rPr>
              <a:t>Flickr</a:t>
            </a:r>
            <a:endParaRPr lang="en-US" sz="1000" dirty="0" smtClean="0">
              <a:latin typeface="Gill Sans MT"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extBox 1"/>
          <p:cNvSpPr txBox="1"/>
          <p:nvPr/>
        </p:nvSpPr>
        <p:spPr>
          <a:xfrm>
            <a:off x="2438400" y="2438400"/>
            <a:ext cx="4074449" cy="1323439"/>
          </a:xfrm>
          <a:prstGeom prst="rect">
            <a:avLst/>
          </a:prstGeom>
        </p:spPr>
        <p:txBody>
          <a:bodyPr wrap="none" rtlCol="0">
            <a:spAutoFit/>
          </a:bodyPr>
          <a:lstStyle/>
          <a:p>
            <a:pPr algn="ctr"/>
            <a:r>
              <a:rPr lang="en-US" sz="4800" dirty="0" smtClean="0">
                <a:solidFill>
                  <a:schemeClr val="bg1">
                    <a:lumMod val="50000"/>
                    <a:lumOff val="50000"/>
                  </a:schemeClr>
                </a:solidFill>
              </a:rPr>
              <a:t>Make it </a:t>
            </a:r>
            <a:r>
              <a:rPr lang="en-US" sz="8000" b="1" dirty="0" smtClean="0">
                <a:solidFill>
                  <a:schemeClr val="bg1">
                    <a:lumMod val="10000"/>
                    <a:lumOff val="90000"/>
                  </a:schemeClr>
                </a:solidFill>
              </a:rPr>
              <a:t>BIG</a:t>
            </a:r>
            <a:endParaRPr lang="en-US" sz="8000" b="1" dirty="0">
              <a:solidFill>
                <a:schemeClr val="bg1">
                  <a:lumMod val="10000"/>
                  <a:lumOff val="9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inbow.jpg"/>
          <p:cNvPicPr>
            <a:picLocks noChangeAspect="1"/>
          </p:cNvPicPr>
          <p:nvPr/>
        </p:nvPicPr>
        <p:blipFill>
          <a:blip r:embed="rId3" cstate="screen"/>
          <a:stretch>
            <a:fillRect/>
          </a:stretch>
        </p:blipFill>
        <p:spPr>
          <a:xfrm>
            <a:off x="1143000" y="0"/>
            <a:ext cx="6858000" cy="6858000"/>
          </a:xfrm>
          <a:prstGeom prst="rect">
            <a:avLst/>
          </a:prstGeom>
        </p:spPr>
      </p:pic>
      <p:sp>
        <p:nvSpPr>
          <p:cNvPr id="5" name="TextBox 4"/>
          <p:cNvSpPr txBox="1"/>
          <p:nvPr/>
        </p:nvSpPr>
        <p:spPr>
          <a:xfrm>
            <a:off x="8077200" y="6304002"/>
            <a:ext cx="1066800" cy="553998"/>
          </a:xfrm>
          <a:prstGeom prst="rect">
            <a:avLst/>
          </a:prstGeom>
          <a:solidFill>
            <a:schemeClr val="bg1"/>
          </a:solidFill>
        </p:spPr>
        <p:txBody>
          <a:bodyPr wrap="square" rtlCol="0">
            <a:spAutoFit/>
          </a:bodyPr>
          <a:lstStyle/>
          <a:p>
            <a:pPr algn="ctr"/>
            <a:r>
              <a:rPr lang="en-US" sz="1000" dirty="0" smtClean="0">
                <a:solidFill>
                  <a:schemeClr val="bg1">
                    <a:lumMod val="10000"/>
                    <a:lumOff val="90000"/>
                  </a:schemeClr>
                </a:solidFill>
                <a:latin typeface="Gill Sans MT" pitchFamily="34" charset="0"/>
              </a:rPr>
              <a:t>Rainbow by </a:t>
            </a:r>
          </a:p>
          <a:p>
            <a:pPr algn="ctr"/>
            <a:r>
              <a:rPr lang="en-US" sz="1000" dirty="0" err="1" smtClean="0">
                <a:solidFill>
                  <a:schemeClr val="bg1">
                    <a:lumMod val="10000"/>
                    <a:lumOff val="90000"/>
                  </a:schemeClr>
                </a:solidFill>
                <a:latin typeface="Gill Sans MT" pitchFamily="34" charset="0"/>
              </a:rPr>
              <a:t>jakerome</a:t>
            </a:r>
            <a:r>
              <a:rPr lang="en-US" sz="1000" dirty="0" smtClean="0">
                <a:solidFill>
                  <a:schemeClr val="bg1">
                    <a:lumMod val="10000"/>
                    <a:lumOff val="90000"/>
                  </a:schemeClr>
                </a:solidFill>
                <a:latin typeface="Gill Sans MT" pitchFamily="34" charset="0"/>
              </a:rPr>
              <a:t> on </a:t>
            </a:r>
            <a:r>
              <a:rPr lang="en-US" sz="1000" dirty="0" err="1" smtClean="0">
                <a:solidFill>
                  <a:schemeClr val="bg1">
                    <a:lumMod val="10000"/>
                    <a:lumOff val="90000"/>
                  </a:schemeClr>
                </a:solidFill>
                <a:latin typeface="Gill Sans MT" pitchFamily="34" charset="0"/>
              </a:rPr>
              <a:t>Flickr</a:t>
            </a:r>
            <a:endParaRPr lang="en-US" sz="1000" dirty="0" smtClean="0">
              <a:solidFill>
                <a:schemeClr val="bg1">
                  <a:lumMod val="10000"/>
                  <a:lumOff val="90000"/>
                </a:schemeClr>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screen"/>
          <a:srcRect/>
          <a:stretch>
            <a:fillRect/>
          </a:stretch>
        </p:blipFill>
        <p:spPr bwMode="auto">
          <a:xfrm>
            <a:off x="-1" y="1319451"/>
            <a:ext cx="9144001" cy="5538549"/>
          </a:xfrm>
          <a:prstGeom prst="rect">
            <a:avLst/>
          </a:prstGeom>
          <a:noFill/>
          <a:ln w="9525">
            <a:noFill/>
            <a:miter lim="800000"/>
            <a:headEnd/>
            <a:tailEnd/>
          </a:ln>
        </p:spPr>
      </p:pic>
      <p:sp>
        <p:nvSpPr>
          <p:cNvPr id="6" name="Rectangle 5"/>
          <p:cNvSpPr/>
          <p:nvPr/>
        </p:nvSpPr>
        <p:spPr>
          <a:xfrm>
            <a:off x="914400" y="304800"/>
            <a:ext cx="6677405" cy="707886"/>
          </a:xfrm>
          <a:prstGeom prst="rect">
            <a:avLst/>
          </a:prstGeom>
        </p:spPr>
        <p:txBody>
          <a:bodyPr wrap="none">
            <a:spAutoFit/>
          </a:bodyPr>
          <a:lstStyle/>
          <a:p>
            <a:r>
              <a:rPr lang="en-US" sz="4000" dirty="0" smtClean="0"/>
              <a:t>Color   </a:t>
            </a:r>
            <a:r>
              <a:rPr lang="en-US" sz="4000" dirty="0" smtClean="0">
                <a:solidFill>
                  <a:schemeClr val="bg1">
                    <a:lumMod val="50000"/>
                    <a:lumOff val="50000"/>
                  </a:schemeClr>
                </a:solidFill>
              </a:rPr>
              <a:t>http://kuler.adobe.com/</a:t>
            </a:r>
            <a:endParaRPr lang="en-US" sz="4000" dirty="0">
              <a:solidFill>
                <a:schemeClr val="bg1">
                  <a:lumMod val="50000"/>
                  <a:lumOff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p:cNvSpPr txBox="1"/>
          <p:nvPr/>
        </p:nvSpPr>
        <p:spPr>
          <a:xfrm>
            <a:off x="2362200" y="2514600"/>
            <a:ext cx="4208203" cy="1569660"/>
          </a:xfrm>
          <a:prstGeom prst="rect">
            <a:avLst/>
          </a:prstGeom>
          <a:solidFill>
            <a:srgbClr val="000000"/>
          </a:solidFill>
        </p:spPr>
        <p:txBody>
          <a:bodyPr wrap="none" rtlCol="0">
            <a:spAutoFit/>
          </a:bodyPr>
          <a:lstStyle/>
          <a:p>
            <a:pPr algn="ctr"/>
            <a:r>
              <a:rPr lang="en-US" sz="4800" dirty="0" smtClean="0">
                <a:latin typeface="Gill Sans MT" pitchFamily="34" charset="0"/>
              </a:rPr>
              <a:t>Monochrome </a:t>
            </a:r>
          </a:p>
          <a:p>
            <a:pPr algn="ctr"/>
            <a:r>
              <a:rPr lang="en-US" sz="4800" dirty="0" smtClean="0">
                <a:latin typeface="Gill Sans MT" pitchFamily="34" charset="0"/>
              </a:rPr>
              <a:t>with one </a:t>
            </a:r>
            <a:r>
              <a:rPr lang="en-US" sz="4800" dirty="0" smtClean="0">
                <a:solidFill>
                  <a:srgbClr val="FFFF00"/>
                </a:solidFill>
                <a:latin typeface="Gill Sans MT" pitchFamily="34" charset="0"/>
              </a:rPr>
              <a:t>Color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2819400"/>
            <a:ext cx="1871025" cy="830997"/>
          </a:xfrm>
          <a:prstGeom prst="rect">
            <a:avLst/>
          </a:prstGeom>
          <a:noFill/>
        </p:spPr>
        <p:txBody>
          <a:bodyPr wrap="none" rtlCol="0">
            <a:spAutoFit/>
          </a:bodyPr>
          <a:lstStyle/>
          <a:p>
            <a:r>
              <a:rPr lang="en-US" sz="4800" dirty="0" smtClean="0">
                <a:solidFill>
                  <a:schemeClr val="bg1">
                    <a:lumMod val="10000"/>
                    <a:lumOff val="90000"/>
                  </a:schemeClr>
                </a:solidFill>
                <a:latin typeface="Gill Sans MT" pitchFamily="34" charset="0"/>
              </a:rPr>
              <a:t>Images</a:t>
            </a:r>
            <a:endParaRPr lang="en-US" sz="4800" dirty="0">
              <a:solidFill>
                <a:schemeClr val="bg1">
                  <a:lumMod val="10000"/>
                  <a:lumOff val="90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609600" y="1447800"/>
            <a:ext cx="4114800" cy="3810000"/>
          </a:xfrm>
          <a:prstGeom prst="rect">
            <a:avLst/>
          </a:prstGeom>
        </p:spPr>
      </p:pic>
      <p:sp>
        <p:nvSpPr>
          <p:cNvPr id="2" name="TextBox 1"/>
          <p:cNvSpPr txBox="1"/>
          <p:nvPr/>
        </p:nvSpPr>
        <p:spPr>
          <a:xfrm>
            <a:off x="5257800" y="29718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25000"/>
                    <a:lumOff val="75000"/>
                  </a:schemeClr>
                </a:solidFill>
              </a:rPr>
              <a:t>One Point</a:t>
            </a:r>
            <a:endParaRPr lang="en-US" sz="4800" dirty="0">
              <a:solidFill>
                <a:schemeClr val="bg1">
                  <a:lumMod val="25000"/>
                  <a:lumOff val="75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lumMod val="25000"/>
                    <a:lumOff val="75000"/>
                  </a:schemeClr>
                </a:solidFill>
                <a:latin typeface="Gill Sans MT" pitchFamily="34" charset="0"/>
              </a:rPr>
              <a:t>buddha</a:t>
            </a:r>
            <a:r>
              <a:rPr lang="en-US" sz="1000" dirty="0" smtClean="0">
                <a:solidFill>
                  <a:schemeClr val="bg1">
                    <a:lumMod val="25000"/>
                    <a:lumOff val="75000"/>
                  </a:schemeClr>
                </a:solidFill>
                <a:latin typeface="Gill Sans MT" pitchFamily="34" charset="0"/>
              </a:rPr>
              <a:t> </a:t>
            </a:r>
            <a:r>
              <a:rPr lang="en-US" sz="1000" dirty="0" err="1" smtClean="0">
                <a:solidFill>
                  <a:schemeClr val="bg1">
                    <a:lumMod val="25000"/>
                    <a:lumOff val="75000"/>
                  </a:schemeClr>
                </a:solidFill>
                <a:latin typeface="Gill Sans MT" pitchFamily="34" charset="0"/>
              </a:rPr>
              <a:t>bokeh</a:t>
            </a:r>
            <a:r>
              <a:rPr lang="en-US" sz="1000" dirty="0" smtClean="0">
                <a:solidFill>
                  <a:schemeClr val="bg1">
                    <a:lumMod val="25000"/>
                    <a:lumOff val="75000"/>
                  </a:schemeClr>
                </a:solidFill>
                <a:latin typeface="Gill Sans MT" pitchFamily="34" charset="0"/>
              </a:rPr>
              <a:t> by Loving Earth on </a:t>
            </a:r>
            <a:r>
              <a:rPr lang="en-US" sz="1000" dirty="0" err="1" smtClean="0">
                <a:solidFill>
                  <a:schemeClr val="bg1">
                    <a:lumMod val="25000"/>
                    <a:lumOff val="75000"/>
                  </a:schemeClr>
                </a:solidFill>
                <a:latin typeface="Gill Sans MT" pitchFamily="34" charset="0"/>
              </a:rPr>
              <a:t>Flickr</a:t>
            </a:r>
            <a:endParaRPr lang="en-US" sz="1000" dirty="0" smtClean="0">
              <a:solidFill>
                <a:schemeClr val="bg1">
                  <a:lumMod val="25000"/>
                  <a:lumOff val="75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noFill/>
        </p:spPr>
        <p:txBody>
          <a:bodyPr wrap="square" rtlCol="0">
            <a:spAutoFit/>
          </a:bodyPr>
          <a:lstStyle/>
          <a:p>
            <a:pPr algn="ctr"/>
            <a:r>
              <a:rPr lang="en-US" sz="4800" dirty="0" smtClean="0">
                <a:solidFill>
                  <a:schemeClr val="bg1">
                    <a:lumMod val="10000"/>
                    <a:lumOff val="90000"/>
                  </a:schemeClr>
                </a:solidFill>
              </a:rPr>
              <a:t>Readability</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solidFill>
        </p:spPr>
        <p:txBody>
          <a:bodyPr wrap="square" rtlCol="0">
            <a:spAutoFit/>
          </a:bodyPr>
          <a:lstStyle/>
          <a:p>
            <a:pPr algn="ctr"/>
            <a:r>
              <a:rPr lang="en-US" sz="4800" dirty="0" smtClean="0">
                <a:solidFill>
                  <a:schemeClr val="bg1">
                    <a:lumMod val="10000"/>
                    <a:lumOff val="90000"/>
                  </a:schemeClr>
                </a:solidFill>
              </a:rPr>
              <a:t>Readability</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se_snow.jpg"/>
          <p:cNvPicPr>
            <a:picLocks noChangeAspect="1"/>
          </p:cNvPicPr>
          <p:nvPr/>
        </p:nvPicPr>
        <p:blipFill>
          <a:blip r:embed="rId3" cstate="screen"/>
          <a:srcRect/>
          <a:stretch>
            <a:fillRect/>
          </a:stretch>
        </p:blipFill>
        <p:spPr>
          <a:xfrm flipV="1">
            <a:off x="0" y="0"/>
            <a:ext cx="9144000" cy="6858000"/>
          </a:xfrm>
          <a:prstGeom prst="rect">
            <a:avLst/>
          </a:prstGeom>
        </p:spPr>
      </p:pic>
      <p:sp>
        <p:nvSpPr>
          <p:cNvPr id="2" name="TextBox 1"/>
          <p:cNvSpPr txBox="1"/>
          <p:nvPr/>
        </p:nvSpPr>
        <p:spPr>
          <a:xfrm>
            <a:off x="4267200" y="0"/>
            <a:ext cx="4876800" cy="7355860"/>
          </a:xfrm>
          <a:prstGeom prst="rect">
            <a:avLst/>
          </a:prstGeom>
          <a:solidFill>
            <a:schemeClr val="bg1">
              <a:alpha val="58000"/>
            </a:schemeClr>
          </a:solidFill>
        </p:spPr>
        <p:txBody>
          <a:bodyPr wrap="square" rtlCol="0">
            <a:spAutoFit/>
          </a:bodyPr>
          <a:lstStyle/>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2800" dirty="0" smtClean="0"/>
          </a:p>
          <a:p>
            <a:r>
              <a:rPr lang="en-US" sz="2800" dirty="0" smtClean="0"/>
              <a:t>Rose petals on snow</a:t>
            </a:r>
            <a:br>
              <a:rPr lang="en-US" sz="2800" dirty="0" smtClean="0"/>
            </a:br>
            <a:r>
              <a:rPr lang="en-US" sz="2800" dirty="0" smtClean="0"/>
              <a:t>Are made brighter by contrast</a:t>
            </a:r>
            <a:br>
              <a:rPr lang="en-US" sz="2800" dirty="0" smtClean="0"/>
            </a:br>
            <a:r>
              <a:rPr lang="en-US" sz="2800" dirty="0" smtClean="0"/>
              <a:t>Please, no </a:t>
            </a:r>
            <a:r>
              <a:rPr lang="en-US" sz="2800" dirty="0" err="1" smtClean="0"/>
              <a:t>spinny</a:t>
            </a:r>
            <a:r>
              <a:rPr lang="en-US" sz="2800" dirty="0" smtClean="0"/>
              <a:t> things.                                  </a:t>
            </a:r>
            <a:r>
              <a:rPr lang="en-US" sz="3200" dirty="0" smtClean="0">
                <a:solidFill>
                  <a:schemeClr val="bg1">
                    <a:lumMod val="25000"/>
                    <a:lumOff val="75000"/>
                  </a:schemeClr>
                </a:solidFill>
              </a:rPr>
              <a:t>			</a:t>
            </a:r>
          </a:p>
          <a:p>
            <a:r>
              <a:rPr lang="en-US" sz="3200" dirty="0" smtClean="0">
                <a:solidFill>
                  <a:schemeClr val="bg1">
                    <a:lumMod val="25000"/>
                    <a:lumOff val="75000"/>
                  </a:schemeClr>
                </a:solidFill>
              </a:rPr>
              <a:t>		</a:t>
            </a:r>
            <a:r>
              <a:rPr lang="en-US" sz="2000" dirty="0" smtClean="0"/>
              <a:t>- Lynda Del </a:t>
            </a:r>
            <a:r>
              <a:rPr lang="en-US" sz="2000" dirty="0" err="1" smtClean="0"/>
              <a:t>Genis</a:t>
            </a:r>
            <a:endParaRPr lang="en-US" sz="2000" dirty="0" smtClean="0"/>
          </a:p>
          <a:p>
            <a:endParaRPr lang="en-US" sz="2000" dirty="0" smtClean="0"/>
          </a:p>
          <a:p>
            <a:endParaRPr lang="en-US" sz="2000" dirty="0"/>
          </a:p>
        </p:txBody>
      </p:sp>
      <p:sp>
        <p:nvSpPr>
          <p:cNvPr id="4" name="TextBox 3"/>
          <p:cNvSpPr txBox="1"/>
          <p:nvPr/>
        </p:nvSpPr>
        <p:spPr>
          <a:xfrm>
            <a:off x="0" y="6611779"/>
            <a:ext cx="3138295" cy="276999"/>
          </a:xfrm>
          <a:prstGeom prst="rect">
            <a:avLst/>
          </a:prstGeom>
          <a:noFill/>
        </p:spPr>
        <p:txBody>
          <a:bodyPr wrap="none" rtlCol="0">
            <a:spAutoFit/>
          </a:bodyPr>
          <a:lstStyle/>
          <a:p>
            <a:r>
              <a:rPr lang="en-US" sz="1200" dirty="0" err="1" smtClean="0">
                <a:solidFill>
                  <a:schemeClr val="bg1"/>
                </a:solidFill>
              </a:rPr>
              <a:t>Kalte</a:t>
            </a:r>
            <a:r>
              <a:rPr lang="en-US" sz="1200" dirty="0" smtClean="0">
                <a:solidFill>
                  <a:schemeClr val="bg1"/>
                </a:solidFill>
              </a:rPr>
              <a:t> </a:t>
            </a:r>
            <a:r>
              <a:rPr lang="en-US" sz="1200" dirty="0" err="1" smtClean="0">
                <a:solidFill>
                  <a:schemeClr val="bg1"/>
                </a:solidFill>
              </a:rPr>
              <a:t>Hände</a:t>
            </a:r>
            <a:r>
              <a:rPr lang="en-US" sz="1200" dirty="0" smtClean="0">
                <a:solidFill>
                  <a:schemeClr val="bg1"/>
                </a:solidFill>
              </a:rPr>
              <a:t> , </a:t>
            </a:r>
            <a:r>
              <a:rPr lang="en-US" sz="1200" dirty="0" err="1" smtClean="0">
                <a:solidFill>
                  <a:schemeClr val="bg1"/>
                </a:solidFill>
              </a:rPr>
              <a:t>Warme</a:t>
            </a:r>
            <a:r>
              <a:rPr lang="en-US" sz="1200" dirty="0" smtClean="0">
                <a:solidFill>
                  <a:schemeClr val="bg1"/>
                </a:solidFill>
              </a:rPr>
              <a:t> </a:t>
            </a:r>
            <a:r>
              <a:rPr lang="en-US" sz="1200" dirty="0" err="1" smtClean="0">
                <a:solidFill>
                  <a:schemeClr val="bg1"/>
                </a:solidFill>
              </a:rPr>
              <a:t>Liebe</a:t>
            </a:r>
            <a:r>
              <a:rPr lang="en-US" sz="1200" dirty="0" smtClean="0">
                <a:solidFill>
                  <a:schemeClr val="bg1"/>
                </a:solidFill>
              </a:rPr>
              <a:t> ..... by *Lie on </a:t>
            </a:r>
            <a:r>
              <a:rPr lang="en-US" sz="1200" dirty="0" err="1" smtClean="0">
                <a:solidFill>
                  <a:schemeClr val="bg1"/>
                </a:solidFill>
              </a:rPr>
              <a:t>Flickr</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2362200"/>
            <a:ext cx="4572000" cy="1754326"/>
          </a:xfrm>
          <a:prstGeom prst="rect">
            <a:avLst/>
          </a:prstGeom>
        </p:spPr>
        <p:txBody>
          <a:bodyPr wrap="square">
            <a:spAutoFit/>
          </a:bodyPr>
          <a:lstStyle/>
          <a:p>
            <a:pPr algn="ctr"/>
            <a:r>
              <a:rPr lang="en-US" sz="3600" dirty="0" smtClean="0">
                <a:solidFill>
                  <a:schemeClr val="bg1">
                    <a:lumMod val="25000"/>
                    <a:lumOff val="75000"/>
                  </a:schemeClr>
                </a:solidFill>
                <a:latin typeface="Gill Sans MT" pitchFamily="34" charset="0"/>
              </a:rPr>
              <a:t>Charts, Graphs and Statistics</a:t>
            </a:r>
            <a:r>
              <a:rPr lang="en-US" sz="3600" dirty="0" smtClean="0">
                <a:latin typeface="Gill Sans MT" pitchFamily="34" charset="0"/>
              </a:rPr>
              <a:t> </a:t>
            </a:r>
            <a:endParaRPr lang="en-US" sz="3600" dirty="0" smtClean="0">
              <a:solidFill>
                <a:schemeClr val="bg1">
                  <a:lumMod val="25000"/>
                  <a:lumOff val="75000"/>
                </a:schemeClr>
              </a:solidFill>
              <a:latin typeface="Gill Sans MT" pitchFamily="34" charset="0"/>
            </a:endParaRPr>
          </a:p>
          <a:p>
            <a:pPr algn="ctr"/>
            <a:r>
              <a:rPr lang="en-US" sz="3600" dirty="0" smtClean="0">
                <a:latin typeface="Gill Sans MT" pitchFamily="34" charset="0"/>
              </a:rPr>
              <a:t> </a:t>
            </a:r>
            <a:endParaRPr lang="en-US" sz="3600" dirty="0">
              <a:latin typeface="Gill Sans MT"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752600" y="16002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2438400" y="228600"/>
            <a:ext cx="57912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Book Sales in February 2011</a:t>
            </a:r>
            <a:endParaRPr kumimoji="0" lang="en-US" sz="36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4" name="TextBox 3"/>
          <p:cNvSpPr txBox="1"/>
          <p:nvPr/>
        </p:nvSpPr>
        <p:spPr>
          <a:xfrm>
            <a:off x="2590800" y="9144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371600" y="2133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1447800" y="381000"/>
            <a:ext cx="66294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E-Books accounted for almost 30% of February 2001 Book Sales</a:t>
            </a:r>
            <a:endParaRPr kumimoji="0" lang="en-US" sz="36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5" name="TextBox 4"/>
          <p:cNvSpPr txBox="1"/>
          <p:nvPr/>
        </p:nvSpPr>
        <p:spPr>
          <a:xfrm>
            <a:off x="4724400" y="3352800"/>
            <a:ext cx="1045479" cy="400110"/>
          </a:xfrm>
          <a:prstGeom prst="rect">
            <a:avLst/>
          </a:prstGeom>
          <a:solidFill>
            <a:schemeClr val="bg1"/>
          </a:solidFill>
        </p:spPr>
        <p:txBody>
          <a:bodyPr wrap="none" rtlCol="0">
            <a:spAutoFit/>
          </a:bodyPr>
          <a:lstStyle/>
          <a:p>
            <a:r>
              <a:rPr lang="en-US" sz="2000" dirty="0" smtClean="0">
                <a:solidFill>
                  <a:schemeClr val="bg1">
                    <a:lumMod val="10000"/>
                    <a:lumOff val="90000"/>
                  </a:schemeClr>
                </a:solidFill>
                <a:latin typeface="Gill Sans MT" pitchFamily="34" charset="0"/>
              </a:rPr>
              <a:t>E-Books</a:t>
            </a:r>
          </a:p>
        </p:txBody>
      </p:sp>
      <p:sp>
        <p:nvSpPr>
          <p:cNvPr id="8" name="TextBox 7"/>
          <p:cNvSpPr txBox="1"/>
          <p:nvPr/>
        </p:nvSpPr>
        <p:spPr>
          <a:xfrm>
            <a:off x="3276600" y="2895600"/>
            <a:ext cx="962828" cy="584775"/>
          </a:xfrm>
          <a:prstGeom prst="rect">
            <a:avLst/>
          </a:prstGeom>
          <a:solidFill>
            <a:schemeClr val="bg1"/>
          </a:solidFill>
        </p:spPr>
        <p:txBody>
          <a:bodyPr wrap="none" rtlCol="0">
            <a:spAutoFit/>
          </a:bodyPr>
          <a:lstStyle/>
          <a:p>
            <a:pPr algn="ctr"/>
            <a:r>
              <a:rPr lang="en-US" sz="1600" dirty="0" smtClean="0">
                <a:solidFill>
                  <a:schemeClr val="bg1">
                    <a:lumMod val="10000"/>
                    <a:lumOff val="90000"/>
                  </a:schemeClr>
                </a:solidFill>
                <a:latin typeface="Gill Sans MT" pitchFamily="34" charset="0"/>
              </a:rPr>
              <a:t>Children/</a:t>
            </a:r>
          </a:p>
          <a:p>
            <a:pPr algn="ctr"/>
            <a:r>
              <a:rPr lang="en-US" sz="1600" dirty="0" smtClean="0">
                <a:solidFill>
                  <a:schemeClr val="bg1">
                    <a:lumMod val="10000"/>
                    <a:lumOff val="90000"/>
                  </a:schemeClr>
                </a:solidFill>
                <a:latin typeface="Gill Sans MT" pitchFamily="34" charset="0"/>
              </a:rPr>
              <a:t>YA</a:t>
            </a:r>
          </a:p>
        </p:txBody>
      </p:sp>
      <p:sp>
        <p:nvSpPr>
          <p:cNvPr id="9" name="TextBox 8"/>
          <p:cNvSpPr txBox="1"/>
          <p:nvPr/>
        </p:nvSpPr>
        <p:spPr>
          <a:xfrm>
            <a:off x="3733800" y="4953000"/>
            <a:ext cx="699230" cy="369332"/>
          </a:xfrm>
          <a:prstGeom prst="rect">
            <a:avLst/>
          </a:prstGeom>
          <a:solidFill>
            <a:schemeClr val="bg1"/>
          </a:solidFill>
        </p:spPr>
        <p:txBody>
          <a:bodyPr wrap="none" rtlCol="0">
            <a:spAutoFit/>
          </a:bodyPr>
          <a:lstStyle/>
          <a:p>
            <a:r>
              <a:rPr lang="en-US" dirty="0" smtClean="0">
                <a:solidFill>
                  <a:schemeClr val="bg1">
                    <a:lumMod val="10000"/>
                    <a:lumOff val="90000"/>
                  </a:schemeClr>
                </a:solidFill>
                <a:latin typeface="Gill Sans MT" pitchFamily="34" charset="0"/>
              </a:rPr>
              <a:t>Adult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96831" y="6141400"/>
            <a:ext cx="5943600" cy="646331"/>
          </a:xfrm>
          <a:prstGeom prst="rect">
            <a:avLst/>
          </a:prstGeom>
          <a:solidFill>
            <a:schemeClr val="bg1"/>
          </a:solidFill>
        </p:spPr>
        <p:txBody>
          <a:bodyPr wrap="square" rtlCol="0">
            <a:spAutoFit/>
          </a:bodyPr>
          <a:lstStyle/>
          <a:p>
            <a:r>
              <a:rPr lang="en-US" sz="3600" dirty="0" smtClean="0"/>
              <a:t>I Think I Can               </a:t>
            </a:r>
            <a:r>
              <a:rPr lang="en-US" sz="1100" dirty="0" smtClean="0"/>
              <a:t>by </a:t>
            </a:r>
            <a:r>
              <a:rPr lang="en-US" sz="1100" dirty="0" err="1" smtClean="0">
                <a:hlinkClick r:id="rId3"/>
              </a:rPr>
              <a:t>Payitino</a:t>
            </a:r>
            <a:r>
              <a:rPr lang="en-US" sz="1100" dirty="0" smtClean="0"/>
              <a:t> on Flickr</a:t>
            </a:r>
            <a:endParaRPr lang="en-US" sz="1100" b="1"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0431" cy="6098380"/>
          </a:xfrm>
          <a:prstGeom prst="rect">
            <a:avLst/>
          </a:prstGeom>
        </p:spPr>
      </p:pic>
    </p:spTree>
    <p:extLst>
      <p:ext uri="{BB962C8B-B14F-4D97-AF65-F5344CB8AC3E}">
        <p14:creationId xmlns:p14="http://schemas.microsoft.com/office/powerpoint/2010/main" val="1779395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1447800"/>
          <a:ext cx="7848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Book Sales</a:t>
            </a:r>
            <a:endParaRPr kumimoji="0" lang="en-US" sz="44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5" name="TextBox 4"/>
          <p:cNvSpPr txBox="1"/>
          <p:nvPr/>
        </p:nvSpPr>
        <p:spPr>
          <a:xfrm>
            <a:off x="3352800" y="9906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
        <p:nvSpPr>
          <p:cNvPr id="7" name="TextBox 6"/>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1447800"/>
          <a:ext cx="73152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2438400" y="274638"/>
            <a:ext cx="45720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Sales of printed books </a:t>
            </a:r>
            <a:r>
              <a:rPr kumimoji="0" lang="en-US" sz="3600" b="0" i="0" u="none" strike="noStrike" kern="1200" cap="none" spc="0" normalizeH="0" noProof="0" dirty="0" smtClean="0">
                <a:ln>
                  <a:noFill/>
                </a:ln>
                <a:solidFill>
                  <a:schemeClr val="bg1">
                    <a:lumMod val="10000"/>
                    <a:lumOff val="90000"/>
                  </a:schemeClr>
                </a:solidFill>
                <a:effectLst/>
                <a:uLnTx/>
                <a:uFillTx/>
                <a:latin typeface="+mj-lt"/>
                <a:ea typeface="+mj-ea"/>
                <a:cs typeface="+mj-cs"/>
              </a:rPr>
              <a:t> have flattened</a:t>
            </a:r>
            <a:endParaRPr kumimoji="0" lang="en-US" sz="36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5" name="TextBox 4"/>
          <p:cNvSpPr txBox="1"/>
          <p:nvPr/>
        </p:nvSpPr>
        <p:spPr>
          <a:xfrm>
            <a:off x="0" y="11430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
        <p:nvSpPr>
          <p:cNvPr id="6" name="TextBox 5"/>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1447800"/>
          <a:ext cx="7848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5" name="TextBox 4"/>
          <p:cNvSpPr txBox="1"/>
          <p:nvPr/>
        </p:nvSpPr>
        <p:spPr>
          <a:xfrm>
            <a:off x="0" y="11430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
        <p:nvSpPr>
          <p:cNvPr id="6" name="TextBox 5"/>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
        <p:nvSpPr>
          <p:cNvPr id="7" name="Title 5"/>
          <p:cNvSpPr txBox="1">
            <a:spLocks/>
          </p:cNvSpPr>
          <p:nvPr/>
        </p:nvSpPr>
        <p:spPr>
          <a:xfrm>
            <a:off x="2438400" y="228600"/>
            <a:ext cx="45720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Sales of e-books</a:t>
            </a:r>
            <a:r>
              <a:rPr kumimoji="0" lang="en-US" sz="3600" b="0" i="0" u="none" strike="noStrike" kern="1200" cap="none" spc="0" normalizeH="0" noProof="0" dirty="0" smtClean="0">
                <a:ln>
                  <a:noFill/>
                </a:ln>
                <a:solidFill>
                  <a:schemeClr val="bg1">
                    <a:lumMod val="10000"/>
                    <a:lumOff val="90000"/>
                  </a:schemeClr>
                </a:solidFill>
                <a:effectLst/>
                <a:uLnTx/>
                <a:uFillTx/>
                <a:latin typeface="+mj-lt"/>
                <a:ea typeface="+mj-ea"/>
                <a:cs typeface="+mj-cs"/>
              </a:rPr>
              <a:t> have skyrocketed</a:t>
            </a:r>
            <a:endParaRPr kumimoji="0" lang="en-US" sz="36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8" name="TextBox 7"/>
          <p:cNvSpPr txBox="1"/>
          <p:nvPr/>
        </p:nvSpPr>
        <p:spPr>
          <a:xfrm>
            <a:off x="7696200" y="990600"/>
            <a:ext cx="861133" cy="461665"/>
          </a:xfrm>
          <a:prstGeom prst="rect">
            <a:avLst/>
          </a:prstGeom>
          <a:solidFill>
            <a:schemeClr val="bg1"/>
          </a:solidFill>
        </p:spPr>
        <p:txBody>
          <a:bodyPr wrap="none" rtlCol="0">
            <a:spAutoFit/>
          </a:bodyPr>
          <a:lstStyle/>
          <a:p>
            <a:r>
              <a:rPr lang="en-US" sz="1200" dirty="0" smtClean="0">
                <a:latin typeface="Gill Sans MT" pitchFamily="34" charset="0"/>
              </a:rPr>
              <a:t>In millions </a:t>
            </a:r>
            <a:br>
              <a:rPr lang="en-US" sz="1200" dirty="0" smtClean="0">
                <a:latin typeface="Gill Sans MT" pitchFamily="34" charset="0"/>
              </a:rPr>
            </a:br>
            <a:r>
              <a:rPr lang="en-US" sz="1200" dirty="0" smtClean="0">
                <a:latin typeface="Gill Sans MT" pitchFamily="34" charset="0"/>
              </a:rPr>
              <a:t>of dollars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819400"/>
            <a:ext cx="3793026" cy="830997"/>
          </a:xfrm>
          <a:prstGeom prst="rect">
            <a:avLst/>
          </a:prstGeom>
          <a:solidFill>
            <a:schemeClr val="bg1"/>
          </a:solidFill>
        </p:spPr>
        <p:txBody>
          <a:bodyPr wrap="none" rtlCol="0">
            <a:spAutoFit/>
          </a:bodyPr>
          <a:lstStyle/>
          <a:p>
            <a:pPr algn="ctr"/>
            <a:r>
              <a:rPr lang="en-US" sz="4800" dirty="0" smtClean="0">
                <a:solidFill>
                  <a:schemeClr val="bg1">
                    <a:lumMod val="10000"/>
                    <a:lumOff val="90000"/>
                  </a:schemeClr>
                </a:solidFill>
                <a:latin typeface="Gill Sans MT" pitchFamily="34" charset="0"/>
              </a:rPr>
              <a:t>Finding Images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vfotos.jpg"/>
          <p:cNvPicPr>
            <a:picLocks noChangeAspect="1"/>
          </p:cNvPicPr>
          <p:nvPr/>
        </p:nvPicPr>
        <p:blipFill>
          <a:blip r:embed="rId3" cstate="screen"/>
          <a:srcRect/>
          <a:stretch>
            <a:fillRect/>
          </a:stretch>
        </p:blipFill>
        <p:spPr>
          <a:xfrm>
            <a:off x="0" y="0"/>
            <a:ext cx="9144000" cy="6858000"/>
          </a:xfrm>
          <a:prstGeom prst="rect">
            <a:avLst/>
          </a:prstGeom>
        </p:spPr>
      </p:pic>
      <p:sp>
        <p:nvSpPr>
          <p:cNvPr id="4" name="TextBox 3"/>
          <p:cNvSpPr txBox="1"/>
          <p:nvPr/>
        </p:nvSpPr>
        <p:spPr>
          <a:xfrm>
            <a:off x="2362200" y="609600"/>
            <a:ext cx="3805850" cy="830997"/>
          </a:xfrm>
          <a:prstGeom prst="rect">
            <a:avLst/>
          </a:prstGeom>
          <a:noFill/>
        </p:spPr>
        <p:txBody>
          <a:bodyPr wrap="none" rtlCol="0">
            <a:spAutoFit/>
          </a:bodyPr>
          <a:lstStyle/>
          <a:p>
            <a:r>
              <a:rPr lang="en-US" sz="4800" dirty="0" smtClean="0">
                <a:latin typeface="Gill Sans MT" pitchFamily="34" charset="0"/>
              </a:rPr>
              <a:t>Public Domain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c.logo.large.png"/>
          <p:cNvPicPr>
            <a:picLocks noChangeAspect="1"/>
          </p:cNvPicPr>
          <p:nvPr/>
        </p:nvPicPr>
        <p:blipFill>
          <a:blip r:embed="rId3" cstate="screen">
            <a:lum bright="70000" contrast="-70000"/>
          </a:blip>
          <a:stretch>
            <a:fillRect/>
          </a:stretch>
        </p:blipFill>
        <p:spPr>
          <a:xfrm>
            <a:off x="457200" y="2362200"/>
            <a:ext cx="8133444" cy="1908405"/>
          </a:xfrm>
          <a:prstGeom prst="rect">
            <a:avLst/>
          </a:prstGeom>
          <a:solidFill>
            <a:schemeClr val="bg1"/>
          </a:solidFill>
          <a:ln w="25400">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ndcanyonover.jpg"/>
          <p:cNvPicPr>
            <a:picLocks noChangeAspect="1"/>
          </p:cNvPicPr>
          <p:nvPr/>
        </p:nvPicPr>
        <p:blipFill>
          <a:blip r:embed="rId2" cstate="screen"/>
          <a:srcRect/>
          <a:stretch>
            <a:fillRect/>
          </a:stretch>
        </p:blipFill>
        <p:spPr>
          <a:xfrm>
            <a:off x="-1" y="0"/>
            <a:ext cx="9144001" cy="6858000"/>
          </a:xfrm>
          <a:prstGeom prst="rect">
            <a:avLst/>
          </a:prstGeom>
        </p:spPr>
      </p:pic>
      <p:sp>
        <p:nvSpPr>
          <p:cNvPr id="3" name="TextBox 2"/>
          <p:cNvSpPr txBox="1"/>
          <p:nvPr/>
        </p:nvSpPr>
        <p:spPr>
          <a:xfrm>
            <a:off x="2667000" y="304800"/>
            <a:ext cx="3799630" cy="830997"/>
          </a:xfrm>
          <a:prstGeom prst="rect">
            <a:avLst/>
          </a:prstGeom>
          <a:solidFill>
            <a:schemeClr val="bg1"/>
          </a:solidFill>
        </p:spPr>
        <p:txBody>
          <a:bodyPr wrap="none" rtlCol="0">
            <a:spAutoFit/>
          </a:bodyPr>
          <a:lstStyle/>
          <a:p>
            <a:r>
              <a:rPr lang="en-US" sz="4800" dirty="0" smtClean="0">
                <a:latin typeface="Gill Sans MT" pitchFamily="34" charset="0"/>
              </a:rPr>
              <a:t>take your own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 y="0"/>
            <a:ext cx="9144000" cy="6858000"/>
          </a:xfrm>
          <a:prstGeom prst="rect">
            <a:avLst/>
          </a:prstGeom>
        </p:spPr>
      </p:pic>
      <p:sp>
        <p:nvSpPr>
          <p:cNvPr id="2" name="TextBox 1"/>
          <p:cNvSpPr txBox="1"/>
          <p:nvPr/>
        </p:nvSpPr>
        <p:spPr>
          <a:xfrm>
            <a:off x="3090583" y="2667000"/>
            <a:ext cx="2957284"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storyboard</a:t>
            </a:r>
          </a:p>
        </p:txBody>
      </p:sp>
      <p:sp>
        <p:nvSpPr>
          <p:cNvPr id="4" name="TextBox 3"/>
          <p:cNvSpPr txBox="1"/>
          <p:nvPr/>
        </p:nvSpPr>
        <p:spPr>
          <a:xfrm>
            <a:off x="6020994" y="6611779"/>
            <a:ext cx="3123006" cy="246221"/>
          </a:xfrm>
          <a:prstGeom prst="rect">
            <a:avLst/>
          </a:prstGeom>
          <a:noFill/>
        </p:spPr>
        <p:txBody>
          <a:bodyPr wrap="square" rtlCol="0">
            <a:spAutoFit/>
          </a:bodyPr>
          <a:lstStyle/>
          <a:p>
            <a:r>
              <a:rPr lang="en-US" sz="1000" dirty="0" smtClean="0">
                <a:latin typeface="Gill Sans MT" pitchFamily="34" charset="0"/>
                <a:hlinkClick r:id="rId4"/>
              </a:rPr>
              <a:t>Storyboard drafted </a:t>
            </a:r>
            <a:r>
              <a:rPr lang="en-US" sz="1000" dirty="0" smtClean="0">
                <a:latin typeface="Gill Sans MT" pitchFamily="34" charset="0"/>
              </a:rPr>
              <a:t>by Mike </a:t>
            </a:r>
            <a:r>
              <a:rPr lang="en-US" sz="1000" dirty="0" err="1" smtClean="0">
                <a:latin typeface="Gill Sans MT" pitchFamily="34" charset="0"/>
              </a:rPr>
              <a:t>Sansone</a:t>
            </a:r>
            <a:r>
              <a:rPr lang="en-US" sz="1000" dirty="0" smtClean="0">
                <a:latin typeface="Gill Sans MT" pitchFamily="34" charset="0"/>
              </a:rPr>
              <a:t> on </a:t>
            </a:r>
            <a:r>
              <a:rPr lang="en-US" sz="1000" dirty="0" err="1" smtClean="0">
                <a:latin typeface="Gill Sans MT" pitchFamily="34" charset="0"/>
              </a:rPr>
              <a:t>Flikr</a:t>
            </a:r>
            <a:r>
              <a:rPr lang="en-US" sz="1000" dirty="0" smtClean="0">
                <a:latin typeface="Gill Sans MT" pitchFamily="34" charset="0"/>
              </a:rPr>
              <a:t> </a:t>
            </a:r>
          </a:p>
        </p:txBody>
      </p:sp>
    </p:spTree>
    <p:extLst>
      <p:ext uri="{BB962C8B-B14F-4D97-AF65-F5344CB8AC3E}">
        <p14:creationId xmlns:p14="http://schemas.microsoft.com/office/powerpoint/2010/main" val="22123336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orbeanbags.jpg"/>
          <p:cNvPicPr>
            <a:picLocks noChangeAspect="1"/>
          </p:cNvPicPr>
          <p:nvPr/>
        </p:nvPicPr>
        <p:blipFill>
          <a:blip r:embed="rId2" cstate="screen"/>
          <a:srcRect/>
          <a:stretch>
            <a:fillRect/>
          </a:stretch>
        </p:blipFill>
        <p:spPr>
          <a:xfrm>
            <a:off x="0" y="0"/>
            <a:ext cx="9144000" cy="6858000"/>
          </a:xfrm>
          <a:prstGeom prst="rect">
            <a:avLst/>
          </a:prstGeom>
        </p:spPr>
      </p:pic>
      <p:sp>
        <p:nvSpPr>
          <p:cNvPr id="2" name="TextBox 1"/>
          <p:cNvSpPr txBox="1"/>
          <p:nvPr/>
        </p:nvSpPr>
        <p:spPr>
          <a:xfrm>
            <a:off x="533400" y="4648200"/>
            <a:ext cx="3512821" cy="1569660"/>
          </a:xfrm>
          <a:prstGeom prst="rect">
            <a:avLst/>
          </a:prstGeom>
          <a:solidFill>
            <a:schemeClr val="bg1"/>
          </a:solidFill>
        </p:spPr>
        <p:txBody>
          <a:bodyPr wrap="none" rtlCol="0">
            <a:spAutoFit/>
          </a:bodyPr>
          <a:lstStyle/>
          <a:p>
            <a:pPr algn="ctr"/>
            <a:r>
              <a:rPr lang="en-US" sz="4800" dirty="0" smtClean="0">
                <a:solidFill>
                  <a:schemeClr val="bg1">
                    <a:lumMod val="25000"/>
                    <a:lumOff val="75000"/>
                  </a:schemeClr>
                </a:solidFill>
                <a:latin typeface="Gill Sans MT" pitchFamily="34" charset="0"/>
              </a:rPr>
              <a:t>Choose</a:t>
            </a:r>
          </a:p>
          <a:p>
            <a:pPr algn="ctr"/>
            <a:r>
              <a:rPr lang="en-US" sz="4800" dirty="0" smtClean="0">
                <a:solidFill>
                  <a:schemeClr val="bg1">
                    <a:lumMod val="25000"/>
                    <a:lumOff val="75000"/>
                  </a:schemeClr>
                </a:solidFill>
                <a:latin typeface="Gill Sans MT" pitchFamily="34" charset="0"/>
              </a:rPr>
              <a:t>Color + Font</a:t>
            </a:r>
          </a:p>
        </p:txBody>
      </p:sp>
      <p:sp>
        <p:nvSpPr>
          <p:cNvPr id="4" name="TextBox 3"/>
          <p:cNvSpPr txBox="1"/>
          <p:nvPr/>
        </p:nvSpPr>
        <p:spPr>
          <a:xfrm>
            <a:off x="5920041" y="0"/>
            <a:ext cx="3223959" cy="400110"/>
          </a:xfrm>
          <a:prstGeom prst="rect">
            <a:avLst/>
          </a:prstGeom>
          <a:noFill/>
        </p:spPr>
        <p:txBody>
          <a:bodyPr wrap="none" rtlCol="0">
            <a:spAutoFit/>
          </a:bodyPr>
          <a:lstStyle/>
          <a:p>
            <a:r>
              <a:rPr lang="en-US" sz="1000" dirty="0" smtClean="0">
                <a:solidFill>
                  <a:schemeClr val="bg1"/>
                </a:solidFill>
                <a:latin typeface="Gill Sans MT" pitchFamily="34" charset="0"/>
              </a:rPr>
              <a:t>Count and Spell Color Recognition Beanbags – NUMBERS</a:t>
            </a:r>
            <a:br>
              <a:rPr lang="en-US" sz="1000" dirty="0" smtClean="0">
                <a:solidFill>
                  <a:schemeClr val="bg1"/>
                </a:solidFill>
                <a:latin typeface="Gill Sans MT" pitchFamily="34" charset="0"/>
              </a:rPr>
            </a:br>
            <a:r>
              <a:rPr lang="en-US" sz="1000" dirty="0" smtClean="0">
                <a:solidFill>
                  <a:schemeClr val="bg1"/>
                </a:solidFill>
                <a:latin typeface="Gill Sans MT" pitchFamily="34" charset="0"/>
              </a:rPr>
              <a:t>by  </a:t>
            </a:r>
            <a:r>
              <a:rPr lang="en-US" sz="1000" dirty="0" err="1" smtClean="0">
                <a:solidFill>
                  <a:schemeClr val="bg1"/>
                </a:solidFill>
                <a:latin typeface="Gill Sans MT" pitchFamily="34" charset="0"/>
              </a:rPr>
              <a:t>EraPhernalia</a:t>
            </a:r>
            <a:r>
              <a:rPr lang="en-US" sz="1000" dirty="0" smtClean="0">
                <a:solidFill>
                  <a:schemeClr val="bg1"/>
                </a:solidFill>
                <a:latin typeface="Gill Sans MT" pitchFamily="34" charset="0"/>
              </a:rPr>
              <a:t> Vintage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 Searching for macroinvertebrates.jpg"/>
          <p:cNvPicPr>
            <a:picLocks noChangeAspect="1"/>
          </p:cNvPicPr>
          <p:nvPr/>
        </p:nvPicPr>
        <p:blipFill>
          <a:blip r:embed="rId3" cstate="screen"/>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 </a:t>
            </a:r>
            <a:endParaRPr lang="en-US" dirty="0"/>
          </a:p>
        </p:txBody>
      </p:sp>
      <p:sp>
        <p:nvSpPr>
          <p:cNvPr id="5" name="Rectangle 4"/>
          <p:cNvSpPr/>
          <p:nvPr/>
        </p:nvSpPr>
        <p:spPr>
          <a:xfrm>
            <a:off x="3962400" y="6581001"/>
            <a:ext cx="5181600" cy="276999"/>
          </a:xfrm>
          <a:prstGeom prst="rect">
            <a:avLst/>
          </a:prstGeom>
        </p:spPr>
        <p:txBody>
          <a:bodyPr wrap="square">
            <a:spAutoFit/>
          </a:bodyPr>
          <a:lstStyle/>
          <a:p>
            <a:r>
              <a:rPr lang="en-US" sz="1200" dirty="0" smtClean="0">
                <a:solidFill>
                  <a:schemeClr val="bg1">
                    <a:lumMod val="10000"/>
                    <a:lumOff val="90000"/>
                  </a:schemeClr>
                </a:solidFill>
              </a:rPr>
              <a:t>Searching for </a:t>
            </a:r>
            <a:r>
              <a:rPr lang="en-US" sz="1200" dirty="0" err="1" smtClean="0">
                <a:solidFill>
                  <a:schemeClr val="bg1">
                    <a:lumMod val="10000"/>
                    <a:lumOff val="90000"/>
                  </a:schemeClr>
                </a:solidFill>
              </a:rPr>
              <a:t>macroinvertebrates</a:t>
            </a:r>
            <a:r>
              <a:rPr lang="en-US" sz="1200" dirty="0" smtClean="0">
                <a:solidFill>
                  <a:schemeClr val="bg1">
                    <a:lumMod val="10000"/>
                    <a:lumOff val="90000"/>
                  </a:schemeClr>
                </a:solidFill>
              </a:rPr>
              <a:t> by the Horace Mann School on </a:t>
            </a:r>
            <a:r>
              <a:rPr lang="en-US" sz="1200" dirty="0" err="1" smtClean="0">
                <a:solidFill>
                  <a:schemeClr val="bg1">
                    <a:lumMod val="10000"/>
                    <a:lumOff val="90000"/>
                  </a:schemeClr>
                </a:solidFill>
              </a:rPr>
              <a:t>Picassa</a:t>
            </a:r>
            <a:endParaRPr lang="en-US" sz="1200" dirty="0">
              <a:solidFill>
                <a:schemeClr val="bg1">
                  <a:lumMod val="10000"/>
                  <a:lumOff val="90000"/>
                </a:schemeClr>
              </a:solidFill>
            </a:endParaRPr>
          </a:p>
        </p:txBody>
      </p:sp>
      <p:sp>
        <p:nvSpPr>
          <p:cNvPr id="6" name="TextBox 5"/>
          <p:cNvSpPr txBox="1"/>
          <p:nvPr/>
        </p:nvSpPr>
        <p:spPr>
          <a:xfrm>
            <a:off x="838200" y="609600"/>
            <a:ext cx="3087704" cy="830997"/>
          </a:xfrm>
          <a:prstGeom prst="rect">
            <a:avLst/>
          </a:prstGeom>
          <a:solidFill>
            <a:schemeClr val="bg1"/>
          </a:solidFill>
        </p:spPr>
        <p:txBody>
          <a:bodyPr wrap="none" rtlCol="0">
            <a:spAutoFit/>
          </a:bodyPr>
          <a:lstStyle/>
          <a:p>
            <a:pPr algn="ctr"/>
            <a:r>
              <a:rPr lang="en-US" sz="4800" dirty="0" smtClean="0">
                <a:latin typeface="Gill Sans MT" pitchFamily="34" charset="0"/>
              </a:rPr>
              <a:t>Find Images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133600"/>
            <a:ext cx="7891519" cy="2308324"/>
          </a:xfrm>
          <a:prstGeom prst="rect">
            <a:avLst/>
          </a:prstGeom>
          <a:solidFill>
            <a:schemeClr val="bg1"/>
          </a:solidFill>
        </p:spPr>
        <p:txBody>
          <a:bodyPr wrap="none" rtlCol="0">
            <a:spAutoFit/>
          </a:bodyPr>
          <a:lstStyle/>
          <a:p>
            <a:r>
              <a:rPr lang="en-US" sz="4800" dirty="0" smtClean="0">
                <a:solidFill>
                  <a:srgbClr val="98E0FE"/>
                </a:solidFill>
                <a:latin typeface="Gill Sans MT" pitchFamily="34" charset="0"/>
              </a:rPr>
              <a:t>Presentations as Story </a:t>
            </a:r>
          </a:p>
          <a:p>
            <a:endParaRPr lang="en-US" sz="4800" dirty="0">
              <a:solidFill>
                <a:srgbClr val="98E0FE"/>
              </a:solidFill>
              <a:latin typeface="Gill Sans MT" pitchFamily="34" charset="0"/>
            </a:endParaRPr>
          </a:p>
          <a:p>
            <a:r>
              <a:rPr lang="en-US" sz="4800" dirty="0" smtClean="0">
                <a:solidFill>
                  <a:srgbClr val="98E0FE"/>
                </a:solidFill>
                <a:latin typeface="Gill Sans MT" pitchFamily="34" charset="0"/>
              </a:rPr>
              <a:t>Design Principles for Slideware</a:t>
            </a:r>
            <a:endParaRPr lang="en-US" sz="4800" dirty="0">
              <a:solidFill>
                <a:srgbClr val="98E0FE"/>
              </a:solidFill>
              <a:latin typeface="Gill Sans MT" pitchFamily="34" charset="0"/>
            </a:endParaRPr>
          </a:p>
        </p:txBody>
      </p:sp>
    </p:spTree>
    <p:extLst>
      <p:ext uri="{BB962C8B-B14F-4D97-AF65-F5344CB8AC3E}">
        <p14:creationId xmlns:p14="http://schemas.microsoft.com/office/powerpoint/2010/main" val="29627047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issors.jpg"/>
          <p:cNvPicPr>
            <a:picLocks noChangeAspect="1"/>
          </p:cNvPicPr>
          <p:nvPr/>
        </p:nvPicPr>
        <p:blipFill>
          <a:blip r:embed="rId2" cstate="screen"/>
          <a:srcRect/>
          <a:stretch>
            <a:fillRect/>
          </a:stretch>
        </p:blipFill>
        <p:spPr>
          <a:xfrm>
            <a:off x="0" y="0"/>
            <a:ext cx="9144000" cy="6858001"/>
          </a:xfrm>
          <a:prstGeom prst="rect">
            <a:avLst/>
          </a:prstGeom>
        </p:spPr>
      </p:pic>
      <p:sp>
        <p:nvSpPr>
          <p:cNvPr id="2" name="TextBox 1"/>
          <p:cNvSpPr txBox="1"/>
          <p:nvPr/>
        </p:nvSpPr>
        <p:spPr>
          <a:xfrm>
            <a:off x="2514600" y="4800600"/>
            <a:ext cx="4037580" cy="830997"/>
          </a:xfrm>
          <a:prstGeom prst="rect">
            <a:avLst/>
          </a:prstGeom>
          <a:solidFill>
            <a:schemeClr val="bg1"/>
          </a:solidFill>
        </p:spPr>
        <p:txBody>
          <a:bodyPr wrap="none" rtlCol="0">
            <a:spAutoFit/>
          </a:bodyPr>
          <a:lstStyle/>
          <a:p>
            <a:pPr algn="ctr"/>
            <a:r>
              <a:rPr lang="en-US" sz="4800" dirty="0" smtClean="0">
                <a:solidFill>
                  <a:schemeClr val="bg1">
                    <a:lumMod val="25000"/>
                    <a:lumOff val="75000"/>
                  </a:schemeClr>
                </a:solidFill>
                <a:latin typeface="Gill Sans MT" pitchFamily="34" charset="0"/>
              </a:rPr>
              <a:t>Remove Excess</a:t>
            </a:r>
          </a:p>
        </p:txBody>
      </p:sp>
      <p:sp>
        <p:nvSpPr>
          <p:cNvPr id="5" name="TextBox 4"/>
          <p:cNvSpPr txBox="1"/>
          <p:nvPr/>
        </p:nvSpPr>
        <p:spPr>
          <a:xfrm>
            <a:off x="5405476" y="6611779"/>
            <a:ext cx="3738524" cy="246221"/>
          </a:xfrm>
          <a:prstGeom prst="rect">
            <a:avLst/>
          </a:prstGeom>
          <a:noFill/>
        </p:spPr>
        <p:txBody>
          <a:bodyPr wrap="none" rtlCol="0">
            <a:spAutoFit/>
          </a:bodyPr>
          <a:lstStyle/>
          <a:p>
            <a:r>
              <a:rPr lang="en-US" sz="1000" dirty="0" smtClean="0">
                <a:solidFill>
                  <a:schemeClr val="bg1">
                    <a:lumMod val="10000"/>
                    <a:lumOff val="90000"/>
                  </a:schemeClr>
                </a:solidFill>
                <a:latin typeface="Gill Sans MT" pitchFamily="34" charset="0"/>
              </a:rPr>
              <a:t>Some people say I am obsessed with my lawn by </a:t>
            </a:r>
            <a:r>
              <a:rPr lang="en-US" sz="1000" b="1" dirty="0" err="1" smtClean="0">
                <a:solidFill>
                  <a:schemeClr val="bg1">
                    <a:lumMod val="10000"/>
                    <a:lumOff val="90000"/>
                  </a:schemeClr>
                </a:solidFill>
              </a:rPr>
              <a:t>Jez</a:t>
            </a:r>
            <a:r>
              <a:rPr lang="en-US" sz="1000" b="1" dirty="0" smtClean="0">
                <a:solidFill>
                  <a:schemeClr val="bg1">
                    <a:lumMod val="10000"/>
                    <a:lumOff val="90000"/>
                  </a:schemeClr>
                </a:solidFill>
              </a:rPr>
              <a:t> Page</a:t>
            </a:r>
            <a:r>
              <a:rPr lang="en-US" sz="1000" dirty="0" smtClean="0">
                <a:solidFill>
                  <a:schemeClr val="bg1">
                    <a:lumMod val="10000"/>
                    <a:lumOff val="90000"/>
                  </a:schemeClr>
                </a:solidFill>
                <a:latin typeface="Gill Sans MT" pitchFamily="34" charset="0"/>
              </a:rPr>
              <a:t> on </a:t>
            </a:r>
            <a:r>
              <a:rPr lang="en-US" sz="1000" dirty="0" err="1" smtClean="0">
                <a:solidFill>
                  <a:schemeClr val="bg1">
                    <a:lumMod val="10000"/>
                    <a:lumOff val="90000"/>
                  </a:schemeClr>
                </a:solidFill>
                <a:latin typeface="Gill Sans MT" pitchFamily="34" charset="0"/>
              </a:rPr>
              <a:t>Flickr</a:t>
            </a:r>
            <a:endParaRPr lang="en-US" sz="1000" b="1" dirty="0" smtClean="0">
              <a:solidFill>
                <a:schemeClr val="bg1">
                  <a:lumMod val="10000"/>
                  <a:lumOff val="90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0" y="6611779"/>
            <a:ext cx="3048000" cy="246221"/>
          </a:xfrm>
          <a:prstGeom prst="rect">
            <a:avLst/>
          </a:prstGeom>
          <a:noFill/>
        </p:spPr>
        <p:txBody>
          <a:bodyPr wrap="square" rtlCol="0">
            <a:spAutoFit/>
          </a:bodyPr>
          <a:lstStyle/>
          <a:p>
            <a:r>
              <a:rPr lang="en-US" sz="1000" b="1" dirty="0" smtClean="0">
                <a:hlinkClick r:id="rId2"/>
              </a:rPr>
              <a:t>Audience Participation </a:t>
            </a:r>
            <a:r>
              <a:rPr lang="en-US" sz="1000" b="1" dirty="0" smtClean="0"/>
              <a:t>by </a:t>
            </a:r>
            <a:r>
              <a:rPr lang="en-US" sz="1000" b="1" dirty="0" err="1" smtClean="0"/>
              <a:t>ActiveSteve</a:t>
            </a:r>
            <a:r>
              <a:rPr lang="en-US" sz="1000" b="1" dirty="0" smtClean="0"/>
              <a:t> </a:t>
            </a:r>
            <a:r>
              <a:rPr lang="en-US" sz="1000" dirty="0" smtClean="0"/>
              <a:t>on Flickr</a:t>
            </a:r>
            <a:endParaRPr lang="en-US" sz="1000"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 y="381000"/>
            <a:ext cx="9144000" cy="6107906"/>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707886"/>
          </a:xfrm>
          <a:prstGeom prst="rect">
            <a:avLst/>
          </a:prstGeom>
          <a:solidFill>
            <a:schemeClr val="bg2"/>
          </a:solidFill>
        </p:spPr>
        <p:txBody>
          <a:bodyPr wrap="square">
            <a:spAutoFit/>
          </a:bodyPr>
          <a:lstStyle/>
          <a:p>
            <a:r>
              <a:rPr lang="en-US" sz="4000" b="1" dirty="0" smtClean="0">
                <a:solidFill>
                  <a:schemeClr val="bg1">
                    <a:lumMod val="10000"/>
                    <a:lumOff val="90000"/>
                  </a:schemeClr>
                </a:solidFill>
                <a:latin typeface="Gill Sans MT" pitchFamily="34" charset="0"/>
              </a:rPr>
              <a:t>http://ubalt.libguides.com/powerpoint</a:t>
            </a:r>
          </a:p>
        </p:txBody>
      </p:sp>
      <p:pic>
        <p:nvPicPr>
          <p:cNvPr id="5" name="Picture 4" descr="Book_Slideology-255x256.jpg"/>
          <p:cNvPicPr>
            <a:picLocks noChangeAspect="1"/>
          </p:cNvPicPr>
          <p:nvPr/>
        </p:nvPicPr>
        <p:blipFill>
          <a:blip r:embed="rId2" cstate="screen"/>
          <a:stretch>
            <a:fillRect/>
          </a:stretch>
        </p:blipFill>
        <p:spPr>
          <a:xfrm>
            <a:off x="1219200" y="1143000"/>
            <a:ext cx="2428875" cy="2438400"/>
          </a:xfrm>
          <a:prstGeom prst="rect">
            <a:avLst/>
          </a:prstGeom>
        </p:spPr>
      </p:pic>
      <p:pic>
        <p:nvPicPr>
          <p:cNvPr id="6" name="Picture 5" descr="preszen.jpg"/>
          <p:cNvPicPr>
            <a:picLocks noChangeAspect="1"/>
          </p:cNvPicPr>
          <p:nvPr/>
        </p:nvPicPr>
        <p:blipFill>
          <a:blip r:embed="rId3" cstate="screen"/>
          <a:stretch>
            <a:fillRect/>
          </a:stretch>
        </p:blipFill>
        <p:spPr>
          <a:xfrm>
            <a:off x="4191000" y="1143000"/>
            <a:ext cx="4114800" cy="2450592"/>
          </a:xfrm>
          <a:prstGeom prst="rect">
            <a:avLst/>
          </a:prstGeom>
        </p:spPr>
      </p:pic>
      <p:pic>
        <p:nvPicPr>
          <p:cNvPr id="2" name="Picture 1"/>
          <p:cNvPicPr>
            <a:picLocks noChangeAspect="1"/>
          </p:cNvPicPr>
          <p:nvPr/>
        </p:nvPicPr>
        <p:blipFill>
          <a:blip r:embed="rId4"/>
          <a:stretch>
            <a:fillRect/>
          </a:stretch>
        </p:blipFill>
        <p:spPr>
          <a:xfrm>
            <a:off x="1219200" y="3962400"/>
            <a:ext cx="2400300" cy="2400300"/>
          </a:xfrm>
          <a:prstGeom prst="rect">
            <a:avLst/>
          </a:prstGeom>
        </p:spPr>
      </p:pic>
      <p:pic>
        <p:nvPicPr>
          <p:cNvPr id="9" name="Picture 8"/>
          <p:cNvPicPr>
            <a:picLocks noChangeAspect="1"/>
          </p:cNvPicPr>
          <p:nvPr/>
        </p:nvPicPr>
        <p:blipFill rotWithShape="1">
          <a:blip r:embed="rId5"/>
          <a:srcRect l="23333" t="4794" r="22000" b="2055"/>
          <a:stretch/>
        </p:blipFill>
        <p:spPr>
          <a:xfrm>
            <a:off x="5410200" y="3800106"/>
            <a:ext cx="1653988" cy="2743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4038600"/>
            <a:ext cx="3485762"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presentation</a:t>
            </a:r>
            <a:r>
              <a:rPr lang="en-US" sz="4800" dirty="0" smtClean="0">
                <a:latin typeface="Gill Sans MT" pitchFamily="34" charset="0"/>
              </a:rPr>
              <a:t> </a:t>
            </a:r>
          </a:p>
        </p:txBody>
      </p:sp>
      <p:sp>
        <p:nvSpPr>
          <p:cNvPr id="4" name="TextBox 3"/>
          <p:cNvSpPr txBox="1"/>
          <p:nvPr/>
        </p:nvSpPr>
        <p:spPr>
          <a:xfrm>
            <a:off x="1219200" y="1524000"/>
            <a:ext cx="6573723"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information + storytelling</a:t>
            </a:r>
          </a:p>
        </p:txBody>
      </p:sp>
      <p:sp>
        <p:nvSpPr>
          <p:cNvPr id="6" name="Rectangle 5"/>
          <p:cNvSpPr/>
          <p:nvPr/>
        </p:nvSpPr>
        <p:spPr>
          <a:xfrm>
            <a:off x="4052251" y="2781300"/>
            <a:ext cx="715260" cy="830997"/>
          </a:xfrm>
          <a:prstGeom prst="rect">
            <a:avLst/>
          </a:prstGeom>
        </p:spPr>
        <p:txBody>
          <a:bodyPr wrap="none">
            <a:spAutoFit/>
          </a:bodyPr>
          <a:lstStyle/>
          <a:p>
            <a:pPr lvl="0"/>
            <a:r>
              <a:rPr lang="en-US" sz="4800" dirty="0" smtClean="0">
                <a:solidFill>
                  <a:srgbClr val="01415B">
                    <a:lumMod val="25000"/>
                    <a:lumOff val="75000"/>
                  </a:srgbClr>
                </a:solidFill>
                <a:latin typeface="Gill Sans MT" pitchFamily="34" charset="0"/>
              </a:rPr>
              <a:t>=</a:t>
            </a:r>
            <a:r>
              <a:rPr lang="en-US" sz="4800" dirty="0" smtClean="0">
                <a:solidFill>
                  <a:srgbClr val="FFFFFF"/>
                </a:solidFill>
                <a:latin typeface="Gill Sans MT" pitchFamily="34" charset="0"/>
              </a:rPr>
              <a:t> </a:t>
            </a:r>
            <a:endParaRPr lang="en-US" sz="4800" dirty="0">
              <a:solidFill>
                <a:srgbClr val="FFFFFF"/>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 y="0"/>
            <a:ext cx="9144000" cy="6858000"/>
          </a:xfrm>
          <a:prstGeom prst="rect">
            <a:avLst/>
          </a:prstGeom>
        </p:spPr>
      </p:pic>
      <p:sp>
        <p:nvSpPr>
          <p:cNvPr id="2" name="TextBox 1"/>
          <p:cNvSpPr txBox="1"/>
          <p:nvPr/>
        </p:nvSpPr>
        <p:spPr>
          <a:xfrm>
            <a:off x="4114800" y="2514600"/>
            <a:ext cx="1543115"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Story</a:t>
            </a:r>
          </a:p>
        </p:txBody>
      </p:sp>
      <p:sp>
        <p:nvSpPr>
          <p:cNvPr id="4" name="TextBox 3"/>
          <p:cNvSpPr txBox="1"/>
          <p:nvPr/>
        </p:nvSpPr>
        <p:spPr>
          <a:xfrm>
            <a:off x="6020994" y="6611779"/>
            <a:ext cx="3123006" cy="246221"/>
          </a:xfrm>
          <a:prstGeom prst="rect">
            <a:avLst/>
          </a:prstGeom>
          <a:noFill/>
        </p:spPr>
        <p:txBody>
          <a:bodyPr wrap="square" rtlCol="0">
            <a:spAutoFit/>
          </a:bodyPr>
          <a:lstStyle/>
          <a:p>
            <a:r>
              <a:rPr lang="en-US" sz="1000" dirty="0" smtClean="0">
                <a:latin typeface="Gill Sans MT" pitchFamily="34" charset="0"/>
                <a:hlinkClick r:id="rId4"/>
              </a:rPr>
              <a:t>Storyboard drafted </a:t>
            </a:r>
            <a:r>
              <a:rPr lang="en-US" sz="1000" dirty="0" smtClean="0">
                <a:latin typeface="Gill Sans MT" pitchFamily="34" charset="0"/>
              </a:rPr>
              <a:t>by Mike </a:t>
            </a:r>
            <a:r>
              <a:rPr lang="en-US" sz="1000" dirty="0" err="1" smtClean="0">
                <a:latin typeface="Gill Sans MT" pitchFamily="34" charset="0"/>
              </a:rPr>
              <a:t>Sansone</a:t>
            </a:r>
            <a:r>
              <a:rPr lang="en-US" sz="1000" dirty="0" smtClean="0">
                <a:latin typeface="Gill Sans MT" pitchFamily="34" charset="0"/>
              </a:rPr>
              <a:t> on </a:t>
            </a:r>
            <a:r>
              <a:rPr lang="en-US" sz="1000" dirty="0" err="1" smtClean="0">
                <a:latin typeface="Gill Sans MT" pitchFamily="34" charset="0"/>
              </a:rPr>
              <a:t>Flikr</a:t>
            </a:r>
            <a:r>
              <a:rPr lang="en-US" sz="1000" dirty="0" smtClean="0">
                <a:latin typeface="Gill Sans MT"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0" y="2057400"/>
            <a:ext cx="1114408"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End</a:t>
            </a:r>
            <a:endParaRPr lang="en-US" sz="4800" dirty="0" smtClean="0">
              <a:latin typeface="Gill Sans MT" pitchFamily="34" charset="0"/>
            </a:endParaRPr>
          </a:p>
        </p:txBody>
      </p:sp>
      <p:sp>
        <p:nvSpPr>
          <p:cNvPr id="4" name="TextBox 3"/>
          <p:cNvSpPr txBox="1"/>
          <p:nvPr/>
        </p:nvSpPr>
        <p:spPr>
          <a:xfrm>
            <a:off x="152400" y="3861122"/>
            <a:ext cx="2544286"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Beginning</a:t>
            </a:r>
          </a:p>
        </p:txBody>
      </p:sp>
      <p:sp>
        <p:nvSpPr>
          <p:cNvPr id="6" name="Rectangle 5"/>
          <p:cNvSpPr/>
          <p:nvPr/>
        </p:nvSpPr>
        <p:spPr>
          <a:xfrm>
            <a:off x="3810000" y="2688928"/>
            <a:ext cx="2023696" cy="830997"/>
          </a:xfrm>
          <a:prstGeom prst="rect">
            <a:avLst/>
          </a:prstGeom>
        </p:spPr>
        <p:txBody>
          <a:bodyPr wrap="none">
            <a:spAutoFit/>
          </a:bodyPr>
          <a:lstStyle/>
          <a:p>
            <a:pPr lvl="0"/>
            <a:r>
              <a:rPr lang="en-US" sz="4800" dirty="0" smtClean="0">
                <a:solidFill>
                  <a:srgbClr val="01415B">
                    <a:lumMod val="25000"/>
                    <a:lumOff val="75000"/>
                  </a:srgbClr>
                </a:solidFill>
                <a:latin typeface="Gill Sans MT" pitchFamily="34" charset="0"/>
              </a:rPr>
              <a:t>Middle</a:t>
            </a:r>
            <a:r>
              <a:rPr lang="en-US" sz="4800" dirty="0" smtClean="0">
                <a:solidFill>
                  <a:srgbClr val="FFFFFF"/>
                </a:solidFill>
                <a:latin typeface="Gill Sans MT" pitchFamily="34" charset="0"/>
              </a:rPr>
              <a:t> </a:t>
            </a:r>
            <a:endParaRPr lang="en-US" sz="4800" dirty="0">
              <a:solidFill>
                <a:srgbClr val="FFFFFF"/>
              </a:solidFill>
              <a:latin typeface="Gill Sans MT" pitchFamily="34" charset="0"/>
            </a:endParaRPr>
          </a:p>
        </p:txBody>
      </p:sp>
      <p:sp>
        <p:nvSpPr>
          <p:cNvPr id="7" name="Rectangle 6"/>
          <p:cNvSpPr/>
          <p:nvPr/>
        </p:nvSpPr>
        <p:spPr>
          <a:xfrm>
            <a:off x="2209800" y="304800"/>
            <a:ext cx="4810484" cy="1015663"/>
          </a:xfrm>
          <a:prstGeom prst="rect">
            <a:avLst/>
          </a:prstGeom>
        </p:spPr>
        <p:txBody>
          <a:bodyPr wrap="none">
            <a:spAutoFit/>
          </a:bodyPr>
          <a:lstStyle/>
          <a:p>
            <a:pPr lvl="0"/>
            <a:r>
              <a:rPr lang="en-US" sz="6000" dirty="0" smtClean="0">
                <a:solidFill>
                  <a:srgbClr val="01415B">
                    <a:lumMod val="25000"/>
                    <a:lumOff val="75000"/>
                  </a:srgbClr>
                </a:solidFill>
                <a:latin typeface="Gill Sans MT" pitchFamily="34" charset="0"/>
              </a:rPr>
              <a:t>Hero’s Journey</a:t>
            </a:r>
            <a:endParaRPr lang="en-US" sz="6000" dirty="0">
              <a:solidFill>
                <a:srgbClr val="01415B">
                  <a:lumMod val="25000"/>
                  <a:lumOff val="75000"/>
                </a:srgbClr>
              </a:solidFill>
              <a:latin typeface="Gill Sans MT" pitchFamily="34" charset="0"/>
            </a:endParaRPr>
          </a:p>
        </p:txBody>
      </p:sp>
      <p:sp>
        <p:nvSpPr>
          <p:cNvPr id="8" name="Rectangle 7"/>
          <p:cNvSpPr/>
          <p:nvPr/>
        </p:nvSpPr>
        <p:spPr>
          <a:xfrm>
            <a:off x="2953562" y="2819401"/>
            <a:ext cx="170638" cy="1752600"/>
          </a:xfrm>
          <a:prstGeom prst="rect">
            <a:avLst/>
          </a:prstGeom>
          <a:solidFill>
            <a:srgbClr val="98E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05601" y="2161061"/>
            <a:ext cx="152400" cy="1700062"/>
          </a:xfrm>
          <a:prstGeom prst="rect">
            <a:avLst/>
          </a:prstGeom>
          <a:solidFill>
            <a:srgbClr val="98E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584" y="4114800"/>
            <a:ext cx="3835400" cy="2552938"/>
          </a:xfrm>
          <a:prstGeom prst="rect">
            <a:avLst/>
          </a:prstGeom>
        </p:spPr>
      </p:pic>
      <p:sp>
        <p:nvSpPr>
          <p:cNvPr id="11" name="TextBox 10"/>
          <p:cNvSpPr txBox="1"/>
          <p:nvPr/>
        </p:nvSpPr>
        <p:spPr>
          <a:xfrm>
            <a:off x="5603032" y="6516960"/>
            <a:ext cx="3334952" cy="276999"/>
          </a:xfrm>
          <a:prstGeom prst="rect">
            <a:avLst/>
          </a:prstGeom>
          <a:solidFill>
            <a:schemeClr val="bg1"/>
          </a:solidFill>
        </p:spPr>
        <p:txBody>
          <a:bodyPr wrap="none" rtlCol="0">
            <a:spAutoFit/>
          </a:bodyPr>
          <a:lstStyle/>
          <a:p>
            <a:r>
              <a:rPr lang="en-US" sz="1200" dirty="0" smtClean="0">
                <a:latin typeface="Gill Sans MT" pitchFamily="34" charset="0"/>
                <a:hlinkClick r:id="rId4"/>
              </a:rPr>
              <a:t>Incredible Transformation </a:t>
            </a:r>
            <a:r>
              <a:rPr lang="en-US" sz="1200" dirty="0" smtClean="0">
                <a:latin typeface="Gill Sans MT" pitchFamily="34" charset="0"/>
              </a:rPr>
              <a:t>by JD Hancock on Flickr</a:t>
            </a:r>
          </a:p>
        </p:txBody>
      </p:sp>
    </p:spTree>
    <p:extLst>
      <p:ext uri="{BB962C8B-B14F-4D97-AF65-F5344CB8AC3E}">
        <p14:creationId xmlns:p14="http://schemas.microsoft.com/office/powerpoint/2010/main" val="205727209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415B"/>
        </a:solidFill>
        <a:effectLst/>
      </p:bgPr>
    </p:bg>
    <p:spTree>
      <p:nvGrpSpPr>
        <p:cNvPr id="1" name=""/>
        <p:cNvGrpSpPr/>
        <p:nvPr/>
      </p:nvGrpSpPr>
      <p:grpSpPr>
        <a:xfrm>
          <a:off x="0" y="0"/>
          <a:ext cx="0" cy="0"/>
          <a:chOff x="0" y="0"/>
          <a:chExt cx="0" cy="0"/>
        </a:xfrm>
      </p:grpSpPr>
      <p:sp>
        <p:nvSpPr>
          <p:cNvPr id="4" name="TextBox 3"/>
          <p:cNvSpPr txBox="1"/>
          <p:nvPr/>
        </p:nvSpPr>
        <p:spPr>
          <a:xfrm>
            <a:off x="5257800" y="6611779"/>
            <a:ext cx="3893916" cy="246221"/>
          </a:xfrm>
          <a:prstGeom prst="rect">
            <a:avLst/>
          </a:prstGeom>
          <a:solidFill>
            <a:srgbClr val="01415B"/>
          </a:solidFill>
        </p:spPr>
        <p:txBody>
          <a:bodyPr wrap="square" rtlCol="0">
            <a:spAutoFit/>
          </a:bodyPr>
          <a:lstStyle/>
          <a:p>
            <a:r>
              <a:rPr lang="en-US" sz="1000" dirty="0" smtClean="0">
                <a:latin typeface="Gill Sans MT" pitchFamily="34" charset="0"/>
                <a:hlinkClick r:id="rId3"/>
              </a:rPr>
              <a:t>TTL_Studios-Michael_Moore-2356</a:t>
            </a:r>
            <a:r>
              <a:rPr lang="en-US" sz="1000" dirty="0" smtClean="0">
                <a:latin typeface="Gill Sans MT" pitchFamily="34" charset="0"/>
              </a:rPr>
              <a:t> by </a:t>
            </a:r>
            <a:r>
              <a:rPr lang="en-US" sz="1000" dirty="0" err="1" smtClean="0">
                <a:latin typeface="Gill Sans MT" pitchFamily="34" charset="0"/>
              </a:rPr>
              <a:t>Montclaire</a:t>
            </a:r>
            <a:r>
              <a:rPr lang="en-US" sz="1000" dirty="0" smtClean="0">
                <a:latin typeface="Gill Sans MT" pitchFamily="34" charset="0"/>
              </a:rPr>
              <a:t> </a:t>
            </a:r>
            <a:r>
              <a:rPr lang="en-US" sz="1000" dirty="0" err="1" smtClean="0">
                <a:latin typeface="Gill Sans MT" pitchFamily="34" charset="0"/>
              </a:rPr>
              <a:t>ilm</a:t>
            </a:r>
            <a:r>
              <a:rPr lang="en-US" sz="1000" dirty="0" smtClean="0">
                <a:latin typeface="Gill Sans MT" pitchFamily="34" charset="0"/>
              </a:rPr>
              <a:t> Festival on Flickr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6" y="304800"/>
            <a:ext cx="9144000" cy="6103441"/>
          </a:xfrm>
          <a:prstGeom prst="rect">
            <a:avLst/>
          </a:prstGeom>
        </p:spPr>
      </p:pic>
    </p:spTree>
    <p:extLst>
      <p:ext uri="{BB962C8B-B14F-4D97-AF65-F5344CB8AC3E}">
        <p14:creationId xmlns:p14="http://schemas.microsoft.com/office/powerpoint/2010/main" val="351762844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none" rtlCol="0">
        <a:spAutoFit/>
      </a:bodyPr>
      <a:lstStyle>
        <a:defPPr>
          <a:defRPr sz="4800" dirty="0" smtClean="0">
            <a:latin typeface="Gill Sans MT" pitchFamily="34" charset="0"/>
          </a:defRPr>
        </a:defPPr>
      </a:lstStyle>
    </a:txDef>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Gill Sans">
      <a:majorFont>
        <a:latin typeface="Gill Sans MT Condensed"/>
        <a:ea typeface=""/>
        <a:cs typeface=""/>
      </a:majorFont>
      <a:minorFont>
        <a:latin typeface="Gill Sans MT"/>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BAEEBBCFBE7E42BBFD1D4471130A30" ma:contentTypeVersion="0" ma:contentTypeDescription="Create a new document." ma:contentTypeScope="" ma:versionID="69ecabc679f122d1b663eb60352864f1">
  <xsd:schema xmlns:xsd="http://www.w3.org/2001/XMLSchema" xmlns:xs="http://www.w3.org/2001/XMLSchema" xmlns:p="http://schemas.microsoft.com/office/2006/metadata/properties" targetNamespace="http://schemas.microsoft.com/office/2006/metadata/properties" ma:root="true" ma:fieldsID="d2a70dcf829f07d769104eff5b3be9b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FB7792-B335-47C7-B901-33EDAC64A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BC0F0A9-1F72-4DAB-9470-BD040DE5436C}">
  <ds:schemaRefs>
    <ds:schemaRef ds:uri="http://schemas.microsoft.com/sharepoint/v3/contenttype/forms"/>
  </ds:schemaRefs>
</ds:datastoreItem>
</file>

<file path=customXml/itemProps3.xml><?xml version="1.0" encoding="utf-8"?>
<ds:datastoreItem xmlns:ds="http://schemas.openxmlformats.org/officeDocument/2006/customXml" ds:itemID="{8EED4586-9A2E-4B69-BAF4-67D284E99D83}">
  <ds:schemaRefs>
    <ds:schemaRef ds:uri="http://schemas.microsoft.com/office/2006/documentManagement/typ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2741</TotalTime>
  <Words>1531</Words>
  <Application>Microsoft Office PowerPoint</Application>
  <PresentationFormat>On-screen Show (4:3)</PresentationFormat>
  <Paragraphs>249</Paragraphs>
  <Slides>52</Slides>
  <Notes>39</Notes>
  <HiddenSlides>1</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52</vt:i4>
      </vt:variant>
    </vt:vector>
  </HeadingPairs>
  <TitlesOfParts>
    <vt:vector size="64" baseType="lpstr">
      <vt:lpstr>Arial</vt:lpstr>
      <vt:lpstr>Calibri</vt:lpstr>
      <vt:lpstr>Garamond</vt:lpstr>
      <vt:lpstr>Gill Sans MT</vt:lpstr>
      <vt:lpstr>Gill Sans MT Condensed</vt:lpstr>
      <vt:lpstr>Trebuchet MS</vt:lpstr>
      <vt:lpstr>Wingdings</vt:lpstr>
      <vt:lpstr>Wingdings 2</vt:lpstr>
      <vt:lpstr>Wingdings 3</vt:lpstr>
      <vt:lpstr>Office Theme</vt:lpstr>
      <vt:lpstr>Metro</vt:lpstr>
      <vt:lpstr>Opulent</vt:lpstr>
      <vt:lpstr>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Company>University of Baltimore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test</dc:creator>
  <cp:lastModifiedBy>Michael Shochet</cp:lastModifiedBy>
  <cp:revision>258</cp:revision>
  <dcterms:created xsi:type="dcterms:W3CDTF">2011-04-11T14:28:40Z</dcterms:created>
  <dcterms:modified xsi:type="dcterms:W3CDTF">2015-01-29T16:45:41Z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0x01010040BAEEBBCFBE7E42BBFD1D4471130A30</vt:lpwstr>
  </property>
</Properties>
</file>