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activeX/activeX2.xml" ContentType="application/vnd.ms-office.activeX+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ms-office.activeX"/>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activeX/activeX1.xml" ContentType="application/vnd.ms-office.activeX+xml"/>
  <Override PartName="/ppt/notesSlides/notesSlide37.xml" ContentType="application/vnd.openxmlformats-officedocument.presentationml.notesSlide+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44" r:id="rId3"/>
  </p:sldMasterIdLst>
  <p:notesMasterIdLst>
    <p:notesMasterId r:id="rId66"/>
  </p:notesMasterIdLst>
  <p:handoutMasterIdLst>
    <p:handoutMasterId r:id="rId67"/>
  </p:handoutMasterIdLst>
  <p:sldIdLst>
    <p:sldId id="256" r:id="rId4"/>
    <p:sldId id="313" r:id="rId5"/>
    <p:sldId id="352" r:id="rId6"/>
    <p:sldId id="350" r:id="rId7"/>
    <p:sldId id="349" r:id="rId8"/>
    <p:sldId id="257" r:id="rId9"/>
    <p:sldId id="338" r:id="rId10"/>
    <p:sldId id="259" r:id="rId11"/>
    <p:sldId id="260" r:id="rId12"/>
    <p:sldId id="264" r:id="rId13"/>
    <p:sldId id="262" r:id="rId14"/>
    <p:sldId id="265" r:id="rId15"/>
    <p:sldId id="316" r:id="rId16"/>
    <p:sldId id="261" r:id="rId17"/>
    <p:sldId id="266" r:id="rId18"/>
    <p:sldId id="271" r:id="rId19"/>
    <p:sldId id="270" r:id="rId20"/>
    <p:sldId id="263" r:id="rId21"/>
    <p:sldId id="309" r:id="rId22"/>
    <p:sldId id="267" r:id="rId23"/>
    <p:sldId id="269" r:id="rId24"/>
    <p:sldId id="272" r:id="rId25"/>
    <p:sldId id="273" r:id="rId26"/>
    <p:sldId id="268" r:id="rId27"/>
    <p:sldId id="274" r:id="rId28"/>
    <p:sldId id="275" r:id="rId29"/>
    <p:sldId id="276" r:id="rId30"/>
    <p:sldId id="301" r:id="rId31"/>
    <p:sldId id="303" r:id="rId32"/>
    <p:sldId id="314" r:id="rId33"/>
    <p:sldId id="304" r:id="rId34"/>
    <p:sldId id="305" r:id="rId35"/>
    <p:sldId id="315" r:id="rId36"/>
    <p:sldId id="336" r:id="rId37"/>
    <p:sldId id="302" r:id="rId38"/>
    <p:sldId id="308" r:id="rId39"/>
    <p:sldId id="306" r:id="rId40"/>
    <p:sldId id="284" r:id="rId41"/>
    <p:sldId id="310" r:id="rId42"/>
    <p:sldId id="300" r:id="rId43"/>
    <p:sldId id="285" r:id="rId44"/>
    <p:sldId id="351" r:id="rId45"/>
    <p:sldId id="311" r:id="rId46"/>
    <p:sldId id="288" r:id="rId47"/>
    <p:sldId id="345" r:id="rId48"/>
    <p:sldId id="333" r:id="rId49"/>
    <p:sldId id="339" r:id="rId50"/>
    <p:sldId id="344" r:id="rId51"/>
    <p:sldId id="343" r:id="rId52"/>
    <p:sldId id="331" r:id="rId53"/>
    <p:sldId id="341" r:id="rId54"/>
    <p:sldId id="342" r:id="rId55"/>
    <p:sldId id="347" r:id="rId56"/>
    <p:sldId id="348" r:id="rId57"/>
    <p:sldId id="355" r:id="rId58"/>
    <p:sldId id="353" r:id="rId59"/>
    <p:sldId id="322" r:id="rId60"/>
    <p:sldId id="323" r:id="rId61"/>
    <p:sldId id="326" r:id="rId62"/>
    <p:sldId id="325" r:id="rId63"/>
    <p:sldId id="346" r:id="rId64"/>
    <p:sldId id="327"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15B"/>
    <a:srgbClr val="FF00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7" autoAdjust="0"/>
    <p:restoredTop sz="86878" autoAdjust="0"/>
  </p:normalViewPr>
  <p:slideViewPr>
    <p:cSldViewPr>
      <p:cViewPr varScale="1">
        <p:scale>
          <a:sx n="64" d="100"/>
          <a:sy n="64" d="100"/>
        </p:scale>
        <p:origin x="-13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2040"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2007_Workbook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2007_Workbook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2007_Workbook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2007_Workbook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2007_Workbook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2007_Workbook7.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2007_Workbook8.xlsx"/></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0349750923991646"/>
          <c:y val="4.4857958931604158E-2"/>
          <c:w val="0.70750006370562868"/>
          <c:h val="0.85341444298629343"/>
        </c:manualLayout>
      </c:layout>
      <c:areaChart>
        <c:grouping val="stacked"/>
        <c:ser>
          <c:idx val="0"/>
          <c:order val="0"/>
          <c:tx>
            <c:strRef>
              <c:f>Sheet1!$B$1</c:f>
              <c:strCache>
                <c:ptCount val="1"/>
                <c:pt idx="0">
                  <c:v>E-books</c:v>
                </c:pt>
              </c:strCache>
            </c:strRef>
          </c:tx>
          <c:spPr>
            <a:solidFill>
              <a:srgbClr val="FFC000"/>
            </a:solidFill>
          </c:spP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Sheet1!$B$2:$B$10</c:f>
              <c:numCache>
                <c:formatCode>General</c:formatCode>
                <c:ptCount val="9"/>
                <c:pt idx="0">
                  <c:v>2.1</c:v>
                </c:pt>
                <c:pt idx="1">
                  <c:v>6</c:v>
                </c:pt>
                <c:pt idx="2">
                  <c:v>9.3000000000000007</c:v>
                </c:pt>
                <c:pt idx="3">
                  <c:v>16</c:v>
                </c:pt>
                <c:pt idx="4">
                  <c:v>25.2</c:v>
                </c:pt>
                <c:pt idx="5">
                  <c:v>31.7</c:v>
                </c:pt>
                <c:pt idx="6">
                  <c:v>61.3</c:v>
                </c:pt>
                <c:pt idx="7">
                  <c:v>169.5</c:v>
                </c:pt>
                <c:pt idx="8">
                  <c:v>441.3</c:v>
                </c:pt>
              </c:numCache>
            </c:numRef>
          </c:val>
        </c:ser>
        <c:ser>
          <c:idx val="1"/>
          <c:order val="1"/>
          <c:tx>
            <c:strRef>
              <c:f>Sheet1!$C$1</c:f>
              <c:strCache>
                <c:ptCount val="1"/>
                <c:pt idx="0">
                  <c:v>Total Print</c:v>
                </c:pt>
              </c:strCache>
            </c:strRef>
          </c:tx>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Sheet1!$C$2:$C$10</c:f>
              <c:numCache>
                <c:formatCode>General</c:formatCode>
                <c:ptCount val="9"/>
                <c:pt idx="0">
                  <c:v>3897.7</c:v>
                </c:pt>
                <c:pt idx="1">
                  <c:v>3835.3</c:v>
                </c:pt>
                <c:pt idx="2">
                  <c:v>3794.7</c:v>
                </c:pt>
                <c:pt idx="3">
                  <c:v>5058.5</c:v>
                </c:pt>
                <c:pt idx="4">
                  <c:v>5036.4000000000005</c:v>
                </c:pt>
                <c:pt idx="5">
                  <c:v>5457.9</c:v>
                </c:pt>
                <c:pt idx="6">
                  <c:v>5158</c:v>
                </c:pt>
                <c:pt idx="7">
                  <c:v>5127.1000000000004</c:v>
                </c:pt>
                <c:pt idx="8">
                  <c:v>4864</c:v>
                </c:pt>
              </c:numCache>
            </c:numRef>
          </c:val>
        </c:ser>
        <c:axId val="109918080"/>
        <c:axId val="109919616"/>
      </c:areaChart>
      <c:dateAx>
        <c:axId val="109918080"/>
        <c:scaling>
          <c:orientation val="minMax"/>
        </c:scaling>
        <c:axPos val="b"/>
        <c:numFmt formatCode="yyyy" sourceLinked="1"/>
        <c:tickLblPos val="nextTo"/>
        <c:crossAx val="109919616"/>
        <c:crosses val="autoZero"/>
        <c:auto val="1"/>
        <c:lblOffset val="100"/>
      </c:dateAx>
      <c:valAx>
        <c:axId val="109919616"/>
        <c:scaling>
          <c:orientation val="minMax"/>
        </c:scaling>
        <c:axPos val="l"/>
        <c:majorGridlines/>
        <c:numFmt formatCode="General" sourceLinked="1"/>
        <c:tickLblPos val="nextTo"/>
        <c:crossAx val="109918080"/>
        <c:crosses val="autoZero"/>
        <c:crossBetween val="midCat"/>
      </c:valAx>
    </c:plotArea>
    <c:legend>
      <c:legendPos val="r"/>
      <c:layout/>
    </c:legend>
    <c:plotVisOnly val="1"/>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Ebooks %</c:v>
                </c:pt>
              </c:strCache>
            </c:strRef>
          </c:tx>
          <c:spPr>
            <a:ln>
              <a:solidFill>
                <a:srgbClr val="FFFF00"/>
              </a:solidFill>
            </a:ln>
          </c:spPr>
          <c:marker>
            <c:spPr>
              <a:solidFill>
                <a:srgbClr val="FFFF00"/>
              </a:solidFill>
              <a:ln>
                <a:noFill/>
              </a:ln>
            </c:spPr>
          </c:marker>
          <c:cat>
            <c:numRef>
              <c:f>Sheet1!$A$2:$A$10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Sheet1!$B$2:$B$10</c:f>
              <c:numCache>
                <c:formatCode>0.00%</c:formatCode>
                <c:ptCount val="9"/>
                <c:pt idx="0">
                  <c:v>5.3848915328991273E-4</c:v>
                </c:pt>
                <c:pt idx="1">
                  <c:v>1.5619712076640718E-3</c:v>
                </c:pt>
                <c:pt idx="2">
                  <c:v>2.4447949526813918E-3</c:v>
                </c:pt>
                <c:pt idx="3">
                  <c:v>3.1530200019706401E-3</c:v>
                </c:pt>
                <c:pt idx="4">
                  <c:v>4.9786628733997215E-3</c:v>
                </c:pt>
                <c:pt idx="5">
                  <c:v>5.7745555231710878E-3</c:v>
                </c:pt>
                <c:pt idx="6">
                  <c:v>1.1744870001724379E-2</c:v>
                </c:pt>
                <c:pt idx="7">
                  <c:v>3.2001661443189992E-2</c:v>
                </c:pt>
                <c:pt idx="8">
                  <c:v>8.3180969973422891E-2</c:v>
                </c:pt>
              </c:numCache>
            </c:numRef>
          </c:val>
        </c:ser>
        <c:marker val="1"/>
        <c:axId val="112016000"/>
        <c:axId val="112030464"/>
      </c:lineChart>
      <c:catAx>
        <c:axId val="112016000"/>
        <c:scaling>
          <c:orientation val="minMax"/>
        </c:scaling>
        <c:axPos val="b"/>
        <c:numFmt formatCode="General" sourceLinked="1"/>
        <c:tickLblPos val="nextTo"/>
        <c:crossAx val="112030464"/>
        <c:crosses val="autoZero"/>
        <c:auto val="1"/>
        <c:lblAlgn val="ctr"/>
        <c:lblOffset val="100"/>
      </c:catAx>
      <c:valAx>
        <c:axId val="112030464"/>
        <c:scaling>
          <c:orientation val="minMax"/>
        </c:scaling>
        <c:axPos val="l"/>
        <c:majorGridlines/>
        <c:numFmt formatCode="0.00%" sourceLinked="1"/>
        <c:tickLblPos val="nextTo"/>
        <c:crossAx val="112016000"/>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1"/>
          <c:order val="1"/>
          <c:tx>
            <c:strRef>
              <c:f>Sheet1!$C$1</c:f>
              <c:strCache>
                <c:ptCount val="1"/>
                <c:pt idx="0">
                  <c:v>Print</c:v>
                </c:pt>
              </c:strCache>
            </c:strRef>
          </c:tx>
          <c:spPr>
            <a:ln>
              <a:solidFill>
                <a:schemeClr val="bg1">
                  <a:lumMod val="10000"/>
                  <a:lumOff val="90000"/>
                </a:schemeClr>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Sheet1!$C$2:$C$10</c:f>
              <c:numCache>
                <c:formatCode>General</c:formatCode>
                <c:ptCount val="9"/>
                <c:pt idx="0">
                  <c:v>3897.7</c:v>
                </c:pt>
                <c:pt idx="1">
                  <c:v>3835.3</c:v>
                </c:pt>
                <c:pt idx="2">
                  <c:v>3794.7</c:v>
                </c:pt>
                <c:pt idx="3">
                  <c:v>5058.5</c:v>
                </c:pt>
                <c:pt idx="4">
                  <c:v>5036.4000000000005</c:v>
                </c:pt>
                <c:pt idx="5">
                  <c:v>5457.9</c:v>
                </c:pt>
                <c:pt idx="6">
                  <c:v>5158</c:v>
                </c:pt>
                <c:pt idx="7">
                  <c:v>5127.1000000000004</c:v>
                </c:pt>
                <c:pt idx="8">
                  <c:v>4864</c:v>
                </c:pt>
              </c:numCache>
            </c:numRef>
          </c:val>
        </c:ser>
        <c:marker val="1"/>
        <c:axId val="105075840"/>
        <c:axId val="105077376"/>
      </c:lineChart>
      <c:lineChart>
        <c:grouping val="standard"/>
        <c:ser>
          <c:idx val="0"/>
          <c:order val="0"/>
          <c:tx>
            <c:strRef>
              <c:f>Sheet1!$B$1</c:f>
              <c:strCache>
                <c:ptCount val="1"/>
                <c:pt idx="0">
                  <c:v>E-books</c:v>
                </c:pt>
              </c:strCache>
            </c:strRef>
          </c:tx>
          <c:spPr>
            <a:ln>
              <a:solidFill>
                <a:srgbClr val="FFFF00"/>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Sheet1!$B$2:$B$10</c:f>
              <c:numCache>
                <c:formatCode>General</c:formatCode>
                <c:ptCount val="9"/>
                <c:pt idx="0">
                  <c:v>2.1</c:v>
                </c:pt>
                <c:pt idx="1">
                  <c:v>6</c:v>
                </c:pt>
                <c:pt idx="2">
                  <c:v>9.3000000000000007</c:v>
                </c:pt>
                <c:pt idx="3">
                  <c:v>16</c:v>
                </c:pt>
                <c:pt idx="4">
                  <c:v>25.2</c:v>
                </c:pt>
                <c:pt idx="5">
                  <c:v>31.7</c:v>
                </c:pt>
                <c:pt idx="6">
                  <c:v>61.3</c:v>
                </c:pt>
                <c:pt idx="7">
                  <c:v>169.5</c:v>
                </c:pt>
                <c:pt idx="8">
                  <c:v>441.3</c:v>
                </c:pt>
              </c:numCache>
            </c:numRef>
          </c:val>
        </c:ser>
        <c:marker val="1"/>
        <c:axId val="105088896"/>
        <c:axId val="105087360"/>
      </c:lineChart>
      <c:dateAx>
        <c:axId val="105075840"/>
        <c:scaling>
          <c:orientation val="minMax"/>
        </c:scaling>
        <c:axPos val="b"/>
        <c:numFmt formatCode="yyyy" sourceLinked="1"/>
        <c:tickLblPos val="nextTo"/>
        <c:crossAx val="105077376"/>
        <c:crosses val="autoZero"/>
        <c:auto val="1"/>
        <c:lblOffset val="100"/>
      </c:dateAx>
      <c:valAx>
        <c:axId val="105077376"/>
        <c:scaling>
          <c:orientation val="minMax"/>
        </c:scaling>
        <c:axPos val="l"/>
        <c:majorGridlines/>
        <c:numFmt formatCode="General" sourceLinked="1"/>
        <c:tickLblPos val="nextTo"/>
        <c:crossAx val="105075840"/>
        <c:crosses val="autoZero"/>
        <c:crossBetween val="between"/>
      </c:valAx>
      <c:valAx>
        <c:axId val="105087360"/>
        <c:scaling>
          <c:orientation val="minMax"/>
        </c:scaling>
        <c:axPos val="r"/>
        <c:numFmt formatCode="General" sourceLinked="1"/>
        <c:tickLblPos val="nextTo"/>
        <c:crossAx val="105088896"/>
        <c:crosses val="max"/>
        <c:crossBetween val="between"/>
      </c:valAx>
      <c:dateAx>
        <c:axId val="105088896"/>
        <c:scaling>
          <c:orientation val="minMax"/>
        </c:scaling>
        <c:delete val="1"/>
        <c:axPos val="b"/>
        <c:numFmt formatCode="yyyy" sourceLinked="1"/>
        <c:tickLblPos val="none"/>
        <c:crossAx val="105087360"/>
        <c:crosses val="autoZero"/>
        <c:auto val="1"/>
        <c:lblOffset val="100"/>
      </c:dateAx>
    </c:plotArea>
    <c:plotVisOnly val="1"/>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lineChart>
        <c:grouping val="standard"/>
        <c:ser>
          <c:idx val="1"/>
          <c:order val="1"/>
          <c:tx>
            <c:strRef>
              <c:f>Sheet1!$C$1</c:f>
              <c:strCache>
                <c:ptCount val="1"/>
                <c:pt idx="0">
                  <c:v>Print</c:v>
                </c:pt>
              </c:strCache>
            </c:strRef>
          </c:tx>
          <c:spPr>
            <a:ln>
              <a:solidFill>
                <a:schemeClr val="bg1">
                  <a:lumMod val="10000"/>
                  <a:lumOff val="90000"/>
                </a:schemeClr>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Sheet1!$C$2:$C$10</c:f>
              <c:numCache>
                <c:formatCode>General</c:formatCode>
                <c:ptCount val="9"/>
                <c:pt idx="0">
                  <c:v>3897.7</c:v>
                </c:pt>
                <c:pt idx="1">
                  <c:v>3835.3</c:v>
                </c:pt>
                <c:pt idx="2">
                  <c:v>3794.7</c:v>
                </c:pt>
                <c:pt idx="3">
                  <c:v>5058.5</c:v>
                </c:pt>
                <c:pt idx="4">
                  <c:v>5036.4000000000005</c:v>
                </c:pt>
                <c:pt idx="5">
                  <c:v>5457.9</c:v>
                </c:pt>
                <c:pt idx="6">
                  <c:v>5158</c:v>
                </c:pt>
                <c:pt idx="7">
                  <c:v>5127.1000000000004</c:v>
                </c:pt>
                <c:pt idx="8">
                  <c:v>4864</c:v>
                </c:pt>
              </c:numCache>
            </c:numRef>
          </c:val>
        </c:ser>
        <c:marker val="1"/>
        <c:axId val="112421504"/>
        <c:axId val="112453120"/>
      </c:lineChart>
      <c:lineChart>
        <c:grouping val="standard"/>
        <c:ser>
          <c:idx val="0"/>
          <c:order val="0"/>
          <c:tx>
            <c:strRef>
              <c:f>Sheet1!$B$1</c:f>
              <c:strCache>
                <c:ptCount val="1"/>
                <c:pt idx="0">
                  <c:v>E-books</c:v>
                </c:pt>
              </c:strCache>
            </c:strRef>
          </c:tx>
          <c:spPr>
            <a:ln>
              <a:solidFill>
                <a:srgbClr val="01415B"/>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Sheet1!$B$2:$B$10</c:f>
              <c:numCache>
                <c:formatCode>General</c:formatCode>
                <c:ptCount val="9"/>
                <c:pt idx="0">
                  <c:v>2.1</c:v>
                </c:pt>
                <c:pt idx="1">
                  <c:v>6</c:v>
                </c:pt>
                <c:pt idx="2">
                  <c:v>9.3000000000000007</c:v>
                </c:pt>
                <c:pt idx="3">
                  <c:v>16</c:v>
                </c:pt>
                <c:pt idx="4">
                  <c:v>25.2</c:v>
                </c:pt>
                <c:pt idx="5">
                  <c:v>31.7</c:v>
                </c:pt>
                <c:pt idx="6">
                  <c:v>61.3</c:v>
                </c:pt>
                <c:pt idx="7">
                  <c:v>169.5</c:v>
                </c:pt>
                <c:pt idx="8">
                  <c:v>441.3</c:v>
                </c:pt>
              </c:numCache>
            </c:numRef>
          </c:val>
        </c:ser>
        <c:marker val="1"/>
        <c:axId val="105202432"/>
        <c:axId val="112454656"/>
      </c:lineChart>
      <c:dateAx>
        <c:axId val="112421504"/>
        <c:scaling>
          <c:orientation val="minMax"/>
        </c:scaling>
        <c:axPos val="b"/>
        <c:numFmt formatCode="yyyy" sourceLinked="1"/>
        <c:tickLblPos val="nextTo"/>
        <c:crossAx val="112453120"/>
        <c:crosses val="autoZero"/>
        <c:auto val="1"/>
        <c:lblOffset val="100"/>
      </c:dateAx>
      <c:valAx>
        <c:axId val="112453120"/>
        <c:scaling>
          <c:orientation val="minMax"/>
        </c:scaling>
        <c:axPos val="l"/>
        <c:majorGridlines/>
        <c:numFmt formatCode="General" sourceLinked="1"/>
        <c:tickLblPos val="nextTo"/>
        <c:crossAx val="112421504"/>
        <c:crosses val="autoZero"/>
        <c:crossBetween val="between"/>
      </c:valAx>
      <c:valAx>
        <c:axId val="112454656"/>
        <c:scaling>
          <c:orientation val="minMax"/>
        </c:scaling>
        <c:axPos val="r"/>
        <c:numFmt formatCode="General" sourceLinked="1"/>
        <c:tickLblPos val="none"/>
        <c:spPr>
          <a:solidFill>
            <a:srgbClr val="01415B"/>
          </a:solidFill>
          <a:ln>
            <a:solidFill>
              <a:srgbClr val="01415B"/>
            </a:solidFill>
          </a:ln>
        </c:spPr>
        <c:crossAx val="105202432"/>
        <c:crosses val="max"/>
        <c:crossBetween val="between"/>
      </c:valAx>
      <c:dateAx>
        <c:axId val="105202432"/>
        <c:scaling>
          <c:orientation val="minMax"/>
        </c:scaling>
        <c:delete val="1"/>
        <c:axPos val="b"/>
        <c:numFmt formatCode="yyyy" sourceLinked="1"/>
        <c:tickLblPos val="none"/>
        <c:crossAx val="112454656"/>
        <c:crosses val="autoZero"/>
        <c:auto val="1"/>
        <c:lblOffset val="100"/>
      </c:dateAx>
    </c:plotArea>
    <c:plotVisOnly val="1"/>
  </c:chart>
  <c:txPr>
    <a:bodyPr/>
    <a:lstStyle/>
    <a:p>
      <a:pPr>
        <a:defRPr sz="1800"/>
      </a:pPr>
      <a:endParaRPr lang="en-US"/>
    </a:p>
  </c:tx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9.7107509619550017E-2"/>
          <c:y val="4.4711487987078587E-2"/>
          <c:w val="0.81063934969293849"/>
          <c:h val="0.83762830607712535"/>
        </c:manualLayout>
      </c:layout>
      <c:lineChart>
        <c:grouping val="standard"/>
        <c:ser>
          <c:idx val="1"/>
          <c:order val="1"/>
          <c:tx>
            <c:strRef>
              <c:f>Sheet1!$C$1</c:f>
              <c:strCache>
                <c:ptCount val="1"/>
                <c:pt idx="0">
                  <c:v>Print</c:v>
                </c:pt>
              </c:strCache>
            </c:strRef>
          </c:tx>
          <c:spPr>
            <a:ln>
              <a:solidFill>
                <a:schemeClr val="bg1">
                  <a:lumMod val="10000"/>
                  <a:lumOff val="90000"/>
                </a:schemeClr>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Sheet1!$C$2:$C$10</c:f>
              <c:numCache>
                <c:formatCode>General</c:formatCode>
                <c:ptCount val="9"/>
                <c:pt idx="0">
                  <c:v>3897.7</c:v>
                </c:pt>
                <c:pt idx="1">
                  <c:v>3835.3</c:v>
                </c:pt>
                <c:pt idx="2">
                  <c:v>3794.7</c:v>
                </c:pt>
                <c:pt idx="3">
                  <c:v>5058.5</c:v>
                </c:pt>
                <c:pt idx="4">
                  <c:v>5036.4000000000005</c:v>
                </c:pt>
                <c:pt idx="5">
                  <c:v>5457.9</c:v>
                </c:pt>
                <c:pt idx="6">
                  <c:v>5158</c:v>
                </c:pt>
                <c:pt idx="7">
                  <c:v>5127.1000000000004</c:v>
                </c:pt>
                <c:pt idx="8">
                  <c:v>4864</c:v>
                </c:pt>
              </c:numCache>
            </c:numRef>
          </c:val>
        </c:ser>
        <c:marker val="1"/>
        <c:axId val="112828800"/>
        <c:axId val="112830336"/>
      </c:lineChart>
      <c:lineChart>
        <c:grouping val="standard"/>
        <c:ser>
          <c:idx val="0"/>
          <c:order val="0"/>
          <c:tx>
            <c:strRef>
              <c:f>Sheet1!$B$1</c:f>
              <c:strCache>
                <c:ptCount val="1"/>
                <c:pt idx="0">
                  <c:v>E-books</c:v>
                </c:pt>
              </c:strCache>
            </c:strRef>
          </c:tx>
          <c:spPr>
            <a:ln w="38100">
              <a:solidFill>
                <a:srgbClr val="FFFF00"/>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Sheet1!$B$2:$B$10</c:f>
              <c:numCache>
                <c:formatCode>General</c:formatCode>
                <c:ptCount val="9"/>
                <c:pt idx="0">
                  <c:v>2.1</c:v>
                </c:pt>
                <c:pt idx="1">
                  <c:v>6</c:v>
                </c:pt>
                <c:pt idx="2">
                  <c:v>9.3000000000000007</c:v>
                </c:pt>
                <c:pt idx="3">
                  <c:v>16</c:v>
                </c:pt>
                <c:pt idx="4">
                  <c:v>25.2</c:v>
                </c:pt>
                <c:pt idx="5">
                  <c:v>31.7</c:v>
                </c:pt>
                <c:pt idx="6">
                  <c:v>61.3</c:v>
                </c:pt>
                <c:pt idx="7">
                  <c:v>169.5</c:v>
                </c:pt>
                <c:pt idx="8">
                  <c:v>441.3</c:v>
                </c:pt>
              </c:numCache>
            </c:numRef>
          </c:val>
        </c:ser>
        <c:marker val="1"/>
        <c:axId val="112833664"/>
        <c:axId val="112831872"/>
      </c:lineChart>
      <c:dateAx>
        <c:axId val="112828800"/>
        <c:scaling>
          <c:orientation val="minMax"/>
        </c:scaling>
        <c:axPos val="b"/>
        <c:numFmt formatCode="yyyy" sourceLinked="1"/>
        <c:tickLblPos val="nextTo"/>
        <c:crossAx val="112830336"/>
        <c:crosses val="autoZero"/>
        <c:auto val="1"/>
        <c:lblOffset val="100"/>
      </c:dateAx>
      <c:valAx>
        <c:axId val="112830336"/>
        <c:scaling>
          <c:orientation val="minMax"/>
        </c:scaling>
        <c:axPos val="l"/>
        <c:majorGridlines/>
        <c:numFmt formatCode="General" sourceLinked="1"/>
        <c:tickLblPos val="nextTo"/>
        <c:crossAx val="112828800"/>
        <c:crosses val="autoZero"/>
        <c:crossBetween val="between"/>
      </c:valAx>
      <c:valAx>
        <c:axId val="112831872"/>
        <c:scaling>
          <c:orientation val="minMax"/>
        </c:scaling>
        <c:axPos val="r"/>
        <c:numFmt formatCode="General" sourceLinked="1"/>
        <c:tickLblPos val="nextTo"/>
        <c:spPr>
          <a:ln>
            <a:solidFill>
              <a:srgbClr val="FFFF00"/>
            </a:solidFill>
          </a:ln>
        </c:spPr>
        <c:crossAx val="112833664"/>
        <c:crosses val="max"/>
        <c:crossBetween val="between"/>
      </c:valAx>
      <c:dateAx>
        <c:axId val="112833664"/>
        <c:scaling>
          <c:orientation val="minMax"/>
        </c:scaling>
        <c:delete val="1"/>
        <c:axPos val="b"/>
        <c:numFmt formatCode="yyyy" sourceLinked="1"/>
        <c:tickLblPos val="none"/>
        <c:crossAx val="112831872"/>
        <c:crosses val="autoZero"/>
        <c:auto val="1"/>
        <c:lblOffset val="100"/>
      </c:dateAx>
    </c:plotArea>
    <c:plotVisOnly val="1"/>
  </c:chart>
  <c:txPr>
    <a:bodyPr/>
    <a:lstStyle/>
    <a:p>
      <a:pPr>
        <a:defRPr sz="1800"/>
      </a:pPr>
      <a:endParaRPr lang="en-US"/>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Sales</c:v>
                </c:pt>
              </c:strCache>
            </c:strRef>
          </c:tx>
          <c:dPt>
            <c:idx val="0"/>
            <c:spPr>
              <a:solidFill>
                <a:srgbClr val="FFFF00"/>
              </a:solidFill>
            </c:spPr>
          </c:dPt>
          <c:dPt>
            <c:idx val="2"/>
            <c:spPr>
              <a:solidFill>
                <a:schemeClr val="bg1">
                  <a:lumMod val="25000"/>
                  <a:lumOff val="75000"/>
                </a:schemeClr>
              </a:solidFill>
            </c:spPr>
          </c:dPt>
          <c:dLbls>
            <c:spPr>
              <a:solidFill>
                <a:schemeClr val="bg2"/>
              </a:solidFill>
            </c:spPr>
            <c:showVal val="1"/>
            <c:showLeaderLines val="1"/>
          </c:dLbls>
          <c:cat>
            <c:strRef>
              <c:f>Sheet1!$A$2:$A$4</c:f>
              <c:strCache>
                <c:ptCount val="3"/>
                <c:pt idx="0">
                  <c:v>E-books</c:v>
                </c:pt>
                <c:pt idx="1">
                  <c:v>Adult</c:v>
                </c:pt>
                <c:pt idx="2">
                  <c:v>Children/YA</c:v>
                </c:pt>
              </c:strCache>
            </c:strRef>
          </c:cat>
          <c:val>
            <c:numRef>
              <c:f>Sheet1!$B$2:$B$4</c:f>
              <c:numCache>
                <c:formatCode>General</c:formatCode>
                <c:ptCount val="3"/>
                <c:pt idx="0">
                  <c:v>90.3</c:v>
                </c:pt>
                <c:pt idx="1">
                  <c:v>156.80000000000001</c:v>
                </c:pt>
                <c:pt idx="2">
                  <c:v>58.5</c:v>
                </c:pt>
              </c:numCache>
            </c:numRef>
          </c:val>
        </c:ser>
        <c:firstSliceAng val="0"/>
      </c:pieChart>
    </c:plotArea>
    <c:legend>
      <c:legendPos val="r"/>
      <c:layout/>
      <c:spPr>
        <a:solidFill>
          <a:srgbClr val="01415B"/>
        </a:solidFill>
      </c:spPr>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spPr>
              <a:solidFill>
                <a:srgbClr val="FFFF00"/>
              </a:solidFill>
            </c:spPr>
          </c:dPt>
          <c:dPt>
            <c:idx val="2"/>
            <c:spPr>
              <a:solidFill>
                <a:schemeClr val="bg1">
                  <a:lumMod val="25000"/>
                  <a:lumOff val="75000"/>
                </a:schemeClr>
              </a:solidFill>
            </c:spPr>
          </c:dPt>
          <c:cat>
            <c:strRef>
              <c:f>Sheet1!$A$2:$A$4</c:f>
              <c:strCache>
                <c:ptCount val="3"/>
                <c:pt idx="0">
                  <c:v>E-books</c:v>
                </c:pt>
                <c:pt idx="1">
                  <c:v>Adult</c:v>
                </c:pt>
                <c:pt idx="2">
                  <c:v>Children/YA</c:v>
                </c:pt>
              </c:strCache>
            </c:strRef>
          </c:cat>
          <c:val>
            <c:numRef>
              <c:f>Sheet1!$B$2:$B$4</c:f>
              <c:numCache>
                <c:formatCode>General</c:formatCode>
                <c:ptCount val="3"/>
                <c:pt idx="0">
                  <c:v>90.3</c:v>
                </c:pt>
                <c:pt idx="1">
                  <c:v>156.80000000000001</c:v>
                </c:pt>
                <c:pt idx="2">
                  <c:v>58.5</c:v>
                </c:pt>
              </c:numCache>
            </c:numRef>
          </c:val>
        </c:ser>
        <c:firstSliceAng val="0"/>
      </c:pieChart>
    </c:plotArea>
    <c:plotVisOnly val="1"/>
  </c:chart>
  <c:txPr>
    <a:bodyPr/>
    <a:lstStyle/>
    <a:p>
      <a:pPr>
        <a:defRPr sz="1800"/>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Ebooks %</c:v>
                </c:pt>
              </c:strCache>
            </c:strRef>
          </c:tx>
          <c:spPr>
            <a:ln>
              <a:solidFill>
                <a:srgbClr val="FFFF00"/>
              </a:solidFill>
            </a:ln>
          </c:spPr>
          <c:marker>
            <c:spPr>
              <a:solidFill>
                <a:srgbClr val="FFFF00"/>
              </a:solidFill>
              <a:ln>
                <a:noFill/>
              </a:ln>
            </c:spPr>
          </c:marker>
          <c:cat>
            <c:numRef>
              <c:f>Sheet1!$A$2:$A$10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Sheet1!$B$2:$B$10</c:f>
              <c:numCache>
                <c:formatCode>0.00%</c:formatCode>
                <c:ptCount val="9"/>
                <c:pt idx="0">
                  <c:v>5.3848915328991295E-4</c:v>
                </c:pt>
                <c:pt idx="1">
                  <c:v>1.5619712076640718E-3</c:v>
                </c:pt>
                <c:pt idx="2">
                  <c:v>2.4447949526813944E-3</c:v>
                </c:pt>
                <c:pt idx="3">
                  <c:v>3.1530200019706418E-3</c:v>
                </c:pt>
                <c:pt idx="4">
                  <c:v>4.9786628733997267E-3</c:v>
                </c:pt>
                <c:pt idx="5">
                  <c:v>5.7745555231710878E-3</c:v>
                </c:pt>
                <c:pt idx="6">
                  <c:v>1.1744870001724386E-2</c:v>
                </c:pt>
                <c:pt idx="7">
                  <c:v>3.2001661443190006E-2</c:v>
                </c:pt>
                <c:pt idx="8">
                  <c:v>8.3180969973422975E-2</c:v>
                </c:pt>
              </c:numCache>
            </c:numRef>
          </c:val>
        </c:ser>
        <c:marker val="1"/>
        <c:axId val="55195136"/>
        <c:axId val="72214016"/>
      </c:lineChart>
      <c:catAx>
        <c:axId val="55195136"/>
        <c:scaling>
          <c:orientation val="minMax"/>
        </c:scaling>
        <c:axPos val="b"/>
        <c:numFmt formatCode="General" sourceLinked="1"/>
        <c:tickLblPos val="nextTo"/>
        <c:crossAx val="72214016"/>
        <c:crosses val="autoZero"/>
        <c:auto val="1"/>
        <c:lblAlgn val="ctr"/>
        <c:lblOffset val="100"/>
      </c:catAx>
      <c:valAx>
        <c:axId val="72214016"/>
        <c:scaling>
          <c:orientation val="minMax"/>
        </c:scaling>
        <c:axPos val="l"/>
        <c:majorGridlines/>
        <c:numFmt formatCode="0.00%" sourceLinked="1"/>
        <c:tickLblPos val="nextTo"/>
        <c:crossAx val="55195136"/>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drawing1.xml><?xml version="1.0" encoding="utf-8"?>
<c:userShapes xmlns:c="http://schemas.openxmlformats.org/drawingml/2006/chart">
  <cdr:relSizeAnchor xmlns:cdr="http://schemas.openxmlformats.org/drawingml/2006/chartDrawing">
    <cdr:from>
      <cdr:x>0.40777</cdr:x>
      <cdr:y>0.21538</cdr:y>
    </cdr:from>
    <cdr:to>
      <cdr:x>0.6194</cdr:x>
      <cdr:y>0.29617</cdr:y>
    </cdr:to>
    <cdr:sp macro="" textlink="">
      <cdr:nvSpPr>
        <cdr:cNvPr id="2" name="TextBox 1"/>
        <cdr:cNvSpPr txBox="1"/>
      </cdr:nvSpPr>
      <cdr:spPr>
        <a:xfrm xmlns:a="http://schemas.openxmlformats.org/drawingml/2006/main">
          <a:off x="3200400" y="1066800"/>
          <a:ext cx="1661032" cy="40011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spAutoFit/>
        </a:bodyPr>
        <a:lstStyle xmlns:a="http://schemas.openxmlformats.org/drawingml/2006/main"/>
        <a:p xmlns:a="http://schemas.openxmlformats.org/drawingml/2006/main">
          <a:r>
            <a:rPr lang="en-US" sz="2000" dirty="0" smtClean="0">
              <a:solidFill>
                <a:schemeClr val="bg1">
                  <a:lumMod val="10000"/>
                  <a:lumOff val="90000"/>
                </a:schemeClr>
              </a:solidFill>
              <a:latin typeface="Gill Sans MT" pitchFamily="34" charset="0"/>
            </a:rPr>
            <a:t>Printed Books</a:t>
          </a:r>
        </a:p>
      </cdr:txBody>
    </cdr:sp>
  </cdr:relSizeAnchor>
  <cdr:relSizeAnchor xmlns:cdr="http://schemas.openxmlformats.org/drawingml/2006/chartDrawing">
    <cdr:from>
      <cdr:x>0.57282</cdr:x>
      <cdr:y>0.63077</cdr:y>
    </cdr:from>
    <cdr:to>
      <cdr:x>0.70398</cdr:x>
      <cdr:y>0.71155</cdr:y>
    </cdr:to>
    <cdr:sp macro="" textlink="">
      <cdr:nvSpPr>
        <cdr:cNvPr id="3" name="TextBox 1"/>
        <cdr:cNvSpPr txBox="1"/>
      </cdr:nvSpPr>
      <cdr:spPr>
        <a:xfrm xmlns:a="http://schemas.openxmlformats.org/drawingml/2006/main">
          <a:off x="4495800" y="3124200"/>
          <a:ext cx="1029449" cy="400110"/>
        </a:xfrm>
        <a:prstGeom xmlns:a="http://schemas.openxmlformats.org/drawingml/2006/main" prst="rect">
          <a:avLst/>
        </a:prstGeom>
        <a:solidFill xmlns:a="http://schemas.openxmlformats.org/drawingml/2006/main">
          <a:srgbClr val="01415B"/>
        </a:solidFill>
      </cdr:spPr>
      <cdr:txBody>
        <a:bodyPr xmlns:a="http://schemas.openxmlformats.org/drawingml/2006/main" wrap="none" rtlCol="0">
          <a:spAutoFit/>
        </a:bodyPr>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en-US" sz="2000" dirty="0" smtClean="0">
              <a:solidFill>
                <a:srgbClr val="FFFF00"/>
              </a:solidFill>
              <a:latin typeface="Gill Sans MT" pitchFamily="34" charset="0"/>
            </a:rPr>
            <a:t>E-books</a:t>
          </a:r>
        </a:p>
      </cdr:txBody>
    </cdr:sp>
  </cdr:relSizeAnchor>
</c:userShapes>
</file>

<file path=ppt/drawings/drawing2.xml><?xml version="1.0" encoding="utf-8"?>
<c:userShapes xmlns:c="http://schemas.openxmlformats.org/drawingml/2006/chart">
  <cdr:relSizeAnchor xmlns:cdr="http://schemas.openxmlformats.org/drawingml/2006/chartDrawing">
    <cdr:from>
      <cdr:x>0.4375</cdr:x>
      <cdr:y>0.21538</cdr:y>
    </cdr:from>
    <cdr:to>
      <cdr:x>0.64913</cdr:x>
      <cdr:y>0.29617</cdr:y>
    </cdr:to>
    <cdr:sp macro="" textlink="">
      <cdr:nvSpPr>
        <cdr:cNvPr id="2" name="TextBox 1"/>
        <cdr:cNvSpPr txBox="1"/>
      </cdr:nvSpPr>
      <cdr:spPr>
        <a:xfrm xmlns:a="http://schemas.openxmlformats.org/drawingml/2006/main">
          <a:off x="3200400" y="1066800"/>
          <a:ext cx="1548116" cy="40015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spAutoFit/>
        </a:bodyPr>
        <a:lstStyle xmlns:a="http://schemas.openxmlformats.org/drawingml/2006/main"/>
        <a:p xmlns:a="http://schemas.openxmlformats.org/drawingml/2006/main">
          <a:r>
            <a:rPr lang="en-US" sz="2000" dirty="0" smtClean="0">
              <a:solidFill>
                <a:schemeClr val="bg1">
                  <a:lumMod val="10000"/>
                  <a:lumOff val="90000"/>
                </a:schemeClr>
              </a:solidFill>
              <a:latin typeface="Gill Sans MT" pitchFamily="34" charset="0"/>
            </a:rPr>
            <a:t>Printed Books</a:t>
          </a:r>
        </a:p>
      </cdr:txBody>
    </cdr:sp>
  </cdr:relSizeAnchor>
</c:userShapes>
</file>

<file path=ppt/drawings/drawing3.xml><?xml version="1.0" encoding="utf-8"?>
<c:userShapes xmlns:c="http://schemas.openxmlformats.org/drawingml/2006/chart">
  <cdr:relSizeAnchor xmlns:cdr="http://schemas.openxmlformats.org/drawingml/2006/chartDrawing">
    <cdr:from>
      <cdr:x>0.40777</cdr:x>
      <cdr:y>0.21538</cdr:y>
    </cdr:from>
    <cdr:to>
      <cdr:x>0.6194</cdr:x>
      <cdr:y>0.29617</cdr:y>
    </cdr:to>
    <cdr:sp macro="" textlink="">
      <cdr:nvSpPr>
        <cdr:cNvPr id="2" name="TextBox 1"/>
        <cdr:cNvSpPr txBox="1"/>
      </cdr:nvSpPr>
      <cdr:spPr>
        <a:xfrm xmlns:a="http://schemas.openxmlformats.org/drawingml/2006/main">
          <a:off x="3200400" y="1066800"/>
          <a:ext cx="1661032" cy="40011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spAutoFit/>
        </a:bodyPr>
        <a:lstStyle xmlns:a="http://schemas.openxmlformats.org/drawingml/2006/main"/>
        <a:p xmlns:a="http://schemas.openxmlformats.org/drawingml/2006/main">
          <a:r>
            <a:rPr lang="en-US" sz="2000" dirty="0" smtClean="0">
              <a:solidFill>
                <a:schemeClr val="bg1">
                  <a:lumMod val="10000"/>
                  <a:lumOff val="90000"/>
                </a:schemeClr>
              </a:solidFill>
              <a:latin typeface="Gill Sans MT" pitchFamily="34" charset="0"/>
            </a:rPr>
            <a:t>Printed Books</a:t>
          </a:r>
        </a:p>
      </cdr:txBody>
    </cdr:sp>
  </cdr:relSizeAnchor>
  <cdr:relSizeAnchor xmlns:cdr="http://schemas.openxmlformats.org/drawingml/2006/chartDrawing">
    <cdr:from>
      <cdr:x>0.57282</cdr:x>
      <cdr:y>0.63077</cdr:y>
    </cdr:from>
    <cdr:to>
      <cdr:x>0.70398</cdr:x>
      <cdr:y>0.71155</cdr:y>
    </cdr:to>
    <cdr:sp macro="" textlink="">
      <cdr:nvSpPr>
        <cdr:cNvPr id="3" name="TextBox 1"/>
        <cdr:cNvSpPr txBox="1"/>
      </cdr:nvSpPr>
      <cdr:spPr>
        <a:xfrm xmlns:a="http://schemas.openxmlformats.org/drawingml/2006/main">
          <a:off x="4495800" y="3124200"/>
          <a:ext cx="1029449" cy="400110"/>
        </a:xfrm>
        <a:prstGeom xmlns:a="http://schemas.openxmlformats.org/drawingml/2006/main" prst="rect">
          <a:avLst/>
        </a:prstGeom>
        <a:solidFill xmlns:a="http://schemas.openxmlformats.org/drawingml/2006/main">
          <a:srgbClr val="01415B"/>
        </a:solidFill>
      </cdr:spPr>
      <cdr:txBody>
        <a:bodyPr xmlns:a="http://schemas.openxmlformats.org/drawingml/2006/main" wrap="none" rtlCol="0">
          <a:spAutoFit/>
        </a:bodyPr>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en-US" sz="2000" dirty="0" smtClean="0">
              <a:solidFill>
                <a:srgbClr val="FFFF00"/>
              </a:solidFill>
              <a:latin typeface="Gill Sans MT" pitchFamily="34" charset="0"/>
            </a:rPr>
            <a:t>E-books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2233C7-1705-43C2-BE90-7B118D83438C}" type="datetimeFigureOut">
              <a:rPr lang="en-US" smtClean="0"/>
              <a:pPr/>
              <a:t>5/6/2011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5E8A18-7D0E-47DC-940F-8D17C140EED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A4BC37-2682-487F-9069-084DC4B25DFD}" type="datetimeFigureOut">
              <a:rPr lang="en-US" smtClean="0"/>
              <a:pPr/>
              <a:t>5/6/2011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46CD90-3B1E-42A5-BECD-D697CF0B5D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46CD90-3B1E-42A5-BECD-D697CF0B5D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approach means that your slideshow is</a:t>
            </a:r>
            <a:r>
              <a:rPr lang="en-US" baseline="0" dirty="0" smtClean="0"/>
              <a:t> not a handout.  You won’t have enough detail in your slides for them to stand on their own.  Although you might be able to pull it off with a liberal use of the notes field.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Life after death by </a:t>
            </a:r>
            <a:r>
              <a:rPr lang="en-US" dirty="0" err="1" smtClean="0"/>
              <a:t>powerpoint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avoid clutter.  Clutter adds noise,</a:t>
            </a:r>
            <a:r>
              <a:rPr lang="en-US" baseline="0" dirty="0" smtClean="0"/>
              <a:t> </a:t>
            </a:r>
            <a:r>
              <a:rPr lang="en-US" dirty="0" smtClean="0"/>
              <a:t>reduces clarity and makes slide hard to read and follow.  Even a half</a:t>
            </a:r>
            <a:r>
              <a:rPr lang="en-US" baseline="0" dirty="0" smtClean="0"/>
              <a:t> decent template design can add clutter.</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a standard template introduces unnecessary clutter</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you get there</a:t>
            </a:r>
            <a:r>
              <a:rPr lang="en-US" baseline="0" dirty="0" smtClean="0"/>
              <a:t> in practice.  You want to a</a:t>
            </a:r>
            <a:r>
              <a:rPr lang="en-US" dirty="0" smtClean="0"/>
              <a:t>void clutter</a:t>
            </a:r>
            <a:r>
              <a:rPr lang="en-US" baseline="0" dirty="0" smtClean="0"/>
              <a:t> by using whitespace </a:t>
            </a:r>
            <a:r>
              <a:rPr lang="en-US" dirty="0" smtClean="0"/>
              <a:t>and simplifying</a:t>
            </a:r>
            <a:r>
              <a:rPr lang="en-US" baseline="0" dirty="0" smtClean="0"/>
              <a:t> all of your design choices, including the use of fonts, color.  By the way, don’t be afraid to use a blank slide.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slide should make one point and focus</a:t>
            </a:r>
            <a:r>
              <a:rPr lang="en-US" baseline="0" dirty="0" smtClean="0"/>
              <a:t> on just that slide.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Practicle</a:t>
            </a:r>
            <a:r>
              <a:rPr lang="en-US" baseline="0" dirty="0" smtClean="0"/>
              <a:t> suggestions for fonts, colors and use of images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Choose one font and only</a:t>
            </a:r>
            <a:r>
              <a:rPr lang="en-US" baseline="0" dirty="0" smtClean="0"/>
              <a:t> use fonts from a single font family.  You cam emphasize things using bold, italics, etc.</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use</a:t>
            </a:r>
            <a:r>
              <a:rPr lang="en-US" baseline="0" dirty="0" smtClean="0"/>
              <a:t> an additional font for accent/emphasis, but make sure you do NOT use 2 serif or 2 sans-serif fonts. Whichever “type” is your primary, use the other for accent.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use</a:t>
            </a:r>
            <a:r>
              <a:rPr lang="en-US" baseline="0" dirty="0" smtClean="0"/>
              <a:t> an additional font for accent/emphasis, but make sure you do NOT use 2 serif or 2 sans-serif fonts. Whichever “type” is your primary, use the other for accent.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beginning,</a:t>
            </a:r>
            <a:r>
              <a:rPr lang="en-US" baseline="0" dirty="0" smtClean="0"/>
              <a:t> PowerPoint was a means for Sales and Engineering to communicate.</a:t>
            </a:r>
          </a:p>
          <a:p>
            <a:r>
              <a:rPr lang="en-US" baseline="0" dirty="0" smtClean="0"/>
              <a:t>It was a quick and easy way to make slides to display and could also be handed out.  It also made some things, like animations, too easy.</a:t>
            </a:r>
          </a:p>
          <a:p>
            <a:pPr defTabSz="914318">
              <a:defRPr/>
            </a:pPr>
            <a:r>
              <a:rPr lang="en-US" baseline="0" dirty="0" smtClean="0"/>
              <a:t>Unfortunately, as you probably already know, PowerPoint makes it very easy to create a boring presentation. </a:t>
            </a:r>
            <a:endParaRPr lang="en-US" dirty="0" smtClean="0"/>
          </a:p>
        </p:txBody>
      </p:sp>
      <p:sp>
        <p:nvSpPr>
          <p:cNvPr id="4" name="Slide Number Placeholder 3"/>
          <p:cNvSpPr>
            <a:spLocks noGrp="1"/>
          </p:cNvSpPr>
          <p:nvPr>
            <p:ph type="sldNum" sz="quarter" idx="10"/>
          </p:nvPr>
        </p:nvSpPr>
        <p:spPr/>
        <p:txBody>
          <a:bodyPr/>
          <a:lstStyle/>
          <a:p>
            <a:fld id="{905DF6A2-B7E5-4395-9A74-1324D336238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Choose a simple color scheme</a:t>
            </a:r>
            <a:r>
              <a:rPr lang="en-US" baseline="0" dirty="0" smtClean="0"/>
              <a:t> and stick with it.</a:t>
            </a:r>
            <a:r>
              <a:rPr lang="en-US" dirty="0" smtClean="0"/>
              <a:t> </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evidence that images related</a:t>
            </a:r>
            <a:r>
              <a:rPr lang="en-US" baseline="0" dirty="0" smtClean="0"/>
              <a:t> to your point makes them easier to remember</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picture that covers the entire frame will usually be more powerful</a:t>
            </a:r>
            <a:r>
              <a:rPr lang="en-US" baseline="0" dirty="0" smtClean="0"/>
              <a:t>.  Also,  the audience will often be drawn to the picture, so you want to the picture to draw people’s eyes to the text.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smaller image is less powerful</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Try</a:t>
            </a:r>
            <a:r>
              <a:rPr lang="en-US" baseline="0" dirty="0" smtClean="0"/>
              <a:t> to place text, so it works with the picture.  People will look at the image first, so you want the picture to lead the audience’s eyes to your text.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here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worse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Rotating text can add</a:t>
            </a:r>
            <a:r>
              <a:rPr lang="en-US" baseline="0" dirty="0" smtClean="0"/>
              <a:t> interest in some circumstances.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Life after death by </a:t>
            </a:r>
            <a:r>
              <a:rPr lang="en-US" dirty="0" err="1" smtClean="0"/>
              <a:t>powerpoint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hard to read on the photo</a:t>
            </a:r>
            <a:r>
              <a:rPr lang="en-US" baseline="0" dirty="0" smtClean="0"/>
              <a:t> </a:t>
            </a:r>
            <a:r>
              <a:rPr lang="en-US" dirty="0" smtClean="0"/>
              <a:t>background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t>
            </a:r>
            <a:r>
              <a:rPr lang="en-US" dirty="0" err="1" smtClean="0"/>
              <a:t>Tufte</a:t>
            </a:r>
            <a:r>
              <a:rPr lang="en-US" dirty="0" smtClean="0"/>
              <a:t> says, PowerPoint turns everything into a sales pitch</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 a solid color background helps the text be readable.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You can make</a:t>
            </a:r>
            <a:r>
              <a:rPr lang="en-US" b="0" baseline="0" dirty="0" smtClean="0"/>
              <a:t> the text background semi-transparent if you want the image to show through, but still have the text readable.</a:t>
            </a:r>
            <a:endParaRPr lang="en-US" b="0" dirty="0" smtClean="0"/>
          </a:p>
          <a:p>
            <a:endParaRPr lang="en-US" dirty="0"/>
          </a:p>
        </p:txBody>
      </p:sp>
      <p:sp>
        <p:nvSpPr>
          <p:cNvPr id="4" name="Slide Number Placeholder 3"/>
          <p:cNvSpPr>
            <a:spLocks noGrp="1"/>
          </p:cNvSpPr>
          <p:nvPr>
            <p:ph type="sldNum" sz="quarter" idx="10"/>
          </p:nvPr>
        </p:nvSpPr>
        <p:spPr/>
        <p:txBody>
          <a:bodyPr/>
          <a:lstStyle/>
          <a:p>
            <a:fld id="{905DF6A2-B7E5-4395-9A74-1324D3362386}" type="slidenum">
              <a:rPr lang="en-US" smtClean="0"/>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Creative Commons</a:t>
            </a:r>
            <a:r>
              <a:rPr lang="en-US" baseline="0" dirty="0" smtClean="0"/>
              <a:t> licenses often allow for non-commercial use. </a:t>
            </a:r>
            <a:r>
              <a:rPr lang="en-US" dirty="0" err="1" smtClean="0"/>
              <a:t>Flickr</a:t>
            </a:r>
            <a:r>
              <a:rPr lang="en-US" dirty="0" smtClean="0"/>
              <a:t> has a</a:t>
            </a:r>
            <a:r>
              <a:rPr lang="en-US" baseline="0" dirty="0" smtClean="0"/>
              <a:t> creative commons search.  </a:t>
            </a:r>
            <a:r>
              <a:rPr lang="en-US" dirty="0" smtClean="0"/>
              <a:t>US Government photos are free</a:t>
            </a:r>
            <a:r>
              <a:rPr lang="en-US" baseline="0" dirty="0" smtClean="0"/>
              <a:t> from copyright as are photographs before 1923.  Do not use clip art.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Works in the public domain include those</a:t>
            </a:r>
            <a:r>
              <a:rPr lang="en-US" baseline="0" dirty="0" smtClean="0"/>
              <a:t> produced by the U.S. government and its employees in their official capacity.  So official photos from NASA websites and the National Park Service website are in the public domain.  Also, any pictures taken before 1923 are in the public domain, since the copyright on them has expired.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can choose to put a creative commons license on their work, which often allows for noncommercial use</a:t>
            </a:r>
            <a:r>
              <a:rPr lang="en-US" baseline="0" dirty="0" smtClean="0"/>
              <a:t> if attribution is given.</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Flickr</a:t>
            </a:r>
            <a:r>
              <a:rPr lang="en-US" dirty="0" smtClean="0"/>
              <a:t> has a Creative Commons filter.  You can sometimes get better photos</a:t>
            </a:r>
            <a:r>
              <a:rPr lang="en-US" baseline="0" dirty="0" smtClean="0"/>
              <a:t> from </a:t>
            </a:r>
            <a:r>
              <a:rPr lang="en-US" baseline="0" dirty="0" err="1" smtClean="0"/>
              <a:t>Flickr</a:t>
            </a:r>
            <a:r>
              <a:rPr lang="en-US" baseline="0" dirty="0" smtClean="0"/>
              <a:t> </a:t>
            </a:r>
            <a:r>
              <a:rPr lang="en-US" dirty="0" smtClean="0"/>
              <a:t>by sorting your results by “interestingness” instead of relevance.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41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44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Try</a:t>
            </a:r>
            <a:r>
              <a:rPr lang="en-US" baseline="0" dirty="0" smtClean="0"/>
              <a:t> to place text, so it works with the picture.  People will look at the image first, so you want the picture to lead the audience’s eyes to your text.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49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Searching using the library databases will help you find more reliable and academically rigorous material.</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59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of good</a:t>
            </a:r>
            <a:r>
              <a:rPr lang="en-US" baseline="0" dirty="0" smtClean="0"/>
              <a:t> presentations you have seen what made them good?  They probably had an engaging speaker and offered a mix of </a:t>
            </a:r>
            <a:r>
              <a:rPr lang="en-US" baseline="0" dirty="0" err="1" smtClean="0"/>
              <a:t>of</a:t>
            </a:r>
            <a:r>
              <a:rPr lang="en-US" baseline="0" dirty="0" smtClean="0"/>
              <a:t> modalities for delivering the message(i.e. using video, having in class exercises)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Programs</a:t>
            </a:r>
            <a:r>
              <a:rPr lang="en-US" baseline="0" dirty="0" smtClean="0"/>
              <a:t> like </a:t>
            </a:r>
            <a:r>
              <a:rPr lang="en-US" baseline="0" dirty="0" err="1" smtClean="0"/>
              <a:t>pecha</a:t>
            </a:r>
            <a:r>
              <a:rPr lang="en-US" baseline="0" dirty="0" smtClean="0"/>
              <a:t> </a:t>
            </a:r>
            <a:r>
              <a:rPr lang="en-US" baseline="0" dirty="0" err="1" smtClean="0"/>
              <a:t>kucha</a:t>
            </a:r>
            <a:r>
              <a:rPr lang="en-US" baseline="0" dirty="0" smtClean="0"/>
              <a:t> put restrictions on presentations (20 slides, 20 seconds per slide) and often wind up with better presentations.  Why is this?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 within strict</a:t>
            </a:r>
            <a:r>
              <a:rPr lang="en-US" baseline="0" dirty="0" smtClean="0"/>
              <a:t> guidelines can help the presenter focus on what really matters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we learn from this is that Simplification  is</a:t>
            </a:r>
            <a:r>
              <a:rPr lang="en-US" baseline="0" dirty="0" smtClean="0"/>
              <a:t> the key to a good </a:t>
            </a:r>
            <a:r>
              <a:rPr lang="en-US" baseline="0" dirty="0" err="1" smtClean="0"/>
              <a:t>powerpoint</a:t>
            </a:r>
            <a:r>
              <a:rPr lang="en-US" baseline="0" dirty="0" smtClean="0"/>
              <a:t>.  Simplification is not simple.  It is the stripping out or removing of anything that is unnecessary</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Everything in your slide should reinforce your point.  If it does not, take it out.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make your slides,</a:t>
            </a:r>
            <a:r>
              <a:rPr lang="en-US" baseline="0" dirty="0" smtClean="0"/>
              <a:t> exercise restraint.  Once you are done, go back and remove anything that is unneeded.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7B4967-FE4E-461E-BD88-9F0ABA2D7D18}" type="datetimeFigureOut">
              <a:rPr lang="en-US" smtClean="0"/>
              <a:pPr/>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B4967-FE4E-461E-BD88-9F0ABA2D7D18}" type="datetimeFigureOut">
              <a:rPr lang="en-US" smtClean="0"/>
              <a:pPr/>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B4967-FE4E-461E-BD88-9F0ABA2D7D18}" type="datetimeFigureOut">
              <a:rPr lang="en-US" smtClean="0"/>
              <a:pPr/>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E7B4967-FE4E-461E-BD88-9F0ABA2D7D18}" type="datetimeFigureOut">
              <a:rPr lang="en-US" smtClean="0"/>
              <a:pPr/>
              <a:t>5/6/2011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176076CD-094A-4A9A-B84D-B3642556C2D7}"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5/6/2011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5/6/2011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5/6/2011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E7B4967-FE4E-461E-BD88-9F0ABA2D7D18}" type="datetimeFigureOut">
              <a:rPr lang="en-US" smtClean="0"/>
              <a:pPr/>
              <a:t>5/6/2011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76076CD-094A-4A9A-B84D-B3642556C2D7}"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E7B4967-FE4E-461E-BD88-9F0ABA2D7D18}" type="datetimeFigureOut">
              <a:rPr lang="en-US" smtClean="0"/>
              <a:pPr/>
              <a:t>5/6/2011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E7B4967-FE4E-461E-BD88-9F0ABA2D7D18}" type="datetimeFigureOut">
              <a:rPr lang="en-US" smtClean="0"/>
              <a:pPr/>
              <a:t>5/6/2011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5/6/2011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B4967-FE4E-461E-BD88-9F0ABA2D7D18}" type="datetimeFigureOut">
              <a:rPr lang="en-US" smtClean="0"/>
              <a:pPr/>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E7B4967-FE4E-461E-BD88-9F0ABA2D7D18}" type="datetimeFigureOut">
              <a:rPr lang="en-US" smtClean="0"/>
              <a:pPr/>
              <a:t>5/6/2011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5/6/2011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5/6/2011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screen">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E7B4967-FE4E-461E-BD88-9F0ABA2D7D18}" type="datetimeFigureOut">
              <a:rPr lang="en-US" smtClean="0"/>
              <a:pPr/>
              <a:t>5/6/2011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76076CD-094A-4A9A-B84D-B3642556C2D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5/6/2011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E7B4967-FE4E-461E-BD88-9F0ABA2D7D18}" type="datetimeFigureOut">
              <a:rPr lang="en-US" smtClean="0"/>
              <a:pPr/>
              <a:t>5/6/2011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76076CD-094A-4A9A-B84D-B3642556C2D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5/6/2011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E7B4967-FE4E-461E-BD88-9F0ABA2D7D18}" type="datetimeFigureOut">
              <a:rPr lang="en-US" smtClean="0"/>
              <a:pPr/>
              <a:t>5/6/2011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E7B4967-FE4E-461E-BD88-9F0ABA2D7D18}" type="datetimeFigureOut">
              <a:rPr lang="en-US" smtClean="0"/>
              <a:pPr/>
              <a:t>5/6/2011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E7B4967-FE4E-461E-BD88-9F0ABA2D7D18}" type="datetimeFigureOut">
              <a:rPr lang="en-US" smtClean="0"/>
              <a:pPr/>
              <a:t>5/6/2011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7B4967-FE4E-461E-BD88-9F0ABA2D7D18}" type="datetimeFigureOut">
              <a:rPr lang="en-US" smtClean="0"/>
              <a:pPr/>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5/6/2011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5/6/2011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5/6/2011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E7B4967-FE4E-461E-BD88-9F0ABA2D7D18}" type="datetimeFigureOut">
              <a:rPr lang="en-US" smtClean="0"/>
              <a:pPr/>
              <a:t>5/6/2011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76076CD-094A-4A9A-B84D-B3642556C2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7B4967-FE4E-461E-BD88-9F0ABA2D7D18}" type="datetimeFigureOut">
              <a:rPr lang="en-US" smtClean="0"/>
              <a:pPr/>
              <a:t>5/6/2011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7B4967-FE4E-461E-BD88-9F0ABA2D7D18}" type="datetimeFigureOut">
              <a:rPr lang="en-US" smtClean="0"/>
              <a:pPr/>
              <a:t>5/6/2011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7B4967-FE4E-461E-BD88-9F0ABA2D7D18}" type="datetimeFigureOut">
              <a:rPr lang="en-US" smtClean="0"/>
              <a:pPr/>
              <a:t>5/6/2011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B4967-FE4E-461E-BD88-9F0ABA2D7D18}" type="datetimeFigureOut">
              <a:rPr lang="en-US" smtClean="0"/>
              <a:pPr/>
              <a:t>5/6/2011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B4967-FE4E-461E-BD88-9F0ABA2D7D18}" type="datetimeFigureOut">
              <a:rPr lang="en-US" smtClean="0"/>
              <a:pPr/>
              <a:t>5/6/2011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B4967-FE4E-461E-BD88-9F0ABA2D7D18}" type="datetimeFigureOut">
              <a:rPr lang="en-US" smtClean="0"/>
              <a:pPr/>
              <a:t>5/6/2011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B4967-FE4E-461E-BD88-9F0ABA2D7D18}" type="datetimeFigureOut">
              <a:rPr lang="en-US" smtClean="0"/>
              <a:pPr/>
              <a:t>5/6/2011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076CD-094A-4A9A-B84D-B3642556C2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E7B4967-FE4E-461E-BD88-9F0ABA2D7D18}" type="datetimeFigureOut">
              <a:rPr lang="en-US" smtClean="0"/>
              <a:pPr/>
              <a:t>5/6/2011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76076CD-094A-4A9A-B84D-B3642556C2D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screen">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E7B4967-FE4E-461E-BD88-9F0ABA2D7D18}" type="datetimeFigureOut">
              <a:rPr lang="en-US" smtClean="0"/>
              <a:pPr/>
              <a:t>5/6/2011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76076CD-094A-4A9A-B84D-B3642556C2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flickr.com/photos/europedistrict/430561736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Gill Sans MT" pitchFamily="34" charset="0"/>
              </a:rPr>
              <a:t>PowerPoint</a:t>
            </a:r>
            <a:endParaRPr lang="en-US" dirty="0">
              <a:latin typeface="Gill Sans MT" pitchFamily="34" charset="0"/>
            </a:endParaRPr>
          </a:p>
        </p:txBody>
      </p:sp>
      <p:sp>
        <p:nvSpPr>
          <p:cNvPr id="5" name="Content Placeholder 4"/>
          <p:cNvSpPr>
            <a:spLocks noGrp="1"/>
          </p:cNvSpPr>
          <p:nvPr>
            <p:ph idx="1"/>
          </p:nvPr>
        </p:nvSpPr>
        <p:spPr>
          <a:xfrm>
            <a:off x="990600" y="2057400"/>
            <a:ext cx="7696200" cy="4068763"/>
          </a:xfrm>
        </p:spPr>
        <p:txBody>
          <a:bodyPr/>
          <a:lstStyle/>
          <a:p>
            <a:r>
              <a:rPr lang="en-US" dirty="0" smtClean="0">
                <a:solidFill>
                  <a:schemeClr val="accent2">
                    <a:lumMod val="40000"/>
                    <a:lumOff val="60000"/>
                  </a:schemeClr>
                </a:solidFill>
                <a:latin typeface="Arial" pitchFamily="34" charset="0"/>
                <a:cs typeface="Arial" pitchFamily="34" charset="0"/>
              </a:rPr>
              <a:t>It doesn’t have to suck</a:t>
            </a:r>
          </a:p>
          <a:p>
            <a:pPr lvl="1"/>
            <a:r>
              <a:rPr lang="en-US" dirty="0" smtClean="0">
                <a:solidFill>
                  <a:schemeClr val="accent6">
                    <a:lumMod val="60000"/>
                    <a:lumOff val="40000"/>
                  </a:schemeClr>
                </a:solidFill>
                <a:latin typeface="Comic Sans MS" pitchFamily="66" charset="0"/>
                <a:cs typeface="Arial" pitchFamily="34" charset="0"/>
              </a:rPr>
              <a:t>Michael Shochet</a:t>
            </a:r>
          </a:p>
          <a:p>
            <a:pPr lvl="1"/>
            <a:r>
              <a:rPr lang="en-US" dirty="0" smtClean="0">
                <a:solidFill>
                  <a:schemeClr val="accent6">
                    <a:lumMod val="60000"/>
                    <a:lumOff val="40000"/>
                  </a:schemeClr>
                </a:solidFill>
                <a:latin typeface="Comic Sans MS" pitchFamily="66" charset="0"/>
                <a:cs typeface="Arial" pitchFamily="34" charset="0"/>
              </a:rPr>
              <a:t>Langsdale Library</a:t>
            </a:r>
          </a:p>
          <a:p>
            <a:pPr lvl="1"/>
            <a:r>
              <a:rPr lang="en-US" dirty="0" smtClean="0">
                <a:solidFill>
                  <a:schemeClr val="accent6">
                    <a:lumMod val="60000"/>
                    <a:lumOff val="40000"/>
                  </a:schemeClr>
                </a:solidFill>
                <a:latin typeface="Comic Sans MS" pitchFamily="66" charset="0"/>
                <a:cs typeface="Arial" pitchFamily="34" charset="0"/>
              </a:rPr>
              <a:t>mshochet@ubalt.edu</a:t>
            </a:r>
            <a:r>
              <a:rPr lang="en-US" dirty="0" smtClean="0">
                <a:latin typeface="Gill Sans MT" pitchFamily="34" charset="0"/>
              </a:rPr>
              <a:t/>
            </a:r>
            <a:br>
              <a:rPr lang="en-US" dirty="0" smtClean="0">
                <a:latin typeface="Gill Sans MT" pitchFamily="34" charset="0"/>
              </a:rPr>
            </a:br>
            <a:endParaRPr lang="en-US" dirty="0" smtClean="0">
              <a:latin typeface="Gill Sans MT" pitchFamily="34" charset="0"/>
            </a:endParaRPr>
          </a:p>
        </p:txBody>
      </p:sp>
      <p:sp>
        <p:nvSpPr>
          <p:cNvPr id="6" name="TextBox 5"/>
          <p:cNvSpPr txBox="1"/>
          <p:nvPr/>
        </p:nvSpPr>
        <p:spPr>
          <a:xfrm>
            <a:off x="685800" y="5867400"/>
            <a:ext cx="8229600" cy="646331"/>
          </a:xfrm>
          <a:prstGeom prst="rect">
            <a:avLst/>
          </a:prstGeom>
          <a:solidFill>
            <a:schemeClr val="bg1"/>
          </a:solidFill>
        </p:spPr>
        <p:txBody>
          <a:bodyPr wrap="square" rtlCol="0">
            <a:spAutoFit/>
          </a:bodyPr>
          <a:lstStyle/>
          <a:p>
            <a:r>
              <a:rPr lang="en-US" sz="3600" b="1" dirty="0" smtClean="0">
                <a:latin typeface="Gill Sans MT" pitchFamily="34" charset="0"/>
              </a:rPr>
              <a:t>http://ubalt.libguides.com/powerpoint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43200000">
                                      <p:cBhvr>
                                        <p:cTn id="6" dur="5000" fill="hold"/>
                                        <p:tgtEl>
                                          <p:spTgt spid="5">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2" presetClass="entr" presetSubtype="8"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calcmode="lin" valueType="num">
                                      <p:cBhvr additive="base">
                                        <p:cTn id="16" dur="5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7" dur="5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0"/>
                            </p:stCondLst>
                            <p:childTnLst>
                              <p:par>
                                <p:cTn id="19" presetID="2" presetClass="entr" presetSubtype="2" fill="hold" nodeType="after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2" dur="5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819400"/>
            <a:ext cx="3575402" cy="830997"/>
          </a:xfrm>
          <a:prstGeom prst="rect">
            <a:avLst/>
          </a:prstGeom>
          <a:noFill/>
        </p:spPr>
        <p:txBody>
          <a:bodyPr wrap="none" rtlCol="0">
            <a:spAutoFit/>
          </a:bodyPr>
          <a:lstStyle/>
          <a:p>
            <a:r>
              <a:rPr lang="en-US" sz="4800" dirty="0" smtClean="0">
                <a:solidFill>
                  <a:schemeClr val="bg1">
                    <a:lumMod val="10000"/>
                    <a:lumOff val="90000"/>
                  </a:schemeClr>
                </a:solidFill>
                <a:latin typeface="Gill Sans MT" pitchFamily="34" charset="0"/>
              </a:rPr>
              <a:t>Simplification</a:t>
            </a:r>
            <a:endParaRPr lang="en-US" sz="4800" dirty="0">
              <a:solidFill>
                <a:schemeClr val="bg1">
                  <a:lumMod val="10000"/>
                  <a:lumOff val="90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e_statue.jpg"/>
          <p:cNvPicPr>
            <a:picLocks noChangeAspect="1"/>
          </p:cNvPicPr>
          <p:nvPr/>
        </p:nvPicPr>
        <p:blipFill>
          <a:blip r:embed="rId3" cstate="screen"/>
          <a:srcRect/>
          <a:stretch>
            <a:fillRect/>
          </a:stretch>
        </p:blipFill>
        <p:spPr>
          <a:xfrm>
            <a:off x="0" y="-1"/>
            <a:ext cx="9372600" cy="7522167"/>
          </a:xfrm>
          <a:prstGeom prst="rect">
            <a:avLst/>
          </a:prstGeom>
          <a:solidFill>
            <a:schemeClr val="bg1">
              <a:alpha val="17000"/>
            </a:schemeClr>
          </a:solidFill>
        </p:spPr>
      </p:pic>
      <p:sp>
        <p:nvSpPr>
          <p:cNvPr id="6" name="Rectangular Callout 5"/>
          <p:cNvSpPr/>
          <p:nvPr/>
        </p:nvSpPr>
        <p:spPr>
          <a:xfrm>
            <a:off x="3581400" y="381000"/>
            <a:ext cx="5334000" cy="2895600"/>
          </a:xfrm>
          <a:prstGeom prst="wedgeRectCallout">
            <a:avLst>
              <a:gd name="adj1" fmla="val -70061"/>
              <a:gd name="adj2" fmla="val 639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lumMod val="25000"/>
                    <a:lumOff val="75000"/>
                  </a:schemeClr>
                </a:solidFill>
                <a:latin typeface="Garamond" pitchFamily="18" charset="0"/>
              </a:rPr>
              <a:t>In the whole composition there should be </a:t>
            </a:r>
            <a:r>
              <a:rPr lang="en-US" sz="3200" b="1" dirty="0" smtClean="0">
                <a:solidFill>
                  <a:schemeClr val="tx1"/>
                </a:solidFill>
                <a:latin typeface="Garamond" pitchFamily="18" charset="0"/>
              </a:rPr>
              <a:t>no word written</a:t>
            </a:r>
            <a:r>
              <a:rPr lang="en-US" sz="3200" b="1" dirty="0" smtClean="0">
                <a:solidFill>
                  <a:schemeClr val="accent1"/>
                </a:solidFill>
                <a:latin typeface="Garamond" pitchFamily="18" charset="0"/>
              </a:rPr>
              <a:t> </a:t>
            </a:r>
            <a:r>
              <a:rPr lang="en-US" sz="3200" b="1" dirty="0" smtClean="0">
                <a:solidFill>
                  <a:schemeClr val="tx1"/>
                </a:solidFill>
                <a:latin typeface="Garamond" pitchFamily="18" charset="0"/>
              </a:rPr>
              <a:t>not to the </a:t>
            </a:r>
            <a:r>
              <a:rPr lang="en-US" sz="3200" dirty="0" smtClean="0">
                <a:solidFill>
                  <a:schemeClr val="bg1">
                    <a:lumMod val="25000"/>
                    <a:lumOff val="75000"/>
                  </a:schemeClr>
                </a:solidFill>
                <a:latin typeface="Garamond" pitchFamily="18" charset="0"/>
              </a:rPr>
              <a:t>, of which the tendency, direct or indirect, is</a:t>
            </a:r>
            <a:r>
              <a:rPr lang="en-US" sz="3200" dirty="0" smtClean="0">
                <a:solidFill>
                  <a:schemeClr val="bg1">
                    <a:lumMod val="50000"/>
                    <a:lumOff val="50000"/>
                  </a:schemeClr>
                </a:solidFill>
                <a:latin typeface="Garamond" pitchFamily="18" charset="0"/>
              </a:rPr>
              <a:t/>
            </a:r>
            <a:br>
              <a:rPr lang="en-US" sz="3200" dirty="0" smtClean="0">
                <a:solidFill>
                  <a:schemeClr val="bg1">
                    <a:lumMod val="50000"/>
                    <a:lumOff val="50000"/>
                  </a:schemeClr>
                </a:solidFill>
                <a:latin typeface="Garamond" pitchFamily="18" charset="0"/>
              </a:rPr>
            </a:br>
            <a:r>
              <a:rPr lang="en-US" sz="3200" b="1" dirty="0" smtClean="0">
                <a:solidFill>
                  <a:schemeClr val="tx1"/>
                </a:solidFill>
                <a:latin typeface="Garamond" pitchFamily="18" charset="0"/>
              </a:rPr>
              <a:t>one pre-established design</a:t>
            </a:r>
            <a:r>
              <a:rPr lang="en-US" sz="3200" dirty="0" smtClean="0">
                <a:solidFill>
                  <a:schemeClr val="bg1">
                    <a:lumMod val="50000"/>
                    <a:lumOff val="50000"/>
                  </a:schemeClr>
                </a:solidFill>
                <a:latin typeface="Garamond" pitchFamily="18" charset="0"/>
              </a:rPr>
              <a:t>.</a:t>
            </a:r>
          </a:p>
          <a:p>
            <a:r>
              <a:rPr lang="en-US" sz="3200" dirty="0" smtClean="0">
                <a:solidFill>
                  <a:schemeClr val="bg1">
                    <a:lumMod val="50000"/>
                    <a:lumOff val="50000"/>
                  </a:schemeClr>
                </a:solidFill>
                <a:latin typeface="Garamond" pitchFamily="18" charset="0"/>
              </a:rPr>
              <a:t>                         </a:t>
            </a:r>
            <a:r>
              <a:rPr lang="en-US" sz="3200" dirty="0" smtClean="0">
                <a:solidFill>
                  <a:schemeClr val="bg1">
                    <a:lumMod val="25000"/>
                    <a:lumOff val="75000"/>
                  </a:schemeClr>
                </a:solidFill>
                <a:latin typeface="Garamond" pitchFamily="18" charset="0"/>
              </a:rPr>
              <a:t>Edgar Allen Poe</a:t>
            </a:r>
            <a:endParaRPr lang="en-US" sz="3200" dirty="0">
              <a:solidFill>
                <a:schemeClr val="bg1">
                  <a:lumMod val="25000"/>
                  <a:lumOff val="75000"/>
                </a:schemeClr>
              </a:solidFill>
              <a:latin typeface="Garamond" pitchFamily="18" charset="0"/>
            </a:endParaRPr>
          </a:p>
        </p:txBody>
      </p:sp>
      <p:sp>
        <p:nvSpPr>
          <p:cNvPr id="5" name="TextBox 4"/>
          <p:cNvSpPr txBox="1"/>
          <p:nvPr/>
        </p:nvSpPr>
        <p:spPr>
          <a:xfrm>
            <a:off x="0" y="7239000"/>
            <a:ext cx="2346604" cy="276999"/>
          </a:xfrm>
          <a:prstGeom prst="rect">
            <a:avLst/>
          </a:prstGeom>
          <a:solidFill>
            <a:schemeClr val="bg1">
              <a:alpha val="34000"/>
            </a:schemeClr>
          </a:solidFill>
        </p:spPr>
        <p:txBody>
          <a:bodyPr wrap="square" rtlCol="0">
            <a:spAutoFit/>
          </a:bodyPr>
          <a:lstStyle/>
          <a:p>
            <a:r>
              <a:rPr lang="en-US" sz="1200" dirty="0" smtClean="0">
                <a:solidFill>
                  <a:schemeClr val="bg1">
                    <a:lumMod val="25000"/>
                    <a:lumOff val="75000"/>
                  </a:schemeClr>
                </a:solidFill>
              </a:rPr>
              <a:t>Pondering Poe by  </a:t>
            </a:r>
            <a:r>
              <a:rPr lang="en-US" sz="1200" dirty="0" err="1" smtClean="0">
                <a:solidFill>
                  <a:schemeClr val="bg1">
                    <a:lumMod val="25000"/>
                    <a:lumOff val="75000"/>
                  </a:schemeClr>
                </a:solidFill>
              </a:rPr>
              <a:t>dcJohn</a:t>
            </a:r>
            <a:r>
              <a:rPr lang="en-US" sz="1200" dirty="0" smtClean="0">
                <a:solidFill>
                  <a:schemeClr val="bg1">
                    <a:lumMod val="25000"/>
                    <a:lumOff val="75000"/>
                  </a:schemeClr>
                </a:solidFill>
              </a:rPr>
              <a:t> on </a:t>
            </a:r>
            <a:r>
              <a:rPr lang="en-US" sz="1200" dirty="0" err="1" smtClean="0">
                <a:solidFill>
                  <a:schemeClr val="bg1">
                    <a:lumMod val="25000"/>
                    <a:lumOff val="75000"/>
                  </a:schemeClr>
                </a:solidFill>
              </a:rPr>
              <a:t>Flickr</a:t>
            </a:r>
            <a:endParaRPr lang="en-US" sz="1200" dirty="0">
              <a:solidFill>
                <a:schemeClr val="bg1">
                  <a:lumMod val="25000"/>
                  <a:lumOff val="75000"/>
                </a:schemeClr>
              </a:solidFill>
            </a:endParaRPr>
          </a:p>
        </p:txBody>
      </p:sp>
      <p:sp>
        <p:nvSpPr>
          <p:cNvPr id="7" name="TextBox 6"/>
          <p:cNvSpPr txBox="1"/>
          <p:nvPr/>
        </p:nvSpPr>
        <p:spPr>
          <a:xfrm>
            <a:off x="0" y="6611779"/>
            <a:ext cx="2530629" cy="276999"/>
          </a:xfrm>
          <a:prstGeom prst="rect">
            <a:avLst/>
          </a:prstGeom>
          <a:solidFill>
            <a:schemeClr val="bg1"/>
          </a:solidFill>
        </p:spPr>
        <p:txBody>
          <a:bodyPr wrap="none" rtlCol="0">
            <a:spAutoFit/>
          </a:bodyPr>
          <a:lstStyle/>
          <a:p>
            <a:r>
              <a:rPr lang="en-US" sz="1200" dirty="0" smtClean="0">
                <a:solidFill>
                  <a:schemeClr val="bg1">
                    <a:lumMod val="10000"/>
                    <a:lumOff val="90000"/>
                  </a:schemeClr>
                </a:solidFill>
              </a:rPr>
              <a:t>pondering </a:t>
            </a:r>
            <a:r>
              <a:rPr lang="en-US" sz="1200" dirty="0" err="1" smtClean="0">
                <a:solidFill>
                  <a:schemeClr val="bg1">
                    <a:lumMod val="10000"/>
                    <a:lumOff val="90000"/>
                  </a:schemeClr>
                </a:solidFill>
              </a:rPr>
              <a:t>poe</a:t>
            </a:r>
            <a:r>
              <a:rPr lang="en-US" sz="1200" dirty="0" smtClean="0">
                <a:solidFill>
                  <a:schemeClr val="bg1">
                    <a:lumMod val="10000"/>
                    <a:lumOff val="90000"/>
                  </a:schemeClr>
                </a:solidFill>
              </a:rPr>
              <a:t>..... by  </a:t>
            </a:r>
            <a:r>
              <a:rPr lang="en-US" sz="1200" dirty="0" err="1" smtClean="0">
                <a:solidFill>
                  <a:schemeClr val="bg1">
                    <a:lumMod val="10000"/>
                    <a:lumOff val="90000"/>
                  </a:schemeClr>
                </a:solidFill>
              </a:rPr>
              <a:t>dcJohn</a:t>
            </a:r>
            <a:r>
              <a:rPr lang="en-US" sz="1200" dirty="0" smtClean="0">
                <a:solidFill>
                  <a:schemeClr val="bg1">
                    <a:lumMod val="10000"/>
                    <a:lumOff val="90000"/>
                  </a:schemeClr>
                </a:solidFill>
              </a:rPr>
              <a:t> on </a:t>
            </a:r>
            <a:r>
              <a:rPr lang="en-US" sz="1200" dirty="0" err="1" smtClean="0">
                <a:solidFill>
                  <a:schemeClr val="bg1">
                    <a:lumMod val="10000"/>
                    <a:lumOff val="90000"/>
                  </a:schemeClr>
                </a:solidFill>
              </a:rPr>
              <a:t>Flickr</a:t>
            </a:r>
            <a:endParaRPr lang="en-US" sz="1200" dirty="0">
              <a:solidFill>
                <a:schemeClr val="bg1">
                  <a:lumMod val="10000"/>
                  <a:lumOff val="9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indyroad.jpg"/>
          <p:cNvPicPr>
            <a:picLocks noChangeAspect="1"/>
          </p:cNvPicPr>
          <p:nvPr/>
        </p:nvPicPr>
        <p:blipFill>
          <a:blip r:embed="rId3" cstate="screen"/>
          <a:srcRect/>
          <a:stretch>
            <a:fillRect/>
          </a:stretch>
        </p:blipFill>
        <p:spPr>
          <a:xfrm>
            <a:off x="0" y="0"/>
            <a:ext cx="9144000" cy="6858000"/>
          </a:xfrm>
          <a:prstGeom prst="rect">
            <a:avLst/>
          </a:prstGeom>
        </p:spPr>
      </p:pic>
      <p:sp>
        <p:nvSpPr>
          <p:cNvPr id="2" name="TextBox 1"/>
          <p:cNvSpPr txBox="1"/>
          <p:nvPr/>
        </p:nvSpPr>
        <p:spPr>
          <a:xfrm>
            <a:off x="2133600" y="304800"/>
            <a:ext cx="4676280" cy="830997"/>
          </a:xfrm>
          <a:prstGeom prst="rect">
            <a:avLst/>
          </a:prstGeom>
          <a:noFill/>
        </p:spPr>
        <p:txBody>
          <a:bodyPr wrap="none" rtlCol="0">
            <a:spAutoFit/>
          </a:bodyPr>
          <a:lstStyle/>
          <a:p>
            <a:r>
              <a:rPr lang="en-US" sz="4800" dirty="0" smtClean="0">
                <a:solidFill>
                  <a:schemeClr val="bg1">
                    <a:lumMod val="10000"/>
                    <a:lumOff val="90000"/>
                  </a:schemeClr>
                </a:solidFill>
                <a:latin typeface="Gill Sans MT" pitchFamily="34" charset="0"/>
              </a:rPr>
              <a:t>Exercise Restraint</a:t>
            </a:r>
            <a:endParaRPr lang="en-US" sz="4800" dirty="0">
              <a:solidFill>
                <a:schemeClr val="bg1">
                  <a:lumMod val="10000"/>
                  <a:lumOff val="90000"/>
                </a:schemeClr>
              </a:solidFill>
              <a:latin typeface="Gill Sans MT" pitchFamily="34" charset="0"/>
            </a:endParaRPr>
          </a:p>
        </p:txBody>
      </p:sp>
      <p:sp>
        <p:nvSpPr>
          <p:cNvPr id="3" name="TextBox 2"/>
          <p:cNvSpPr txBox="1"/>
          <p:nvPr/>
        </p:nvSpPr>
        <p:spPr>
          <a:xfrm>
            <a:off x="3505200" y="4648200"/>
            <a:ext cx="5453352" cy="1569660"/>
          </a:xfrm>
          <a:prstGeom prst="rect">
            <a:avLst/>
          </a:prstGeom>
          <a:noFill/>
        </p:spPr>
        <p:txBody>
          <a:bodyPr wrap="none" rtlCol="0">
            <a:spAutoFit/>
          </a:bodyPr>
          <a:lstStyle/>
          <a:p>
            <a:pPr algn="ctr"/>
            <a:r>
              <a:rPr lang="en-US" sz="4800" dirty="0" smtClean="0">
                <a:latin typeface="Gill Sans MT" pitchFamily="34" charset="0"/>
              </a:rPr>
              <a:t>Remove </a:t>
            </a:r>
          </a:p>
          <a:p>
            <a:r>
              <a:rPr lang="en-US" sz="4800" dirty="0" smtClean="0">
                <a:latin typeface="Gill Sans MT" pitchFamily="34" charset="0"/>
              </a:rPr>
              <a:t>anything unnecessary</a:t>
            </a:r>
            <a:endParaRPr lang="en-US" sz="4800" dirty="0">
              <a:latin typeface="Gill Sans MT"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819400"/>
            <a:ext cx="1709122"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slides</a:t>
            </a:r>
            <a:r>
              <a:rPr lang="en-US" sz="4800" dirty="0" smtClean="0">
                <a:latin typeface="Gill Sans MT" pitchFamily="34" charset="0"/>
              </a:rPr>
              <a:t> </a:t>
            </a:r>
          </a:p>
        </p:txBody>
      </p:sp>
      <p:sp>
        <p:nvSpPr>
          <p:cNvPr id="3" name="Not Equal 2"/>
          <p:cNvSpPr/>
          <p:nvPr/>
        </p:nvSpPr>
        <p:spPr>
          <a:xfrm>
            <a:off x="3581400" y="3048000"/>
            <a:ext cx="1219200" cy="457200"/>
          </a:xfrm>
          <a:prstGeom prst="mathNotEqual">
            <a:avLst>
              <a:gd name="adj1" fmla="val 23520"/>
              <a:gd name="adj2" fmla="val 6408932"/>
              <a:gd name="adj3" fmla="val 11760"/>
            </a:avLst>
          </a:prstGeom>
          <a:solidFill>
            <a:schemeClr val="bg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5257800" y="2819400"/>
            <a:ext cx="2230098"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handout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488668"/>
            <a:ext cx="6640140" cy="369332"/>
          </a:xfrm>
          <a:prstGeom prst="rect">
            <a:avLst/>
          </a:prstGeom>
          <a:solidFill>
            <a:schemeClr val="bg1"/>
          </a:solidFill>
        </p:spPr>
        <p:txBody>
          <a:bodyPr wrap="square" rtlCol="0">
            <a:spAutoFit/>
          </a:bodyPr>
          <a:lstStyle/>
          <a:p>
            <a:pPr algn="ctr"/>
            <a:r>
              <a:rPr lang="en-US" dirty="0" smtClean="0">
                <a:solidFill>
                  <a:schemeClr val="tx2">
                    <a:lumMod val="20000"/>
                    <a:lumOff val="80000"/>
                  </a:schemeClr>
                </a:solidFill>
                <a:latin typeface="Gill Sans MT" pitchFamily="34" charset="0"/>
              </a:rPr>
              <a:t>www.technicallyfunny.com</a:t>
            </a:r>
          </a:p>
        </p:txBody>
      </p:sp>
    </p:spTree>
    <p:controls>
      <p:control spid="1026" name="ShockwaveFlash1" r:id="rId2" imgW="8609040" imgH="6478560"/>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514600"/>
            <a:ext cx="4209614" cy="1569660"/>
          </a:xfrm>
          <a:prstGeom prst="rect">
            <a:avLst/>
          </a:prstGeom>
          <a:noFill/>
        </p:spPr>
        <p:txBody>
          <a:bodyPr wrap="none" rtlCol="0">
            <a:spAutoFit/>
          </a:bodyPr>
          <a:lstStyle/>
          <a:p>
            <a:pPr algn="ctr"/>
            <a:r>
              <a:rPr lang="en-US" sz="4800" dirty="0" smtClean="0">
                <a:solidFill>
                  <a:schemeClr val="bg1">
                    <a:lumMod val="25000"/>
                    <a:lumOff val="75000"/>
                  </a:schemeClr>
                </a:solidFill>
                <a:latin typeface="Gill Sans MT" pitchFamily="34" charset="0"/>
              </a:rPr>
              <a:t>Consciously</a:t>
            </a:r>
          </a:p>
          <a:p>
            <a:pPr algn="ctr"/>
            <a:r>
              <a:rPr lang="en-US" sz="4800" dirty="0" smtClean="0">
                <a:solidFill>
                  <a:schemeClr val="bg1">
                    <a:lumMod val="25000"/>
                    <a:lumOff val="75000"/>
                  </a:schemeClr>
                </a:solidFill>
                <a:latin typeface="Gill Sans MT" pitchFamily="34" charset="0"/>
              </a:rPr>
              <a:t>Use </a:t>
            </a:r>
            <a:r>
              <a:rPr lang="en-US" sz="4800" dirty="0" smtClean="0">
                <a:latin typeface="Gill Sans MT" pitchFamily="34" charset="0"/>
              </a:rPr>
              <a:t>Whitespace</a:t>
            </a:r>
            <a:endParaRPr lang="en-US" sz="4800" dirty="0">
              <a:latin typeface="Gill Sans MT"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514600"/>
            <a:ext cx="4209614" cy="1569660"/>
          </a:xfrm>
          <a:prstGeom prst="rect">
            <a:avLst/>
          </a:prstGeom>
          <a:noFill/>
        </p:spPr>
        <p:txBody>
          <a:bodyPr wrap="none" rtlCol="0">
            <a:spAutoFit/>
          </a:bodyPr>
          <a:lstStyle/>
          <a:p>
            <a:pPr algn="ctr"/>
            <a:r>
              <a:rPr lang="en-US" sz="4800" dirty="0" smtClean="0"/>
              <a:t>Consciously</a:t>
            </a:r>
          </a:p>
          <a:p>
            <a:pPr algn="ctr"/>
            <a:r>
              <a:rPr lang="en-US" sz="4800" dirty="0" smtClean="0"/>
              <a:t>Use Whitespace</a:t>
            </a:r>
            <a:endParaRPr lang="en-US" sz="4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5" name="TextBox 4"/>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2895600"/>
            <a:ext cx="1422569" cy="830997"/>
          </a:xfrm>
          <a:prstGeom prst="rect">
            <a:avLst/>
          </a:prstGeom>
          <a:solidFill>
            <a:schemeClr val="bg1"/>
          </a:solidFill>
        </p:spPr>
        <p:txBody>
          <a:bodyPr wrap="none" rtlCol="0">
            <a:spAutoFit/>
          </a:bodyPr>
          <a:lstStyle/>
          <a:p>
            <a:r>
              <a:rPr lang="en-US" sz="4800" dirty="0" smtClean="0">
                <a:latin typeface="Gill Sans MT" pitchFamily="34" charset="0"/>
              </a:rPr>
              <a:t>fonts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ameeting.jpg"/>
          <p:cNvPicPr>
            <a:picLocks noChangeAspect="1"/>
          </p:cNvPicPr>
          <p:nvPr/>
        </p:nvPicPr>
        <p:blipFill>
          <a:blip r:embed="rId3" cstate="screen"/>
          <a:srcRect/>
          <a:stretch>
            <a:fillRect/>
          </a:stretch>
        </p:blipFill>
        <p:spPr>
          <a:xfrm>
            <a:off x="0" y="0"/>
            <a:ext cx="9300978" cy="6858000"/>
          </a:xfrm>
          <a:prstGeom prst="rect">
            <a:avLst/>
          </a:prstGeom>
        </p:spPr>
      </p:pic>
      <p:sp>
        <p:nvSpPr>
          <p:cNvPr id="3" name="TextBox 2"/>
          <p:cNvSpPr txBox="1"/>
          <p:nvPr/>
        </p:nvSpPr>
        <p:spPr>
          <a:xfrm>
            <a:off x="7010400" y="6596390"/>
            <a:ext cx="2286000" cy="261610"/>
          </a:xfrm>
          <a:prstGeom prst="rect">
            <a:avLst/>
          </a:prstGeom>
          <a:solidFill>
            <a:schemeClr val="bg1"/>
          </a:solidFill>
        </p:spPr>
        <p:txBody>
          <a:bodyPr wrap="square" rtlCol="0">
            <a:spAutoFit/>
          </a:bodyPr>
          <a:lstStyle/>
          <a:p>
            <a:r>
              <a:rPr lang="en-US" sz="1100" dirty="0" smtClean="0"/>
              <a:t>by </a:t>
            </a:r>
            <a:r>
              <a:rPr lang="en-US" sz="1100" dirty="0" smtClean="0">
                <a:hlinkClick r:id="rId4"/>
              </a:rPr>
              <a:t>USACE Europe District </a:t>
            </a:r>
            <a:r>
              <a:rPr lang="en-US" sz="1100" dirty="0" smtClean="0"/>
              <a:t>on </a:t>
            </a:r>
            <a:r>
              <a:rPr lang="en-US" sz="1100" dirty="0" err="1" smtClean="0"/>
              <a:t>Flickr</a:t>
            </a:r>
            <a:endParaRPr lang="en-US" sz="11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mily.jpg"/>
          <p:cNvPicPr>
            <a:picLocks noChangeAspect="1"/>
          </p:cNvPicPr>
          <p:nvPr/>
        </p:nvPicPr>
        <p:blipFill>
          <a:blip r:embed="rId3" cstate="screen"/>
          <a:srcRect/>
          <a:stretch>
            <a:fillRect/>
          </a:stretch>
        </p:blipFill>
        <p:spPr>
          <a:xfrm>
            <a:off x="0" y="0"/>
            <a:ext cx="9144000" cy="6870366"/>
          </a:xfrm>
          <a:prstGeom prst="rect">
            <a:avLst/>
          </a:prstGeom>
        </p:spPr>
      </p:pic>
      <p:sp>
        <p:nvSpPr>
          <p:cNvPr id="2" name="TextBox 1"/>
          <p:cNvSpPr txBox="1"/>
          <p:nvPr/>
        </p:nvSpPr>
        <p:spPr>
          <a:xfrm>
            <a:off x="2743200" y="304800"/>
            <a:ext cx="6123215" cy="1015663"/>
          </a:xfrm>
          <a:prstGeom prst="rect">
            <a:avLst/>
          </a:prstGeom>
          <a:noFill/>
        </p:spPr>
        <p:txBody>
          <a:bodyPr wrap="none" rtlCol="0">
            <a:spAutoFit/>
          </a:bodyPr>
          <a:lstStyle/>
          <a:p>
            <a:pPr algn="ctr"/>
            <a:r>
              <a:rPr lang="en-US" sz="4800" dirty="0" smtClean="0">
                <a:solidFill>
                  <a:schemeClr val="bg1">
                    <a:lumMod val="10000"/>
                    <a:lumOff val="90000"/>
                  </a:schemeClr>
                </a:solidFill>
              </a:rPr>
              <a:t>Keep it in the </a:t>
            </a:r>
            <a:r>
              <a:rPr lang="en-US" sz="6000" b="1" dirty="0" smtClean="0">
                <a:solidFill>
                  <a:schemeClr val="bg1">
                    <a:lumMod val="10000"/>
                    <a:lumOff val="90000"/>
                  </a:schemeClr>
                </a:solidFill>
                <a:latin typeface="Gill Sans MT" pitchFamily="34" charset="0"/>
              </a:rPr>
              <a:t>Family</a:t>
            </a:r>
            <a:endParaRPr lang="en-US" sz="6000" b="1" dirty="0">
              <a:solidFill>
                <a:schemeClr val="bg1">
                  <a:lumMod val="10000"/>
                  <a:lumOff val="90000"/>
                </a:schemeClr>
              </a:solidFill>
              <a:latin typeface="Gill Sans MT" pitchFamily="34" charset="0"/>
            </a:endParaRPr>
          </a:p>
        </p:txBody>
      </p:sp>
      <p:sp>
        <p:nvSpPr>
          <p:cNvPr id="4" name="TextBox 3"/>
          <p:cNvSpPr txBox="1"/>
          <p:nvPr/>
        </p:nvSpPr>
        <p:spPr>
          <a:xfrm>
            <a:off x="6000191" y="6611779"/>
            <a:ext cx="3143809" cy="246221"/>
          </a:xfrm>
          <a:prstGeom prst="rect">
            <a:avLst/>
          </a:prstGeom>
          <a:noFill/>
        </p:spPr>
        <p:txBody>
          <a:bodyPr wrap="none" rtlCol="0">
            <a:spAutoFit/>
          </a:bodyPr>
          <a:lstStyle/>
          <a:p>
            <a:r>
              <a:rPr lang="en-US" sz="1000" dirty="0" smtClean="0">
                <a:solidFill>
                  <a:schemeClr val="bg1">
                    <a:lumMod val="10000"/>
                    <a:lumOff val="90000"/>
                  </a:schemeClr>
                </a:solidFill>
                <a:latin typeface="Gill Sans MT" pitchFamily="34" charset="0"/>
              </a:rPr>
              <a:t>Family in Arizona after sundown by </a:t>
            </a:r>
            <a:r>
              <a:rPr lang="en-US" sz="1000" dirty="0" err="1" smtClean="0">
                <a:solidFill>
                  <a:schemeClr val="bg1">
                    <a:lumMod val="10000"/>
                    <a:lumOff val="90000"/>
                  </a:schemeClr>
                </a:solidFill>
                <a:latin typeface="Gill Sans MT" pitchFamily="34" charset="0"/>
              </a:rPr>
              <a:t>pyrat</a:t>
            </a:r>
            <a:r>
              <a:rPr lang="en-US" sz="1000" dirty="0" smtClean="0">
                <a:solidFill>
                  <a:schemeClr val="bg1">
                    <a:lumMod val="10000"/>
                    <a:lumOff val="90000"/>
                  </a:schemeClr>
                </a:solidFill>
                <a:latin typeface="Gill Sans MT" pitchFamily="34" charset="0"/>
              </a:rPr>
              <a:t> </a:t>
            </a:r>
            <a:r>
              <a:rPr lang="en-US" sz="1000" dirty="0" err="1" smtClean="0">
                <a:solidFill>
                  <a:schemeClr val="bg1">
                    <a:lumMod val="10000"/>
                    <a:lumOff val="90000"/>
                  </a:schemeClr>
                </a:solidFill>
                <a:latin typeface="Gill Sans MT" pitchFamily="34" charset="0"/>
              </a:rPr>
              <a:t>wesly</a:t>
            </a:r>
            <a:r>
              <a:rPr lang="en-US" sz="1000" dirty="0" smtClean="0">
                <a:solidFill>
                  <a:schemeClr val="bg1">
                    <a:lumMod val="10000"/>
                    <a:lumOff val="90000"/>
                  </a:schemeClr>
                </a:solidFill>
                <a:latin typeface="Gill Sans MT" pitchFamily="34" charset="0"/>
              </a:rPr>
              <a:t> on </a:t>
            </a:r>
            <a:r>
              <a:rPr lang="en-US" sz="1000" dirty="0" err="1" smtClean="0">
                <a:solidFill>
                  <a:schemeClr val="bg1">
                    <a:lumMod val="10000"/>
                    <a:lumOff val="90000"/>
                  </a:schemeClr>
                </a:solidFill>
                <a:latin typeface="Gill Sans MT" pitchFamily="34" charset="0"/>
              </a:rPr>
              <a:t>Flickr</a:t>
            </a:r>
            <a:endParaRPr lang="en-US" sz="1000" dirty="0" smtClean="0">
              <a:solidFill>
                <a:schemeClr val="bg1">
                  <a:lumMod val="10000"/>
                  <a:lumOff val="90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inyang.jpg"/>
          <p:cNvPicPr>
            <a:picLocks noChangeAspect="1"/>
          </p:cNvPicPr>
          <p:nvPr/>
        </p:nvPicPr>
        <p:blipFill>
          <a:blip r:embed="rId3" cstate="screen"/>
          <a:stretch>
            <a:fillRect/>
          </a:stretch>
        </p:blipFill>
        <p:spPr>
          <a:xfrm>
            <a:off x="12509" y="0"/>
            <a:ext cx="9118982" cy="6858000"/>
          </a:xfrm>
          <a:prstGeom prst="rect">
            <a:avLst/>
          </a:prstGeom>
        </p:spPr>
      </p:pic>
      <p:sp useBgFill="1">
        <p:nvSpPr>
          <p:cNvPr id="2" name="TextBox 1"/>
          <p:cNvSpPr txBox="1"/>
          <p:nvPr/>
        </p:nvSpPr>
        <p:spPr>
          <a:xfrm>
            <a:off x="6096000" y="4267200"/>
            <a:ext cx="2582758" cy="830997"/>
          </a:xfrm>
          <a:prstGeom prst="rect">
            <a:avLst/>
          </a:prstGeom>
        </p:spPr>
        <p:txBody>
          <a:bodyPr wrap="none" rtlCol="0">
            <a:spAutoFit/>
          </a:bodyPr>
          <a:lstStyle/>
          <a:p>
            <a:pPr algn="ctr"/>
            <a:r>
              <a:rPr lang="en-US" sz="4800" dirty="0" smtClean="0">
                <a:solidFill>
                  <a:schemeClr val="bg1">
                    <a:lumMod val="10000"/>
                    <a:lumOff val="90000"/>
                  </a:schemeClr>
                </a:solidFill>
              </a:rPr>
              <a:t>Sans-Serif</a:t>
            </a:r>
            <a:endParaRPr lang="en-US" sz="4800" dirty="0">
              <a:solidFill>
                <a:schemeClr val="bg1">
                  <a:lumMod val="10000"/>
                  <a:lumOff val="90000"/>
                </a:schemeClr>
              </a:solidFill>
            </a:endParaRPr>
          </a:p>
        </p:txBody>
      </p:sp>
      <p:sp>
        <p:nvSpPr>
          <p:cNvPr id="4" name="TextBox 3"/>
          <p:cNvSpPr txBox="1"/>
          <p:nvPr/>
        </p:nvSpPr>
        <p:spPr>
          <a:xfrm>
            <a:off x="1066800" y="838200"/>
            <a:ext cx="1281120" cy="830997"/>
          </a:xfrm>
          <a:prstGeom prst="rect">
            <a:avLst/>
          </a:prstGeom>
          <a:solidFill>
            <a:schemeClr val="bg1"/>
          </a:solidFill>
        </p:spPr>
        <p:txBody>
          <a:bodyPr wrap="none" rtlCol="0">
            <a:spAutoFit/>
          </a:bodyPr>
          <a:lstStyle/>
          <a:p>
            <a:r>
              <a:rPr lang="en-US" sz="4800" dirty="0" smtClean="0">
                <a:solidFill>
                  <a:schemeClr val="bg1">
                    <a:lumMod val="10000"/>
                    <a:lumOff val="90000"/>
                  </a:schemeClr>
                </a:solidFill>
                <a:latin typeface="Garamond" pitchFamily="18" charset="0"/>
              </a:rPr>
              <a:t>Serif</a:t>
            </a:r>
            <a:endParaRPr lang="en-US" sz="4800" dirty="0" smtClean="0">
              <a:solidFill>
                <a:schemeClr val="bg1">
                  <a:lumMod val="10000"/>
                  <a:lumOff val="90000"/>
                </a:schemeClr>
              </a:solidFill>
              <a:latin typeface="Gill Sans MT" pitchFamily="34" charset="0"/>
            </a:endParaRPr>
          </a:p>
        </p:txBody>
      </p:sp>
      <p:sp>
        <p:nvSpPr>
          <p:cNvPr id="5" name="TextBox 4"/>
          <p:cNvSpPr txBox="1"/>
          <p:nvPr/>
        </p:nvSpPr>
        <p:spPr>
          <a:xfrm>
            <a:off x="6705600" y="6611779"/>
            <a:ext cx="2177199" cy="246221"/>
          </a:xfrm>
          <a:prstGeom prst="rect">
            <a:avLst/>
          </a:prstGeom>
          <a:noFill/>
        </p:spPr>
        <p:txBody>
          <a:bodyPr wrap="none" rtlCol="0">
            <a:spAutoFit/>
          </a:bodyPr>
          <a:lstStyle/>
          <a:p>
            <a:r>
              <a:rPr lang="en-US" sz="1000" dirty="0" smtClean="0">
                <a:latin typeface="Gill Sans MT" pitchFamily="34" charset="0"/>
              </a:rPr>
              <a:t>Yin + Yang by </a:t>
            </a:r>
            <a:r>
              <a:rPr lang="en-US" sz="1000" dirty="0" err="1" smtClean="0">
                <a:latin typeface="Gill Sans MT" pitchFamily="34" charset="0"/>
              </a:rPr>
              <a:t>h.koppdelaney</a:t>
            </a:r>
            <a:r>
              <a:rPr lang="en-US" sz="1000" dirty="0" smtClean="0">
                <a:latin typeface="Gill Sans MT" pitchFamily="34" charset="0"/>
              </a:rPr>
              <a:t> on </a:t>
            </a:r>
            <a:r>
              <a:rPr lang="en-US" sz="1000" dirty="0" err="1" smtClean="0">
                <a:latin typeface="Gill Sans MT" pitchFamily="34" charset="0"/>
              </a:rPr>
              <a:t>Flickr</a:t>
            </a:r>
            <a:endParaRPr lang="en-US" sz="1000" dirty="0" smtClean="0">
              <a:latin typeface="Gill Sans MT"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extBox 1"/>
          <p:cNvSpPr txBox="1"/>
          <p:nvPr/>
        </p:nvSpPr>
        <p:spPr>
          <a:xfrm>
            <a:off x="2438400" y="2438400"/>
            <a:ext cx="4074449" cy="1323439"/>
          </a:xfrm>
          <a:prstGeom prst="rect">
            <a:avLst/>
          </a:prstGeom>
        </p:spPr>
        <p:txBody>
          <a:bodyPr wrap="none" rtlCol="0">
            <a:spAutoFit/>
          </a:bodyPr>
          <a:lstStyle/>
          <a:p>
            <a:pPr algn="ctr"/>
            <a:r>
              <a:rPr lang="en-US" sz="4800" dirty="0" smtClean="0">
                <a:solidFill>
                  <a:schemeClr val="bg1">
                    <a:lumMod val="50000"/>
                    <a:lumOff val="50000"/>
                  </a:schemeClr>
                </a:solidFill>
              </a:rPr>
              <a:t>Make it </a:t>
            </a:r>
            <a:r>
              <a:rPr lang="en-US" sz="8000" b="1" dirty="0" smtClean="0">
                <a:solidFill>
                  <a:schemeClr val="bg1">
                    <a:lumMod val="10000"/>
                    <a:lumOff val="90000"/>
                  </a:schemeClr>
                </a:solidFill>
              </a:rPr>
              <a:t>BIG</a:t>
            </a:r>
            <a:endParaRPr lang="en-US" sz="8000" b="1" dirty="0">
              <a:solidFill>
                <a:schemeClr val="bg1">
                  <a:lumMod val="10000"/>
                  <a:lumOff val="9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inbow.jpg"/>
          <p:cNvPicPr>
            <a:picLocks noChangeAspect="1"/>
          </p:cNvPicPr>
          <p:nvPr/>
        </p:nvPicPr>
        <p:blipFill>
          <a:blip r:embed="rId3" cstate="screen"/>
          <a:stretch>
            <a:fillRect/>
          </a:stretch>
        </p:blipFill>
        <p:spPr>
          <a:xfrm>
            <a:off x="1143000" y="0"/>
            <a:ext cx="6858000" cy="6858000"/>
          </a:xfrm>
          <a:prstGeom prst="rect">
            <a:avLst/>
          </a:prstGeom>
        </p:spPr>
      </p:pic>
      <p:sp>
        <p:nvSpPr>
          <p:cNvPr id="5" name="TextBox 4"/>
          <p:cNvSpPr txBox="1"/>
          <p:nvPr/>
        </p:nvSpPr>
        <p:spPr>
          <a:xfrm>
            <a:off x="8077200" y="6304002"/>
            <a:ext cx="1066800" cy="553998"/>
          </a:xfrm>
          <a:prstGeom prst="rect">
            <a:avLst/>
          </a:prstGeom>
          <a:solidFill>
            <a:schemeClr val="bg1"/>
          </a:solidFill>
        </p:spPr>
        <p:txBody>
          <a:bodyPr wrap="square" rtlCol="0">
            <a:spAutoFit/>
          </a:bodyPr>
          <a:lstStyle/>
          <a:p>
            <a:pPr algn="ctr"/>
            <a:r>
              <a:rPr lang="en-US" sz="1000" dirty="0" smtClean="0">
                <a:solidFill>
                  <a:schemeClr val="bg1">
                    <a:lumMod val="10000"/>
                    <a:lumOff val="90000"/>
                  </a:schemeClr>
                </a:solidFill>
                <a:latin typeface="Gill Sans MT" pitchFamily="34" charset="0"/>
              </a:rPr>
              <a:t>Rainbow by </a:t>
            </a:r>
          </a:p>
          <a:p>
            <a:pPr algn="ctr"/>
            <a:r>
              <a:rPr lang="en-US" sz="1000" dirty="0" err="1" smtClean="0">
                <a:solidFill>
                  <a:schemeClr val="bg1">
                    <a:lumMod val="10000"/>
                    <a:lumOff val="90000"/>
                  </a:schemeClr>
                </a:solidFill>
                <a:latin typeface="Gill Sans MT" pitchFamily="34" charset="0"/>
              </a:rPr>
              <a:t>jakerome</a:t>
            </a:r>
            <a:r>
              <a:rPr lang="en-US" sz="1000" dirty="0" smtClean="0">
                <a:solidFill>
                  <a:schemeClr val="bg1">
                    <a:lumMod val="10000"/>
                    <a:lumOff val="90000"/>
                  </a:schemeClr>
                </a:solidFill>
                <a:latin typeface="Gill Sans MT" pitchFamily="34" charset="0"/>
              </a:rPr>
              <a:t> on </a:t>
            </a:r>
            <a:r>
              <a:rPr lang="en-US" sz="1000" dirty="0" err="1" smtClean="0">
                <a:solidFill>
                  <a:schemeClr val="bg1">
                    <a:lumMod val="10000"/>
                    <a:lumOff val="90000"/>
                  </a:schemeClr>
                </a:solidFill>
                <a:latin typeface="Gill Sans MT" pitchFamily="34" charset="0"/>
              </a:rPr>
              <a:t>Flickr</a:t>
            </a:r>
            <a:endParaRPr lang="en-US" sz="1000" dirty="0" smtClean="0">
              <a:solidFill>
                <a:schemeClr val="bg1">
                  <a:lumMod val="10000"/>
                  <a:lumOff val="90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cstate="screen"/>
          <a:srcRect/>
          <a:stretch>
            <a:fillRect/>
          </a:stretch>
        </p:blipFill>
        <p:spPr bwMode="auto">
          <a:xfrm>
            <a:off x="-1" y="1319451"/>
            <a:ext cx="9144001" cy="5538549"/>
          </a:xfrm>
          <a:prstGeom prst="rect">
            <a:avLst/>
          </a:prstGeom>
          <a:noFill/>
          <a:ln w="9525">
            <a:noFill/>
            <a:miter lim="800000"/>
            <a:headEnd/>
            <a:tailEnd/>
          </a:ln>
        </p:spPr>
      </p:pic>
      <p:sp>
        <p:nvSpPr>
          <p:cNvPr id="6" name="Rectangle 5"/>
          <p:cNvSpPr/>
          <p:nvPr/>
        </p:nvSpPr>
        <p:spPr>
          <a:xfrm>
            <a:off x="914400" y="304800"/>
            <a:ext cx="7595734" cy="707886"/>
          </a:xfrm>
          <a:prstGeom prst="rect">
            <a:avLst/>
          </a:prstGeom>
        </p:spPr>
        <p:txBody>
          <a:bodyPr wrap="none">
            <a:spAutoFit/>
          </a:bodyPr>
          <a:lstStyle/>
          <a:p>
            <a:r>
              <a:rPr lang="en-US" sz="4000" dirty="0" smtClean="0"/>
              <a:t>Analogous   </a:t>
            </a:r>
            <a:r>
              <a:rPr lang="en-US" sz="4000" dirty="0" smtClean="0">
                <a:solidFill>
                  <a:schemeClr val="bg1">
                    <a:lumMod val="50000"/>
                    <a:lumOff val="50000"/>
                  </a:schemeClr>
                </a:solidFill>
              </a:rPr>
              <a:t>http://kuler.adobe.com/</a:t>
            </a:r>
            <a:endParaRPr lang="en-US" sz="4000" dirty="0">
              <a:solidFill>
                <a:schemeClr val="bg1">
                  <a:lumMod val="50000"/>
                  <a:lumOff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screen"/>
          <a:srcRect/>
          <a:stretch>
            <a:fillRect/>
          </a:stretch>
        </p:blipFill>
        <p:spPr bwMode="auto">
          <a:xfrm>
            <a:off x="0" y="1382389"/>
            <a:ext cx="9144000" cy="5475611"/>
          </a:xfrm>
          <a:prstGeom prst="rect">
            <a:avLst/>
          </a:prstGeom>
          <a:noFill/>
          <a:ln w="9525">
            <a:noFill/>
            <a:miter lim="800000"/>
            <a:headEnd/>
            <a:tailEnd/>
          </a:ln>
        </p:spPr>
      </p:pic>
      <p:sp>
        <p:nvSpPr>
          <p:cNvPr id="7" name="Rectangle 6"/>
          <p:cNvSpPr/>
          <p:nvPr/>
        </p:nvSpPr>
        <p:spPr>
          <a:xfrm>
            <a:off x="457200" y="304800"/>
            <a:ext cx="8334974" cy="707886"/>
          </a:xfrm>
          <a:prstGeom prst="rect">
            <a:avLst/>
          </a:prstGeom>
        </p:spPr>
        <p:txBody>
          <a:bodyPr wrap="none">
            <a:spAutoFit/>
          </a:bodyPr>
          <a:lstStyle/>
          <a:p>
            <a:r>
              <a:rPr lang="en-US" sz="4000" dirty="0" err="1" smtClean="0"/>
              <a:t>Monocromatic</a:t>
            </a:r>
            <a:r>
              <a:rPr lang="en-US" sz="4000" dirty="0" smtClean="0"/>
              <a:t>  </a:t>
            </a:r>
            <a:r>
              <a:rPr lang="en-US" sz="4000" dirty="0" smtClean="0">
                <a:solidFill>
                  <a:schemeClr val="bg1">
                    <a:lumMod val="50000"/>
                    <a:lumOff val="50000"/>
                  </a:schemeClr>
                </a:solidFill>
              </a:rPr>
              <a:t>http://kuler.adobe.com/</a:t>
            </a:r>
            <a:endParaRPr lang="en-US" sz="4000" dirty="0">
              <a:solidFill>
                <a:schemeClr val="bg1">
                  <a:lumMod val="50000"/>
                  <a:lumOff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p:cNvSpPr txBox="1"/>
          <p:nvPr/>
        </p:nvSpPr>
        <p:spPr>
          <a:xfrm>
            <a:off x="2362200" y="2514600"/>
            <a:ext cx="4208203" cy="1569660"/>
          </a:xfrm>
          <a:prstGeom prst="rect">
            <a:avLst/>
          </a:prstGeom>
          <a:solidFill>
            <a:srgbClr val="000000"/>
          </a:solidFill>
        </p:spPr>
        <p:txBody>
          <a:bodyPr wrap="none" rtlCol="0">
            <a:spAutoFit/>
          </a:bodyPr>
          <a:lstStyle/>
          <a:p>
            <a:pPr algn="ctr"/>
            <a:r>
              <a:rPr lang="en-US" sz="4800" dirty="0" smtClean="0">
                <a:latin typeface="Gill Sans MT" pitchFamily="34" charset="0"/>
              </a:rPr>
              <a:t>Monochrome </a:t>
            </a:r>
          </a:p>
          <a:p>
            <a:pPr algn="ctr"/>
            <a:r>
              <a:rPr lang="en-US" sz="4800" dirty="0" smtClean="0">
                <a:latin typeface="Gill Sans MT" pitchFamily="34" charset="0"/>
              </a:rPr>
              <a:t>with one </a:t>
            </a:r>
            <a:r>
              <a:rPr lang="en-US" sz="4800" dirty="0" smtClean="0">
                <a:solidFill>
                  <a:srgbClr val="FFFF00"/>
                </a:solidFill>
                <a:latin typeface="Gill Sans MT" pitchFamily="34" charset="0"/>
              </a:rPr>
              <a:t>Color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2819400"/>
            <a:ext cx="1871025" cy="830997"/>
          </a:xfrm>
          <a:prstGeom prst="rect">
            <a:avLst/>
          </a:prstGeom>
          <a:noFill/>
        </p:spPr>
        <p:txBody>
          <a:bodyPr wrap="none" rtlCol="0">
            <a:spAutoFit/>
          </a:bodyPr>
          <a:lstStyle/>
          <a:p>
            <a:r>
              <a:rPr lang="en-US" sz="4800" dirty="0" smtClean="0">
                <a:solidFill>
                  <a:schemeClr val="bg1">
                    <a:lumMod val="10000"/>
                    <a:lumOff val="90000"/>
                  </a:schemeClr>
                </a:solidFill>
                <a:latin typeface="Gill Sans MT" pitchFamily="34" charset="0"/>
              </a:rPr>
              <a:t>Images</a:t>
            </a:r>
            <a:endParaRPr lang="en-US" sz="4800" dirty="0">
              <a:solidFill>
                <a:schemeClr val="bg1">
                  <a:lumMod val="10000"/>
                  <a:lumOff val="90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609600" y="1447800"/>
            <a:ext cx="4114800" cy="3810000"/>
          </a:xfrm>
          <a:prstGeom prst="rect">
            <a:avLst/>
          </a:prstGeom>
        </p:spPr>
      </p:pic>
      <p:sp>
        <p:nvSpPr>
          <p:cNvPr id="2" name="TextBox 1"/>
          <p:cNvSpPr txBox="1"/>
          <p:nvPr/>
        </p:nvSpPr>
        <p:spPr>
          <a:xfrm>
            <a:off x="5257800" y="29718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25000"/>
                    <a:lumOff val="75000"/>
                  </a:schemeClr>
                </a:solidFill>
              </a:rPr>
              <a:t>One Point</a:t>
            </a:r>
            <a:endParaRPr lang="en-US" sz="4800" dirty="0">
              <a:solidFill>
                <a:schemeClr val="bg1">
                  <a:lumMod val="25000"/>
                  <a:lumOff val="75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lumMod val="25000"/>
                    <a:lumOff val="75000"/>
                  </a:schemeClr>
                </a:solidFill>
                <a:latin typeface="Gill Sans MT" pitchFamily="34" charset="0"/>
              </a:rPr>
              <a:t>buddha</a:t>
            </a:r>
            <a:r>
              <a:rPr lang="en-US" sz="1000" dirty="0" smtClean="0">
                <a:solidFill>
                  <a:schemeClr val="bg1">
                    <a:lumMod val="25000"/>
                    <a:lumOff val="75000"/>
                  </a:schemeClr>
                </a:solidFill>
                <a:latin typeface="Gill Sans MT" pitchFamily="34" charset="0"/>
              </a:rPr>
              <a:t> </a:t>
            </a:r>
            <a:r>
              <a:rPr lang="en-US" sz="1000" dirty="0" err="1" smtClean="0">
                <a:solidFill>
                  <a:schemeClr val="bg1">
                    <a:lumMod val="25000"/>
                    <a:lumOff val="75000"/>
                  </a:schemeClr>
                </a:solidFill>
                <a:latin typeface="Gill Sans MT" pitchFamily="34" charset="0"/>
              </a:rPr>
              <a:t>bokeh</a:t>
            </a:r>
            <a:r>
              <a:rPr lang="en-US" sz="1000" dirty="0" smtClean="0">
                <a:solidFill>
                  <a:schemeClr val="bg1">
                    <a:lumMod val="25000"/>
                    <a:lumOff val="75000"/>
                  </a:schemeClr>
                </a:solidFill>
                <a:latin typeface="Gill Sans MT" pitchFamily="34" charset="0"/>
              </a:rPr>
              <a:t> by Loving Earth on </a:t>
            </a:r>
            <a:r>
              <a:rPr lang="en-US" sz="1000" dirty="0" err="1" smtClean="0">
                <a:solidFill>
                  <a:schemeClr val="bg1">
                    <a:lumMod val="25000"/>
                    <a:lumOff val="75000"/>
                  </a:schemeClr>
                </a:solidFill>
                <a:latin typeface="Gill Sans MT" pitchFamily="34" charset="0"/>
              </a:rPr>
              <a:t>Flickr</a:t>
            </a:r>
            <a:endParaRPr lang="en-US" sz="1000" dirty="0" smtClean="0">
              <a:solidFill>
                <a:schemeClr val="bg1">
                  <a:lumMod val="25000"/>
                  <a:lumOff val="75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ckolantern.jpg"/>
          <p:cNvPicPr>
            <a:picLocks noChangeAspect="1"/>
          </p:cNvPicPr>
          <p:nvPr/>
        </p:nvPicPr>
        <p:blipFill>
          <a:blip r:embed="rId2" cstate="screen"/>
          <a:stretch>
            <a:fillRect/>
          </a:stretch>
        </p:blipFill>
        <p:spPr>
          <a:xfrm>
            <a:off x="0" y="0"/>
            <a:ext cx="9144000" cy="6858000"/>
          </a:xfrm>
          <a:prstGeom prst="rect">
            <a:avLst/>
          </a:prstGeom>
        </p:spPr>
      </p:pic>
      <p:sp>
        <p:nvSpPr>
          <p:cNvPr id="3" name="TextBox 2"/>
          <p:cNvSpPr txBox="1"/>
          <p:nvPr/>
        </p:nvSpPr>
        <p:spPr>
          <a:xfrm>
            <a:off x="3886200" y="5791200"/>
            <a:ext cx="1031051" cy="830997"/>
          </a:xfrm>
          <a:prstGeom prst="rect">
            <a:avLst/>
          </a:prstGeom>
          <a:noFill/>
        </p:spPr>
        <p:txBody>
          <a:bodyPr wrap="none" rtlCol="0">
            <a:spAutoFit/>
          </a:bodyPr>
          <a:lstStyle/>
          <a:p>
            <a:r>
              <a:rPr lang="en-US" sz="4800" dirty="0" smtClean="0">
                <a:solidFill>
                  <a:schemeClr val="bg1">
                    <a:lumMod val="25000"/>
                    <a:lumOff val="75000"/>
                  </a:schemeClr>
                </a:solidFill>
                <a:latin typeface="Gill Sans MT" pitchFamily="34" charset="0"/>
              </a:rPr>
              <a:t>Evil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5486400" y="4800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1752600" y="5181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rot="1590239">
            <a:off x="4811344" y="1527637"/>
            <a:ext cx="3124200" cy="830997"/>
          </a:xfrm>
          <a:prstGeom prst="rect">
            <a:avLst/>
          </a:prstGeom>
          <a:solidFill>
            <a:schemeClr val="bg1"/>
          </a:solidFill>
        </p:spPr>
        <p:txBody>
          <a:bodyPr wrap="square" rtlCol="0">
            <a:spAutoFit/>
          </a:bodyPr>
          <a:lstStyle/>
          <a:p>
            <a:pPr algn="ctr"/>
            <a:r>
              <a:rPr lang="en-US" sz="4800" dirty="0" smtClean="0">
                <a:solidFill>
                  <a:schemeClr val="bg1">
                    <a:lumMod val="10000"/>
                    <a:lumOff val="90000"/>
                  </a:schemeClr>
                </a:solidFill>
              </a:rPr>
              <a:t>Rotation</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p:control spid="103426" name="ShockwaveFlash1" r:id="rId2" imgW="9142560" imgH="6707160"/>
    </p:controls>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noFill/>
        </p:spPr>
        <p:txBody>
          <a:bodyPr wrap="square" rtlCol="0">
            <a:spAutoFit/>
          </a:bodyPr>
          <a:lstStyle/>
          <a:p>
            <a:pPr algn="ctr"/>
            <a:r>
              <a:rPr lang="en-US" sz="4800" dirty="0" smtClean="0">
                <a:solidFill>
                  <a:schemeClr val="bg1">
                    <a:lumMod val="10000"/>
                    <a:lumOff val="90000"/>
                  </a:schemeClr>
                </a:solidFill>
              </a:rPr>
              <a:t>Readability</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solidFill>
        </p:spPr>
        <p:txBody>
          <a:bodyPr wrap="square" rtlCol="0">
            <a:spAutoFit/>
          </a:bodyPr>
          <a:lstStyle/>
          <a:p>
            <a:pPr algn="ctr"/>
            <a:r>
              <a:rPr lang="en-US" sz="4800" dirty="0" smtClean="0">
                <a:solidFill>
                  <a:schemeClr val="bg1">
                    <a:lumMod val="10000"/>
                    <a:lumOff val="90000"/>
                  </a:schemeClr>
                </a:solidFill>
              </a:rPr>
              <a:t>Readability</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s-a-trap.png"/>
          <p:cNvPicPr>
            <a:picLocks noChangeAspect="1"/>
          </p:cNvPicPr>
          <p:nvPr/>
        </p:nvPicPr>
        <p:blipFill>
          <a:blip r:embed="rId3" cstate="screen"/>
          <a:stretch>
            <a:fillRect/>
          </a:stretch>
        </p:blipFill>
        <p:spPr>
          <a:xfrm>
            <a:off x="39688" y="0"/>
            <a:ext cx="9104312" cy="6888026"/>
          </a:xfrm>
          <a:prstGeom prst="rect">
            <a:avLst/>
          </a:prstGeom>
          <a:solidFill>
            <a:schemeClr val="bg1"/>
          </a:solidFill>
        </p:spPr>
      </p:pic>
      <p:sp>
        <p:nvSpPr>
          <p:cNvPr id="4" name="TextBox 3"/>
          <p:cNvSpPr txBox="1"/>
          <p:nvPr/>
        </p:nvSpPr>
        <p:spPr>
          <a:xfrm>
            <a:off x="0" y="0"/>
            <a:ext cx="2687595" cy="523220"/>
          </a:xfrm>
          <a:prstGeom prst="rect">
            <a:avLst/>
          </a:prstGeom>
          <a:noFill/>
        </p:spPr>
        <p:txBody>
          <a:bodyPr wrap="none" rtlCol="0">
            <a:spAutoFit/>
          </a:bodyPr>
          <a:lstStyle/>
          <a:p>
            <a:r>
              <a:rPr lang="en-US" sz="1400" dirty="0" smtClean="0"/>
              <a:t>(c) copyright Blender Foundation  </a:t>
            </a:r>
          </a:p>
          <a:p>
            <a:r>
              <a:rPr lang="en-US" sz="1400" dirty="0" smtClean="0"/>
              <a:t>www.bigbuckbunny.org</a:t>
            </a:r>
            <a:endParaRPr lang="en-US" sz="1400" dirty="0"/>
          </a:p>
        </p:txBody>
      </p:sp>
      <p:sp>
        <p:nvSpPr>
          <p:cNvPr id="9" name="TextBox 8"/>
          <p:cNvSpPr txBox="1"/>
          <p:nvPr/>
        </p:nvSpPr>
        <p:spPr>
          <a:xfrm>
            <a:off x="0" y="5934670"/>
            <a:ext cx="9144000" cy="1015663"/>
          </a:xfrm>
          <a:prstGeom prst="rect">
            <a:avLst/>
          </a:prstGeom>
          <a:solidFill>
            <a:schemeClr val="bg1">
              <a:alpha val="69000"/>
            </a:schemeClr>
          </a:solidFill>
        </p:spPr>
        <p:txBody>
          <a:bodyPr wrap="square" lIns="548640" tIns="182880" rIns="731520" bIns="274320" rtlCol="0">
            <a:spAutoFit/>
          </a:bodyPr>
          <a:lstStyle/>
          <a:p>
            <a:pPr algn="ctr"/>
            <a:r>
              <a:rPr lang="en-US" sz="3600" dirty="0" smtClean="0">
                <a:solidFill>
                  <a:schemeClr val="bg1">
                    <a:lumMod val="10000"/>
                    <a:lumOff val="90000"/>
                  </a:schemeClr>
                </a:solidFill>
                <a:latin typeface="Gill Sans MT" pitchFamily="34" charset="0"/>
              </a:rPr>
              <a:t>Semi- Transparent Backgrounds</a:t>
            </a:r>
            <a:endParaRPr lang="en-US" sz="3600" dirty="0">
              <a:solidFill>
                <a:schemeClr val="bg1">
                  <a:lumMod val="10000"/>
                  <a:lumOff val="90000"/>
                </a:schemeClr>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819400"/>
            <a:ext cx="3793026" cy="830997"/>
          </a:xfrm>
          <a:prstGeom prst="rect">
            <a:avLst/>
          </a:prstGeom>
          <a:solidFill>
            <a:schemeClr val="bg1"/>
          </a:solidFill>
        </p:spPr>
        <p:txBody>
          <a:bodyPr wrap="none" rtlCol="0">
            <a:spAutoFit/>
          </a:bodyPr>
          <a:lstStyle/>
          <a:p>
            <a:pPr algn="ctr"/>
            <a:r>
              <a:rPr lang="en-US" sz="4800" dirty="0" smtClean="0">
                <a:solidFill>
                  <a:schemeClr val="bg1">
                    <a:lumMod val="10000"/>
                    <a:lumOff val="90000"/>
                  </a:schemeClr>
                </a:solidFill>
                <a:latin typeface="Gill Sans MT" pitchFamily="34" charset="0"/>
              </a:rPr>
              <a:t>Finding Images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vfotos.jpg"/>
          <p:cNvPicPr>
            <a:picLocks noChangeAspect="1"/>
          </p:cNvPicPr>
          <p:nvPr/>
        </p:nvPicPr>
        <p:blipFill>
          <a:blip r:embed="rId3" cstate="screen"/>
          <a:srcRect/>
          <a:stretch>
            <a:fillRect/>
          </a:stretch>
        </p:blipFill>
        <p:spPr>
          <a:xfrm>
            <a:off x="0" y="0"/>
            <a:ext cx="9144000" cy="6858000"/>
          </a:xfrm>
          <a:prstGeom prst="rect">
            <a:avLst/>
          </a:prstGeom>
        </p:spPr>
      </p:pic>
      <p:sp>
        <p:nvSpPr>
          <p:cNvPr id="4" name="TextBox 3"/>
          <p:cNvSpPr txBox="1"/>
          <p:nvPr/>
        </p:nvSpPr>
        <p:spPr>
          <a:xfrm>
            <a:off x="2362200" y="609600"/>
            <a:ext cx="3805850" cy="830997"/>
          </a:xfrm>
          <a:prstGeom prst="rect">
            <a:avLst/>
          </a:prstGeom>
          <a:noFill/>
        </p:spPr>
        <p:txBody>
          <a:bodyPr wrap="none" rtlCol="0">
            <a:spAutoFit/>
          </a:bodyPr>
          <a:lstStyle/>
          <a:p>
            <a:r>
              <a:rPr lang="en-US" sz="4800" dirty="0" smtClean="0">
                <a:latin typeface="Gill Sans MT" pitchFamily="34" charset="0"/>
              </a:rPr>
              <a:t>Public Domain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y_this.jpg"/>
          <p:cNvPicPr>
            <a:picLocks noChangeAspect="1"/>
          </p:cNvPicPr>
          <p:nvPr/>
        </p:nvPicPr>
        <p:blipFill>
          <a:blip r:embed="rId3" cstate="screen"/>
          <a:srcRect/>
          <a:stretch>
            <a:fillRect/>
          </a:stretch>
        </p:blipFill>
        <p:spPr>
          <a:xfrm>
            <a:off x="0" y="0"/>
            <a:ext cx="9144000" cy="6858000"/>
          </a:xfrm>
          <a:prstGeom prst="rect">
            <a:avLst/>
          </a:prstGeom>
        </p:spPr>
      </p:pic>
      <p:sp>
        <p:nvSpPr>
          <p:cNvPr id="5" name="TextBox 4"/>
          <p:cNvSpPr txBox="1"/>
          <p:nvPr/>
        </p:nvSpPr>
        <p:spPr>
          <a:xfrm>
            <a:off x="6324600" y="6596390"/>
            <a:ext cx="2819400" cy="261610"/>
          </a:xfrm>
          <a:prstGeom prst="rect">
            <a:avLst/>
          </a:prstGeom>
          <a:solidFill>
            <a:schemeClr val="bg1"/>
          </a:solidFill>
        </p:spPr>
        <p:txBody>
          <a:bodyPr wrap="square" rtlCol="0">
            <a:spAutoFit/>
          </a:bodyPr>
          <a:lstStyle/>
          <a:p>
            <a:r>
              <a:rPr lang="en-US" sz="1100" dirty="0" smtClean="0"/>
              <a:t>“Step Right Up” by Telstar Logistics on </a:t>
            </a:r>
            <a:r>
              <a:rPr lang="en-US" sz="1100" dirty="0" err="1" smtClean="0"/>
              <a:t>Flickr</a:t>
            </a:r>
            <a:endParaRPr lang="en-US" sz="1100" b="1"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c.logo.large.png"/>
          <p:cNvPicPr>
            <a:picLocks noChangeAspect="1"/>
          </p:cNvPicPr>
          <p:nvPr/>
        </p:nvPicPr>
        <p:blipFill>
          <a:blip r:embed="rId3" cstate="screen">
            <a:lum bright="70000" contrast="-70000"/>
          </a:blip>
          <a:stretch>
            <a:fillRect/>
          </a:stretch>
        </p:blipFill>
        <p:spPr>
          <a:xfrm>
            <a:off x="457200" y="2362200"/>
            <a:ext cx="8133444" cy="1908405"/>
          </a:xfrm>
          <a:prstGeom prst="rect">
            <a:avLst/>
          </a:prstGeom>
          <a:solidFill>
            <a:schemeClr val="bg1"/>
          </a:solidFill>
          <a:ln w="25400">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81000"/>
            <a:ext cx="6717801" cy="830997"/>
          </a:xfrm>
          <a:prstGeom prst="rect">
            <a:avLst/>
          </a:prstGeom>
          <a:solidFill>
            <a:schemeClr val="bg1"/>
          </a:solidFill>
        </p:spPr>
        <p:txBody>
          <a:bodyPr wrap="none" rtlCol="0">
            <a:spAutoFit/>
          </a:bodyPr>
          <a:lstStyle/>
          <a:p>
            <a:pPr algn="ctr"/>
            <a:r>
              <a:rPr lang="en-US" sz="4800" dirty="0" err="1" smtClean="0">
                <a:solidFill>
                  <a:schemeClr val="bg1">
                    <a:lumMod val="10000"/>
                    <a:lumOff val="90000"/>
                  </a:schemeClr>
                </a:solidFill>
                <a:latin typeface="Gill Sans MT" pitchFamily="34" charset="0"/>
              </a:rPr>
              <a:t>Flickr</a:t>
            </a:r>
            <a:r>
              <a:rPr lang="en-US" sz="4800" dirty="0" smtClean="0">
                <a:solidFill>
                  <a:schemeClr val="bg1">
                    <a:lumMod val="10000"/>
                    <a:lumOff val="90000"/>
                  </a:schemeClr>
                </a:solidFill>
                <a:latin typeface="Gill Sans MT" pitchFamily="34" charset="0"/>
              </a:rPr>
              <a:t>: Creative Commons</a:t>
            </a:r>
          </a:p>
        </p:txBody>
      </p:sp>
      <p:pic>
        <p:nvPicPr>
          <p:cNvPr id="65538" name="Picture 2"/>
          <p:cNvPicPr>
            <a:picLocks noChangeAspect="1" noChangeArrowheads="1"/>
          </p:cNvPicPr>
          <p:nvPr/>
        </p:nvPicPr>
        <p:blipFill>
          <a:blip r:embed="rId3" cstate="screen"/>
          <a:srcRect/>
          <a:stretch>
            <a:fillRect/>
          </a:stretch>
        </p:blipFill>
        <p:spPr bwMode="auto">
          <a:xfrm>
            <a:off x="0" y="1524000"/>
            <a:ext cx="9144000" cy="2581275"/>
          </a:xfrm>
          <a:prstGeom prst="rect">
            <a:avLst/>
          </a:prstGeom>
          <a:noFill/>
          <a:ln w="9525">
            <a:noFill/>
            <a:miter lim="800000"/>
            <a:headEnd/>
            <a:tailEnd/>
          </a:ln>
        </p:spPr>
      </p:pic>
      <p:pic>
        <p:nvPicPr>
          <p:cNvPr id="65539" name="Picture 3"/>
          <p:cNvPicPr>
            <a:picLocks noChangeAspect="1" noChangeArrowheads="1"/>
          </p:cNvPicPr>
          <p:nvPr/>
        </p:nvPicPr>
        <p:blipFill>
          <a:blip r:embed="rId4" cstate="screen"/>
          <a:srcRect/>
          <a:stretch>
            <a:fillRect/>
          </a:stretch>
        </p:blipFill>
        <p:spPr bwMode="auto">
          <a:xfrm>
            <a:off x="-1" y="4267200"/>
            <a:ext cx="9144001"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cstate="screen"/>
          <a:srcRect r="17651"/>
          <a:stretch>
            <a:fillRect/>
          </a:stretch>
        </p:blipFill>
        <p:spPr bwMode="auto">
          <a:xfrm>
            <a:off x="0" y="0"/>
            <a:ext cx="9144000" cy="6858000"/>
          </a:xfrm>
          <a:prstGeom prst="rect">
            <a:avLst/>
          </a:prstGeom>
          <a:noFill/>
          <a:ln w="9525">
            <a:noFill/>
            <a:miter lim="800000"/>
            <a:headEnd/>
            <a:tailEnd/>
          </a:ln>
        </p:spPr>
      </p:pic>
      <p:sp>
        <p:nvSpPr>
          <p:cNvPr id="3" name="Oval 2"/>
          <p:cNvSpPr/>
          <p:nvPr/>
        </p:nvSpPr>
        <p:spPr>
          <a:xfrm>
            <a:off x="1676400" y="1828800"/>
            <a:ext cx="1066800" cy="533400"/>
          </a:xfrm>
          <a:prstGeom prst="ellipse">
            <a:avLst/>
          </a:prstGeom>
          <a:solidFill>
            <a:schemeClr val="bg1">
              <a:alpha val="0"/>
            </a:schemeClr>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ndcanyonover.jpg"/>
          <p:cNvPicPr>
            <a:picLocks noChangeAspect="1"/>
          </p:cNvPicPr>
          <p:nvPr/>
        </p:nvPicPr>
        <p:blipFill>
          <a:blip r:embed="rId2" cstate="screen"/>
          <a:srcRect/>
          <a:stretch>
            <a:fillRect/>
          </a:stretch>
        </p:blipFill>
        <p:spPr>
          <a:xfrm>
            <a:off x="-1" y="0"/>
            <a:ext cx="9144001" cy="6858000"/>
          </a:xfrm>
          <a:prstGeom prst="rect">
            <a:avLst/>
          </a:prstGeom>
        </p:spPr>
      </p:pic>
      <p:sp>
        <p:nvSpPr>
          <p:cNvPr id="3" name="TextBox 2"/>
          <p:cNvSpPr txBox="1"/>
          <p:nvPr/>
        </p:nvSpPr>
        <p:spPr>
          <a:xfrm>
            <a:off x="2667000" y="304800"/>
            <a:ext cx="3799630" cy="830997"/>
          </a:xfrm>
          <a:prstGeom prst="rect">
            <a:avLst/>
          </a:prstGeom>
          <a:solidFill>
            <a:schemeClr val="bg1"/>
          </a:solidFill>
        </p:spPr>
        <p:txBody>
          <a:bodyPr wrap="none" rtlCol="0">
            <a:spAutoFit/>
          </a:bodyPr>
          <a:lstStyle/>
          <a:p>
            <a:r>
              <a:rPr lang="en-US" sz="4800" dirty="0" smtClean="0">
                <a:latin typeface="Gill Sans MT" pitchFamily="34" charset="0"/>
              </a:rPr>
              <a:t>take your own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2057400"/>
            <a:ext cx="4572000" cy="2862322"/>
          </a:xfrm>
          <a:prstGeom prst="rect">
            <a:avLst/>
          </a:prstGeom>
        </p:spPr>
        <p:txBody>
          <a:bodyPr wrap="square">
            <a:spAutoFit/>
          </a:bodyPr>
          <a:lstStyle/>
          <a:p>
            <a:pPr algn="ctr"/>
            <a:r>
              <a:rPr lang="en-US" sz="3600" dirty="0" smtClean="0">
                <a:solidFill>
                  <a:schemeClr val="bg1">
                    <a:lumMod val="25000"/>
                    <a:lumOff val="75000"/>
                  </a:schemeClr>
                </a:solidFill>
                <a:latin typeface="Gill Sans MT" pitchFamily="34" charset="0"/>
              </a:rPr>
              <a:t>Use  the </a:t>
            </a:r>
            <a:r>
              <a:rPr lang="en-US" sz="3600" dirty="0" smtClean="0">
                <a:latin typeface="Gill Sans MT" pitchFamily="34" charset="0"/>
              </a:rPr>
              <a:t>Right</a:t>
            </a:r>
            <a:r>
              <a:rPr lang="en-US" sz="3600" dirty="0" smtClean="0">
                <a:solidFill>
                  <a:schemeClr val="bg1">
                    <a:lumMod val="25000"/>
                    <a:lumOff val="75000"/>
                  </a:schemeClr>
                </a:solidFill>
                <a:latin typeface="Gill Sans MT" pitchFamily="34" charset="0"/>
              </a:rPr>
              <a:t> Data</a:t>
            </a:r>
          </a:p>
          <a:p>
            <a:pPr algn="ctr"/>
            <a:endParaRPr lang="en-US" sz="3600" dirty="0" smtClean="0">
              <a:solidFill>
                <a:schemeClr val="bg1">
                  <a:lumMod val="25000"/>
                  <a:lumOff val="75000"/>
                </a:schemeClr>
              </a:solidFill>
              <a:latin typeface="Gill Sans MT" pitchFamily="34" charset="0"/>
            </a:endParaRPr>
          </a:p>
          <a:p>
            <a:pPr algn="ctr"/>
            <a:r>
              <a:rPr lang="en-US" sz="3600" dirty="0" smtClean="0">
                <a:solidFill>
                  <a:schemeClr val="bg1">
                    <a:lumMod val="25000"/>
                    <a:lumOff val="75000"/>
                  </a:schemeClr>
                </a:solidFill>
                <a:latin typeface="Gill Sans MT" pitchFamily="34" charset="0"/>
              </a:rPr>
              <a:t>Use  the </a:t>
            </a:r>
            <a:r>
              <a:rPr lang="en-US" sz="3600" dirty="0" smtClean="0">
                <a:latin typeface="Gill Sans MT" pitchFamily="34" charset="0"/>
              </a:rPr>
              <a:t>Right</a:t>
            </a:r>
            <a:r>
              <a:rPr lang="en-US" sz="3600" dirty="0" smtClean="0">
                <a:solidFill>
                  <a:schemeClr val="bg1">
                    <a:lumMod val="25000"/>
                    <a:lumOff val="75000"/>
                  </a:schemeClr>
                </a:solidFill>
                <a:latin typeface="Gill Sans MT" pitchFamily="34" charset="0"/>
              </a:rPr>
              <a:t> Chart</a:t>
            </a:r>
            <a:r>
              <a:rPr lang="en-US" sz="3600" dirty="0" smtClean="0">
                <a:latin typeface="Gill Sans MT" pitchFamily="34" charset="0"/>
              </a:rPr>
              <a:t> </a:t>
            </a:r>
            <a:endParaRPr lang="en-US" sz="3600" dirty="0" smtClean="0">
              <a:solidFill>
                <a:schemeClr val="bg1">
                  <a:lumMod val="25000"/>
                  <a:lumOff val="75000"/>
                </a:schemeClr>
              </a:solidFill>
              <a:latin typeface="Gill Sans MT" pitchFamily="34" charset="0"/>
            </a:endParaRPr>
          </a:p>
          <a:p>
            <a:pPr algn="ctr"/>
            <a:r>
              <a:rPr lang="en-US" sz="3600" dirty="0" smtClean="0">
                <a:latin typeface="Gill Sans MT" pitchFamily="34" charset="0"/>
              </a:rPr>
              <a:t> </a:t>
            </a:r>
            <a:endParaRPr lang="en-US" sz="3600" dirty="0" smtClean="0">
              <a:solidFill>
                <a:schemeClr val="bg1">
                  <a:lumMod val="25000"/>
                  <a:lumOff val="75000"/>
                </a:schemeClr>
              </a:solidFill>
              <a:latin typeface="Gill Sans MT" pitchFamily="34" charset="0"/>
            </a:endParaRPr>
          </a:p>
          <a:p>
            <a:pPr algn="ctr"/>
            <a:r>
              <a:rPr lang="en-US" sz="3600" dirty="0" smtClean="0">
                <a:latin typeface="Gill Sans MT" pitchFamily="34" charset="0"/>
              </a:rPr>
              <a:t> </a:t>
            </a:r>
            <a:endParaRPr lang="en-US" sz="3600" dirty="0">
              <a:latin typeface="Gill Sans MT"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38400" y="2057400"/>
          <a:ext cx="4571999" cy="4648200"/>
        </p:xfrm>
        <a:graphic>
          <a:graphicData uri="http://schemas.openxmlformats.org/drawingml/2006/table">
            <a:tbl>
              <a:tblPr/>
              <a:tblGrid>
                <a:gridCol w="1470392"/>
                <a:gridCol w="1470392"/>
                <a:gridCol w="1631215"/>
              </a:tblGrid>
              <a:tr h="464820">
                <a:tc>
                  <a:txBody>
                    <a:bodyPr/>
                    <a:lstStyle/>
                    <a:p>
                      <a:pPr algn="ctr" fontAlgn="b"/>
                      <a:r>
                        <a:rPr lang="en-US" sz="1800" b="0" i="0" u="none" strike="noStrike" dirty="0" smtClean="0">
                          <a:solidFill>
                            <a:schemeClr val="tx1"/>
                          </a:solidFill>
                          <a:latin typeface="Calibri"/>
                        </a:rPr>
                        <a:t>Year </a:t>
                      </a:r>
                      <a:endParaRPr lang="en-US" sz="1800" b="0" i="0" u="none" strike="noStrike" dirty="0">
                        <a:solidFill>
                          <a:schemeClr val="tx1"/>
                        </a:solidFill>
                        <a:latin typeface="Calibri"/>
                      </a:endParaRPr>
                    </a:p>
                  </a:txBody>
                  <a:tcPr marL="0" marR="0" marT="0" marB="0" anchor="ctr">
                    <a:lnL>
                      <a:noFill/>
                    </a:lnL>
                    <a:lnR>
                      <a:noFill/>
                    </a:lnR>
                    <a:lnT>
                      <a:noFill/>
                    </a:lnT>
                    <a:lnB>
                      <a:noFill/>
                    </a:lnB>
                    <a:solidFill>
                      <a:schemeClr val="accent1"/>
                    </a:solidFill>
                  </a:tcPr>
                </a:tc>
                <a:tc>
                  <a:txBody>
                    <a:bodyPr/>
                    <a:lstStyle/>
                    <a:p>
                      <a:pPr algn="ctr" fontAlgn="b"/>
                      <a:r>
                        <a:rPr lang="en-US" sz="1800" b="0" i="0" u="none" strike="noStrike" dirty="0" smtClean="0">
                          <a:solidFill>
                            <a:schemeClr val="tx1"/>
                          </a:solidFill>
                          <a:latin typeface="Calibri"/>
                        </a:rPr>
                        <a:t>E-Books</a:t>
                      </a:r>
                      <a:endParaRPr lang="en-US" sz="1800" b="0" i="0" u="none" strike="noStrike" dirty="0">
                        <a:solidFill>
                          <a:schemeClr val="tx1"/>
                        </a:solidFill>
                        <a:latin typeface="Calibri"/>
                      </a:endParaRPr>
                    </a:p>
                  </a:txBody>
                  <a:tcPr marL="0" marR="0" marT="0" marB="0" anchor="ctr">
                    <a:lnL>
                      <a:noFill/>
                    </a:lnL>
                    <a:lnR>
                      <a:noFill/>
                    </a:lnR>
                    <a:lnT>
                      <a:noFill/>
                    </a:lnT>
                    <a:lnB>
                      <a:noFill/>
                    </a:lnB>
                    <a:solidFill>
                      <a:schemeClr val="accent1"/>
                    </a:solidFill>
                  </a:tcPr>
                </a:tc>
                <a:tc>
                  <a:txBody>
                    <a:bodyPr/>
                    <a:lstStyle/>
                    <a:p>
                      <a:pPr algn="ctr" fontAlgn="b"/>
                      <a:r>
                        <a:rPr lang="en-US" sz="1800" b="0" i="0" u="none" strike="noStrike" dirty="0" smtClean="0">
                          <a:solidFill>
                            <a:schemeClr val="tx1"/>
                          </a:solidFill>
                          <a:latin typeface="Calibri"/>
                        </a:rPr>
                        <a:t>Print</a:t>
                      </a:r>
                      <a:r>
                        <a:rPr lang="en-US" sz="1800" b="0" i="0" u="none" strike="noStrike" baseline="0" dirty="0" smtClean="0">
                          <a:solidFill>
                            <a:schemeClr val="tx1"/>
                          </a:solidFill>
                          <a:latin typeface="Calibri"/>
                        </a:rPr>
                        <a:t> Books</a:t>
                      </a:r>
                      <a:endParaRPr lang="en-US" sz="1800" b="0" i="0" u="none" strike="noStrike" dirty="0">
                        <a:solidFill>
                          <a:schemeClr val="tx1"/>
                        </a:solidFill>
                        <a:latin typeface="Calibri"/>
                      </a:endParaRPr>
                    </a:p>
                  </a:txBody>
                  <a:tcPr marL="0" marR="0" marT="0" marB="0" anchor="ctr">
                    <a:lnL>
                      <a:noFill/>
                    </a:lnL>
                    <a:lnR>
                      <a:noFill/>
                    </a:lnR>
                    <a:lnT>
                      <a:noFill/>
                    </a:lnT>
                    <a:lnB>
                      <a:noFill/>
                    </a:lnB>
                    <a:solidFill>
                      <a:schemeClr val="accent1"/>
                    </a:solidFill>
                  </a:tcPr>
                </a:tc>
              </a:tr>
              <a:tr h="464820">
                <a:tc>
                  <a:txBody>
                    <a:bodyPr/>
                    <a:lstStyle/>
                    <a:p>
                      <a:pPr algn="ctr" fontAlgn="b"/>
                      <a:r>
                        <a:rPr lang="en-US" sz="1800" b="0" i="0" u="none" strike="noStrike" dirty="0" smtClean="0">
                          <a:solidFill>
                            <a:schemeClr val="tx1"/>
                          </a:solidFill>
                          <a:latin typeface="Calibri"/>
                        </a:rPr>
                        <a:t>2002</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dirty="0">
                          <a:solidFill>
                            <a:schemeClr val="tx1"/>
                          </a:solidFill>
                          <a:latin typeface="Calibri"/>
                        </a:rPr>
                        <a:t>2.1</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3,897.7</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2003</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6.0</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3,835.3</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2004</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dirty="0">
                          <a:solidFill>
                            <a:schemeClr val="tx1"/>
                          </a:solidFill>
                          <a:latin typeface="Calibri"/>
                        </a:rPr>
                        <a:t>9.3</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3,794.7</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2005</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dirty="0">
                          <a:solidFill>
                            <a:schemeClr val="tx1"/>
                          </a:solidFill>
                          <a:latin typeface="Calibri"/>
                        </a:rPr>
                        <a:t>16</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5,058.5</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2006</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dirty="0">
                          <a:solidFill>
                            <a:schemeClr val="tx1"/>
                          </a:solidFill>
                          <a:latin typeface="Calibri"/>
                        </a:rPr>
                        <a:t>25.2</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5,036.4</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2007</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chemeClr val="tx1"/>
                          </a:solidFill>
                          <a:latin typeface="Calibri"/>
                        </a:rPr>
                        <a:t>31.7</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5,457.9</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2008</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chemeClr val="tx1"/>
                          </a:solidFill>
                          <a:latin typeface="Calibri"/>
                        </a:rPr>
                        <a:t>61.3</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5,158</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2009</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chemeClr val="tx1"/>
                          </a:solidFill>
                          <a:latin typeface="Calibri"/>
                        </a:rPr>
                        <a:t>169.5</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5,127.1</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2010</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chemeClr val="tx1"/>
                          </a:solidFill>
                          <a:latin typeface="Calibri"/>
                        </a:rPr>
                        <a:t>441.3</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4,864.0</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bl>
          </a:graphicData>
        </a:graphic>
      </p:graphicFrame>
      <p:sp>
        <p:nvSpPr>
          <p:cNvPr id="3" name="Rectangle 2"/>
          <p:cNvSpPr/>
          <p:nvPr/>
        </p:nvSpPr>
        <p:spPr>
          <a:xfrm>
            <a:off x="2057400" y="381000"/>
            <a:ext cx="5598007" cy="1569660"/>
          </a:xfrm>
          <a:prstGeom prst="rect">
            <a:avLst/>
          </a:prstGeom>
        </p:spPr>
        <p:txBody>
          <a:bodyPr wrap="none">
            <a:spAutoFit/>
          </a:bodyPr>
          <a:lstStyle/>
          <a:p>
            <a:pPr algn="ctr"/>
            <a:r>
              <a:rPr lang="en-US" sz="4800" dirty="0" smtClean="0">
                <a:solidFill>
                  <a:schemeClr val="bg1">
                    <a:lumMod val="10000"/>
                    <a:lumOff val="90000"/>
                  </a:schemeClr>
                </a:solidFill>
                <a:latin typeface="Gill Sans MT" pitchFamily="34" charset="0"/>
              </a:rPr>
              <a:t>Books Sales Per Year</a:t>
            </a:r>
          </a:p>
          <a:p>
            <a:pPr algn="ctr"/>
            <a:r>
              <a:rPr lang="en-US" sz="4800" dirty="0" smtClean="0">
                <a:solidFill>
                  <a:schemeClr val="bg1">
                    <a:lumMod val="10000"/>
                    <a:lumOff val="90000"/>
                  </a:schemeClr>
                </a:solidFill>
                <a:latin typeface="Gill Sans MT" pitchFamily="34" charset="0"/>
              </a:rPr>
              <a:t>(in millions of dollars)</a:t>
            </a:r>
          </a:p>
        </p:txBody>
      </p:sp>
      <p:sp>
        <p:nvSpPr>
          <p:cNvPr id="4" name="TextBox 3"/>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0" y="1981200"/>
          <a:ext cx="2940784" cy="3253740"/>
        </p:xfrm>
        <a:graphic>
          <a:graphicData uri="http://schemas.openxmlformats.org/drawingml/2006/table">
            <a:tbl>
              <a:tblPr/>
              <a:tblGrid>
                <a:gridCol w="1470392"/>
                <a:gridCol w="1470392"/>
              </a:tblGrid>
              <a:tr h="464820">
                <a:tc>
                  <a:txBody>
                    <a:bodyPr/>
                    <a:lstStyle/>
                    <a:p>
                      <a:pPr algn="ctr" fontAlgn="b"/>
                      <a:r>
                        <a:rPr lang="en-US" sz="1800" b="1" i="0" u="none" strike="noStrike" dirty="0" smtClean="0">
                          <a:solidFill>
                            <a:schemeClr val="tx1"/>
                          </a:solidFill>
                          <a:latin typeface="Calibri"/>
                        </a:rPr>
                        <a:t>Year </a:t>
                      </a:r>
                      <a:endParaRPr lang="en-US" sz="1800" b="1" i="0" u="none" strike="noStrike" dirty="0">
                        <a:solidFill>
                          <a:schemeClr val="tx1"/>
                        </a:solidFill>
                        <a:latin typeface="Calibri"/>
                      </a:endParaRPr>
                    </a:p>
                  </a:txBody>
                  <a:tcPr marL="0" marR="0" marT="0" marB="0" anchor="ctr">
                    <a:lnL>
                      <a:noFill/>
                    </a:lnL>
                    <a:lnR>
                      <a:noFill/>
                    </a:lnR>
                    <a:lnT>
                      <a:noFill/>
                    </a:lnT>
                    <a:lnB>
                      <a:noFill/>
                    </a:lnB>
                    <a:noFill/>
                  </a:tcPr>
                </a:tc>
                <a:tc>
                  <a:txBody>
                    <a:bodyPr/>
                    <a:lstStyle/>
                    <a:p>
                      <a:pPr algn="ctr" fontAlgn="b"/>
                      <a:r>
                        <a:rPr lang="en-US" sz="1800" b="1" i="0" u="none" strike="noStrike" dirty="0" smtClean="0">
                          <a:solidFill>
                            <a:schemeClr val="tx1"/>
                          </a:solidFill>
                          <a:latin typeface="Calibri"/>
                        </a:rPr>
                        <a:t>E-Books</a:t>
                      </a:r>
                      <a:endParaRPr lang="en-US" sz="1800" b="1" i="0" u="none" strike="noStrike" dirty="0">
                        <a:solidFill>
                          <a:schemeClr val="tx1"/>
                        </a:solidFill>
                        <a:latin typeface="Calibri"/>
                      </a:endParaRPr>
                    </a:p>
                  </a:txBody>
                  <a:tcPr marL="0" marR="0" marT="0" marB="0" anchor="ctr">
                    <a:lnL>
                      <a:noFill/>
                    </a:lnL>
                    <a:lnR>
                      <a:noFill/>
                    </a:lnR>
                    <a:lnT>
                      <a:noFill/>
                    </a:lnT>
                    <a:lnB>
                      <a:noFill/>
                    </a:lnB>
                    <a:noFill/>
                  </a:tcPr>
                </a:tc>
              </a:tr>
              <a:tr h="464820">
                <a:tc>
                  <a:txBody>
                    <a:bodyPr/>
                    <a:lstStyle/>
                    <a:p>
                      <a:pPr algn="ctr" fontAlgn="b"/>
                      <a:r>
                        <a:rPr lang="en-US" sz="1800" b="0" i="0" u="none" strike="noStrike" dirty="0" smtClean="0">
                          <a:solidFill>
                            <a:schemeClr val="tx1"/>
                          </a:solidFill>
                          <a:latin typeface="Calibri"/>
                        </a:rPr>
                        <a:t>2005</a:t>
                      </a:r>
                      <a:endParaRPr lang="en-US" sz="1800" b="0" i="0" u="none" strike="noStrike" dirty="0">
                        <a:solidFill>
                          <a:schemeClr val="tx1"/>
                        </a:solidFill>
                        <a:latin typeface="Calibri"/>
                      </a:endParaRPr>
                    </a:p>
                  </a:txBody>
                  <a:tcPr marL="0" marR="0" marT="0" marB="0" anchor="ctr">
                    <a:lnL>
                      <a:noFill/>
                    </a:lnL>
                    <a:lnR>
                      <a:noFill/>
                    </a:lnR>
                    <a:lnT>
                      <a:noFill/>
                    </a:lnT>
                    <a:lnB>
                      <a:noFill/>
                    </a:lnB>
                  </a:tcPr>
                </a:tc>
                <a:tc>
                  <a:txBody>
                    <a:bodyPr/>
                    <a:lstStyle/>
                    <a:p>
                      <a:pPr algn="ctr" fontAlgn="b"/>
                      <a:r>
                        <a:rPr lang="en-US" sz="1800" b="0" i="0" u="none" strike="noStrike" dirty="0">
                          <a:solidFill>
                            <a:schemeClr val="tx1"/>
                          </a:solidFill>
                          <a:latin typeface="Calibri"/>
                        </a:rPr>
                        <a:t>16</a:t>
                      </a:r>
                    </a:p>
                  </a:txBody>
                  <a:tcPr marL="0" marR="0" marT="0" marB="0" anchor="ctr">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2006</a:t>
                      </a:r>
                      <a:endParaRPr lang="en-US" sz="1800" b="0" i="0" u="none" strike="noStrike" dirty="0">
                        <a:solidFill>
                          <a:schemeClr val="tx1"/>
                        </a:solidFill>
                        <a:latin typeface="Calibri"/>
                      </a:endParaRPr>
                    </a:p>
                  </a:txBody>
                  <a:tcPr marL="0" marR="0" marT="0" marB="0" anchor="ctr">
                    <a:lnL>
                      <a:noFill/>
                    </a:lnL>
                    <a:lnR>
                      <a:noFill/>
                    </a:lnR>
                    <a:lnT>
                      <a:noFill/>
                    </a:lnT>
                    <a:lnB>
                      <a:noFill/>
                    </a:lnB>
                  </a:tcPr>
                </a:tc>
                <a:tc>
                  <a:txBody>
                    <a:bodyPr/>
                    <a:lstStyle/>
                    <a:p>
                      <a:pPr algn="ctr" fontAlgn="b"/>
                      <a:r>
                        <a:rPr lang="en-US" sz="1800" b="0" i="0" u="none" strike="noStrike" dirty="0">
                          <a:solidFill>
                            <a:schemeClr val="tx1"/>
                          </a:solidFill>
                          <a:latin typeface="Calibri"/>
                        </a:rPr>
                        <a:t>25.2</a:t>
                      </a:r>
                    </a:p>
                  </a:txBody>
                  <a:tcPr marL="0" marR="0" marT="0" marB="0" anchor="ctr">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2007</a:t>
                      </a:r>
                      <a:endParaRPr lang="en-US" sz="1800" b="0" i="0" u="none" strike="noStrike" dirty="0">
                        <a:solidFill>
                          <a:schemeClr val="tx1"/>
                        </a:solidFill>
                        <a:latin typeface="Calibri"/>
                      </a:endParaRPr>
                    </a:p>
                  </a:txBody>
                  <a:tcPr marL="0" marR="0" marT="0" marB="0" anchor="ctr">
                    <a:lnL>
                      <a:noFill/>
                    </a:lnL>
                    <a:lnR>
                      <a:noFill/>
                    </a:lnR>
                    <a:lnT>
                      <a:noFill/>
                    </a:lnT>
                    <a:lnB>
                      <a:noFill/>
                    </a:lnB>
                  </a:tcPr>
                </a:tc>
                <a:tc>
                  <a:txBody>
                    <a:bodyPr/>
                    <a:lstStyle/>
                    <a:p>
                      <a:pPr algn="ctr" fontAlgn="b"/>
                      <a:r>
                        <a:rPr lang="en-US" sz="1800" b="0" i="0" u="none" strike="noStrike" dirty="0">
                          <a:solidFill>
                            <a:schemeClr val="tx1"/>
                          </a:solidFill>
                          <a:latin typeface="Calibri"/>
                        </a:rPr>
                        <a:t>31.7</a:t>
                      </a:r>
                    </a:p>
                  </a:txBody>
                  <a:tcPr marL="0" marR="0" marT="0" marB="0" anchor="ctr">
                    <a:lnL>
                      <a:noFill/>
                    </a:lnL>
                    <a:lnR>
                      <a:noFill/>
                    </a:lnR>
                    <a:lnT>
                      <a:noFill/>
                    </a:lnT>
                    <a:lnB>
                      <a:noFill/>
                    </a:lnB>
                    <a:noFill/>
                  </a:tcPr>
                </a:tc>
              </a:tr>
              <a:tr h="464820">
                <a:tc>
                  <a:txBody>
                    <a:bodyPr/>
                    <a:lstStyle/>
                    <a:p>
                      <a:pPr algn="ctr" fontAlgn="b"/>
                      <a:r>
                        <a:rPr lang="en-US" sz="1800" b="0" i="0" u="none" strike="noStrike" dirty="0" smtClean="0">
                          <a:solidFill>
                            <a:schemeClr val="tx1"/>
                          </a:solidFill>
                          <a:latin typeface="Calibri"/>
                        </a:rPr>
                        <a:t>2008</a:t>
                      </a:r>
                      <a:endParaRPr lang="en-US" sz="1800" b="0" i="0" u="none" strike="noStrike" dirty="0">
                        <a:solidFill>
                          <a:schemeClr val="tx1"/>
                        </a:solidFill>
                        <a:latin typeface="Calibri"/>
                      </a:endParaRPr>
                    </a:p>
                  </a:txBody>
                  <a:tcPr marL="0" marR="0" marT="0" marB="0" anchor="ctr">
                    <a:lnL>
                      <a:noFill/>
                    </a:lnL>
                    <a:lnR>
                      <a:noFill/>
                    </a:lnR>
                    <a:lnT>
                      <a:noFill/>
                    </a:lnT>
                    <a:lnB>
                      <a:noFill/>
                    </a:lnB>
                  </a:tcPr>
                </a:tc>
                <a:tc>
                  <a:txBody>
                    <a:bodyPr/>
                    <a:lstStyle/>
                    <a:p>
                      <a:pPr algn="ctr" fontAlgn="b"/>
                      <a:r>
                        <a:rPr lang="en-US" sz="1800" b="0" i="0" u="none" strike="noStrike" dirty="0">
                          <a:solidFill>
                            <a:schemeClr val="tx1"/>
                          </a:solidFill>
                          <a:latin typeface="Calibri"/>
                        </a:rPr>
                        <a:t>61.3</a:t>
                      </a:r>
                    </a:p>
                  </a:txBody>
                  <a:tcPr marL="0" marR="0" marT="0" marB="0" anchor="ctr">
                    <a:lnL>
                      <a:noFill/>
                    </a:lnL>
                    <a:lnR>
                      <a:noFill/>
                    </a:lnR>
                    <a:lnT>
                      <a:noFill/>
                    </a:lnT>
                    <a:lnB>
                      <a:noFill/>
                    </a:lnB>
                    <a:solidFill>
                      <a:schemeClr val="accent1"/>
                    </a:solidFill>
                  </a:tcPr>
                </a:tc>
              </a:tr>
              <a:tr h="464820">
                <a:tc>
                  <a:txBody>
                    <a:bodyPr/>
                    <a:lstStyle/>
                    <a:p>
                      <a:pPr algn="ctr" fontAlgn="b"/>
                      <a:r>
                        <a:rPr lang="en-US" sz="1800" b="0" i="0" u="none" strike="noStrike" dirty="0" smtClean="0">
                          <a:solidFill>
                            <a:schemeClr val="tx1"/>
                          </a:solidFill>
                          <a:latin typeface="Calibri"/>
                        </a:rPr>
                        <a:t>2009</a:t>
                      </a:r>
                      <a:endParaRPr lang="en-US" sz="1800" b="0" i="0" u="none" strike="noStrike" dirty="0">
                        <a:solidFill>
                          <a:schemeClr val="tx1"/>
                        </a:solidFill>
                        <a:latin typeface="Calibri"/>
                      </a:endParaRPr>
                    </a:p>
                  </a:txBody>
                  <a:tcPr marL="0" marR="0" marT="0" marB="0" anchor="ctr">
                    <a:lnL>
                      <a:noFill/>
                    </a:lnL>
                    <a:lnR>
                      <a:noFill/>
                    </a:lnR>
                    <a:lnT>
                      <a:noFill/>
                    </a:lnT>
                    <a:lnB>
                      <a:noFill/>
                    </a:lnB>
                  </a:tcPr>
                </a:tc>
                <a:tc>
                  <a:txBody>
                    <a:bodyPr/>
                    <a:lstStyle/>
                    <a:p>
                      <a:pPr algn="ctr" fontAlgn="b"/>
                      <a:r>
                        <a:rPr lang="en-US" sz="1800" b="0" i="0" u="none" strike="noStrike" dirty="0">
                          <a:solidFill>
                            <a:schemeClr val="tx1"/>
                          </a:solidFill>
                          <a:latin typeface="Calibri"/>
                        </a:rPr>
                        <a:t>169.5</a:t>
                      </a:r>
                    </a:p>
                  </a:txBody>
                  <a:tcPr marL="0" marR="0" marT="0" marB="0" anchor="ctr">
                    <a:lnL>
                      <a:noFill/>
                    </a:lnL>
                    <a:lnR>
                      <a:noFill/>
                    </a:lnR>
                    <a:lnT>
                      <a:noFill/>
                    </a:lnT>
                    <a:lnB>
                      <a:noFill/>
                    </a:lnB>
                    <a:solidFill>
                      <a:schemeClr val="accent1"/>
                    </a:solidFill>
                  </a:tcPr>
                </a:tc>
              </a:tr>
              <a:tr h="464820">
                <a:tc>
                  <a:txBody>
                    <a:bodyPr/>
                    <a:lstStyle/>
                    <a:p>
                      <a:pPr algn="ctr" fontAlgn="b"/>
                      <a:r>
                        <a:rPr lang="en-US" sz="1800" b="0" i="0" u="none" strike="noStrike" dirty="0" smtClean="0">
                          <a:solidFill>
                            <a:schemeClr val="tx1"/>
                          </a:solidFill>
                          <a:latin typeface="Calibri"/>
                        </a:rPr>
                        <a:t>2010</a:t>
                      </a:r>
                      <a:endParaRPr lang="en-US" sz="1800" b="0" i="0" u="none" strike="noStrike" dirty="0">
                        <a:solidFill>
                          <a:schemeClr val="tx1"/>
                        </a:solidFill>
                        <a:latin typeface="Calibri"/>
                      </a:endParaRPr>
                    </a:p>
                  </a:txBody>
                  <a:tcPr marL="0" marR="0" marT="0" marB="0" anchor="ctr">
                    <a:lnL>
                      <a:noFill/>
                    </a:lnL>
                    <a:lnR>
                      <a:noFill/>
                    </a:lnR>
                    <a:lnT>
                      <a:noFill/>
                    </a:lnT>
                    <a:lnB>
                      <a:noFill/>
                    </a:lnB>
                  </a:tcPr>
                </a:tc>
                <a:tc>
                  <a:txBody>
                    <a:bodyPr/>
                    <a:lstStyle/>
                    <a:p>
                      <a:pPr algn="ctr" fontAlgn="b"/>
                      <a:r>
                        <a:rPr lang="en-US" sz="1800" b="0" i="0" u="none" strike="noStrike" dirty="0">
                          <a:solidFill>
                            <a:schemeClr val="tx1"/>
                          </a:solidFill>
                          <a:latin typeface="Calibri"/>
                        </a:rPr>
                        <a:t>441.3</a:t>
                      </a:r>
                    </a:p>
                  </a:txBody>
                  <a:tcPr marL="0" marR="0" marT="0" marB="0" anchor="ctr">
                    <a:lnL>
                      <a:noFill/>
                    </a:lnL>
                    <a:lnR>
                      <a:noFill/>
                    </a:lnR>
                    <a:lnT>
                      <a:noFill/>
                    </a:lnT>
                    <a:lnB>
                      <a:noFill/>
                    </a:lnB>
                    <a:solidFill>
                      <a:schemeClr val="accent1"/>
                    </a:solidFill>
                  </a:tcPr>
                </a:tc>
              </a:tr>
            </a:tbl>
          </a:graphicData>
        </a:graphic>
      </p:graphicFrame>
      <p:sp>
        <p:nvSpPr>
          <p:cNvPr id="3" name="Rectangle 2"/>
          <p:cNvSpPr/>
          <p:nvPr/>
        </p:nvSpPr>
        <p:spPr>
          <a:xfrm>
            <a:off x="838200" y="381000"/>
            <a:ext cx="7696200" cy="1200329"/>
          </a:xfrm>
          <a:prstGeom prst="rect">
            <a:avLst/>
          </a:prstGeom>
        </p:spPr>
        <p:txBody>
          <a:bodyPr wrap="square">
            <a:spAutoFit/>
          </a:bodyPr>
          <a:lstStyle/>
          <a:p>
            <a:r>
              <a:rPr lang="en-US" sz="3600" dirty="0" smtClean="0">
                <a:solidFill>
                  <a:schemeClr val="bg1">
                    <a:lumMod val="10000"/>
                    <a:lumOff val="90000"/>
                  </a:schemeClr>
                </a:solidFill>
                <a:latin typeface="Gill Sans MT" pitchFamily="34" charset="0"/>
              </a:rPr>
              <a:t>E-Book Sales have doubled in each of the past 3 years.</a:t>
            </a:r>
          </a:p>
        </p:txBody>
      </p:sp>
      <p:cxnSp>
        <p:nvCxnSpPr>
          <p:cNvPr id="5" name="Straight Connector 4"/>
          <p:cNvCxnSpPr/>
          <p:nvPr/>
        </p:nvCxnSpPr>
        <p:spPr>
          <a:xfrm>
            <a:off x="3429000" y="24384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0" y="48006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0" y="42672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90600" y="1676400"/>
            <a:ext cx="1828800" cy="276999"/>
          </a:xfrm>
          <a:prstGeom prst="rect">
            <a:avLst/>
          </a:prstGeom>
          <a:solidFill>
            <a:schemeClr val="bg1"/>
          </a:solidFill>
        </p:spPr>
        <p:txBody>
          <a:bodyPr wrap="square" rtlCol="0">
            <a:spAutoFit/>
          </a:bodyPr>
          <a:lstStyle/>
          <a:p>
            <a:r>
              <a:rPr lang="en-US" sz="1200" dirty="0" smtClean="0">
                <a:latin typeface="Gill Sans MT" pitchFamily="34" charset="0"/>
              </a:rPr>
              <a:t>Sales in millions of dollars</a:t>
            </a:r>
          </a:p>
        </p:txBody>
      </p:sp>
      <p:sp>
        <p:nvSpPr>
          <p:cNvPr id="8" name="Rectangle 7"/>
          <p:cNvSpPr/>
          <p:nvPr/>
        </p:nvSpPr>
        <p:spPr>
          <a:xfrm>
            <a:off x="0" y="6211669"/>
            <a:ext cx="3581400" cy="461665"/>
          </a:xfrm>
          <a:prstGeom prst="rect">
            <a:avLst/>
          </a:prstGeom>
        </p:spPr>
        <p:txBody>
          <a:bodyPr wrap="square">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914400" y="1524000"/>
          <a:ext cx="74676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457200" y="274638"/>
            <a:ext cx="7315200" cy="1143000"/>
          </a:xfrm>
        </p:spPr>
        <p:txBody>
          <a:bodyPr/>
          <a:lstStyle/>
          <a:p>
            <a:r>
              <a:rPr lang="en-US" dirty="0" smtClean="0">
                <a:solidFill>
                  <a:schemeClr val="bg1">
                    <a:lumMod val="10000"/>
                    <a:lumOff val="90000"/>
                  </a:schemeClr>
                </a:solidFill>
              </a:rPr>
              <a:t>Book Sales</a:t>
            </a:r>
            <a:endParaRPr lang="en-US" dirty="0">
              <a:solidFill>
                <a:schemeClr val="bg1">
                  <a:lumMod val="10000"/>
                  <a:lumOff val="90000"/>
                </a:schemeClr>
              </a:solidFill>
            </a:endParaRPr>
          </a:p>
        </p:txBody>
      </p:sp>
      <p:sp>
        <p:nvSpPr>
          <p:cNvPr id="7" name="TextBox 6"/>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
        <p:nvSpPr>
          <p:cNvPr id="8" name="TextBox 7"/>
          <p:cNvSpPr txBox="1"/>
          <p:nvPr/>
        </p:nvSpPr>
        <p:spPr>
          <a:xfrm>
            <a:off x="3352800" y="11430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graphicFrame>
        <p:nvGraphicFramePr>
          <p:cNvPr id="10" name="Chart 9"/>
          <p:cNvGraphicFramePr/>
          <p:nvPr/>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1524000" y="304800"/>
            <a:ext cx="7315200" cy="1077218"/>
          </a:xfrm>
          <a:prstGeom prst="rect">
            <a:avLst/>
          </a:prstGeom>
        </p:spPr>
        <p:txBody>
          <a:bodyPr wrap="square">
            <a:spAutoFit/>
          </a:bodyPr>
          <a:lstStyle/>
          <a:p>
            <a:r>
              <a:rPr lang="en-US" sz="3200" dirty="0" smtClean="0">
                <a:solidFill>
                  <a:schemeClr val="bg1">
                    <a:lumMod val="10000"/>
                    <a:lumOff val="90000"/>
                  </a:schemeClr>
                </a:solidFill>
                <a:latin typeface="Gill Sans MT" pitchFamily="34" charset="0"/>
              </a:rPr>
              <a:t>E-Book account for an increasingly large percentage of book sales.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oryboard.jpg"/>
          <p:cNvPicPr>
            <a:picLocks noChangeAspect="1"/>
          </p:cNvPicPr>
          <p:nvPr/>
        </p:nvPicPr>
        <p:blipFill>
          <a:blip r:embed="rId2" cstate="screen"/>
          <a:srcRect/>
          <a:stretch>
            <a:fillRect/>
          </a:stretch>
        </p:blipFill>
        <p:spPr>
          <a:xfrm>
            <a:off x="0" y="0"/>
            <a:ext cx="9144000" cy="6858000"/>
          </a:xfrm>
          <a:prstGeom prst="rect">
            <a:avLst/>
          </a:prstGeom>
        </p:spPr>
      </p:pic>
      <p:sp>
        <p:nvSpPr>
          <p:cNvPr id="2" name="TextBox 1"/>
          <p:cNvSpPr txBox="1"/>
          <p:nvPr/>
        </p:nvSpPr>
        <p:spPr>
          <a:xfrm>
            <a:off x="3048000" y="2743200"/>
            <a:ext cx="2972993"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storytelling</a:t>
            </a:r>
          </a:p>
        </p:txBody>
      </p:sp>
      <p:sp>
        <p:nvSpPr>
          <p:cNvPr id="4" name="TextBox 3"/>
          <p:cNvSpPr txBox="1"/>
          <p:nvPr/>
        </p:nvSpPr>
        <p:spPr>
          <a:xfrm>
            <a:off x="7505410" y="6611779"/>
            <a:ext cx="1638590" cy="246221"/>
          </a:xfrm>
          <a:prstGeom prst="rect">
            <a:avLst/>
          </a:prstGeom>
          <a:noFill/>
        </p:spPr>
        <p:txBody>
          <a:bodyPr wrap="none" rtlCol="0">
            <a:spAutoFit/>
          </a:bodyPr>
          <a:lstStyle/>
          <a:p>
            <a:r>
              <a:rPr lang="en-US" sz="1000" dirty="0" smtClean="0">
                <a:solidFill>
                  <a:schemeClr val="bg1"/>
                </a:solidFill>
                <a:latin typeface="Gill Sans MT" pitchFamily="34" charset="0"/>
              </a:rPr>
              <a:t>Storyboard by </a:t>
            </a:r>
            <a:r>
              <a:rPr lang="en-US" sz="1000" dirty="0" err="1" smtClean="0">
                <a:solidFill>
                  <a:schemeClr val="bg1"/>
                </a:solidFill>
                <a:latin typeface="Gill Sans MT" pitchFamily="34" charset="0"/>
              </a:rPr>
              <a:t>ekai</a:t>
            </a:r>
            <a:r>
              <a:rPr lang="en-US" sz="1000" dirty="0" smtClean="0">
                <a:solidFill>
                  <a:schemeClr val="bg1"/>
                </a:solidFill>
                <a:latin typeface="Gill Sans MT" pitchFamily="34" charset="0"/>
              </a:rPr>
              <a:t> on </a:t>
            </a:r>
            <a:r>
              <a:rPr lang="en-US" sz="1000" dirty="0" err="1" smtClean="0">
                <a:solidFill>
                  <a:schemeClr val="bg1"/>
                </a:solidFill>
                <a:latin typeface="Gill Sans MT" pitchFamily="34" charset="0"/>
              </a:rPr>
              <a:t>Flikr</a:t>
            </a:r>
            <a:r>
              <a:rPr lang="en-US" sz="1000" dirty="0" smtClean="0">
                <a:solidFill>
                  <a:schemeClr val="bg1"/>
                </a:solidFill>
                <a:latin typeface="Gill Sans MT" pitchFamily="34" charset="0"/>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0" y="1447800"/>
          <a:ext cx="7848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Book Sales</a:t>
            </a:r>
            <a:endParaRPr kumimoji="0" lang="en-US" sz="44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5" name="TextBox 4"/>
          <p:cNvSpPr txBox="1"/>
          <p:nvPr/>
        </p:nvSpPr>
        <p:spPr>
          <a:xfrm>
            <a:off x="3352800" y="9906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
        <p:nvSpPr>
          <p:cNvPr id="7" name="TextBox 6"/>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0" y="1447800"/>
          <a:ext cx="73152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2438400" y="274638"/>
            <a:ext cx="45720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Sales of printed books </a:t>
            </a:r>
            <a:r>
              <a:rPr kumimoji="0" lang="en-US" sz="3600" b="0" i="0" u="none" strike="noStrike" kern="1200" cap="none" spc="0" normalizeH="0" noProof="0" dirty="0" smtClean="0">
                <a:ln>
                  <a:noFill/>
                </a:ln>
                <a:solidFill>
                  <a:schemeClr val="bg1">
                    <a:lumMod val="10000"/>
                    <a:lumOff val="90000"/>
                  </a:schemeClr>
                </a:solidFill>
                <a:effectLst/>
                <a:uLnTx/>
                <a:uFillTx/>
                <a:latin typeface="+mj-lt"/>
                <a:ea typeface="+mj-ea"/>
                <a:cs typeface="+mj-cs"/>
              </a:rPr>
              <a:t> have flattened</a:t>
            </a:r>
            <a:endParaRPr kumimoji="0" lang="en-US" sz="36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5" name="TextBox 4"/>
          <p:cNvSpPr txBox="1"/>
          <p:nvPr/>
        </p:nvSpPr>
        <p:spPr>
          <a:xfrm>
            <a:off x="0" y="11430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
        <p:nvSpPr>
          <p:cNvPr id="6" name="TextBox 5"/>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0" y="1447800"/>
          <a:ext cx="7848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5" name="TextBox 4"/>
          <p:cNvSpPr txBox="1"/>
          <p:nvPr/>
        </p:nvSpPr>
        <p:spPr>
          <a:xfrm>
            <a:off x="0" y="11430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
        <p:nvSpPr>
          <p:cNvPr id="6" name="TextBox 5"/>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
        <p:nvSpPr>
          <p:cNvPr id="7" name="Title 5"/>
          <p:cNvSpPr txBox="1">
            <a:spLocks/>
          </p:cNvSpPr>
          <p:nvPr/>
        </p:nvSpPr>
        <p:spPr>
          <a:xfrm>
            <a:off x="2438400" y="228600"/>
            <a:ext cx="45720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Sales of e-books</a:t>
            </a:r>
            <a:r>
              <a:rPr kumimoji="0" lang="en-US" sz="3600" b="0" i="0" u="none" strike="noStrike" kern="1200" cap="none" spc="0" normalizeH="0" noProof="0" dirty="0" smtClean="0">
                <a:ln>
                  <a:noFill/>
                </a:ln>
                <a:solidFill>
                  <a:schemeClr val="bg1">
                    <a:lumMod val="10000"/>
                    <a:lumOff val="90000"/>
                  </a:schemeClr>
                </a:solidFill>
                <a:effectLst/>
                <a:uLnTx/>
                <a:uFillTx/>
                <a:latin typeface="+mj-lt"/>
                <a:ea typeface="+mj-ea"/>
                <a:cs typeface="+mj-cs"/>
              </a:rPr>
              <a:t> have skyrocketed</a:t>
            </a:r>
            <a:endParaRPr kumimoji="0" lang="en-US" sz="36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8" name="TextBox 7"/>
          <p:cNvSpPr txBox="1"/>
          <p:nvPr/>
        </p:nvSpPr>
        <p:spPr>
          <a:xfrm>
            <a:off x="7467600" y="762000"/>
            <a:ext cx="1295400" cy="276999"/>
          </a:xfrm>
          <a:prstGeom prst="rect">
            <a:avLst/>
          </a:prstGeom>
          <a:solidFill>
            <a:schemeClr val="bg1"/>
          </a:solidFill>
        </p:spPr>
        <p:txBody>
          <a:bodyPr wrap="square" rtlCol="0">
            <a:spAutoFit/>
          </a:bodyPr>
          <a:lstStyle/>
          <a:p>
            <a:endParaRPr lang="en-US" sz="1200" dirty="0" smtClean="0">
              <a:latin typeface="Gill Sans MT"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752600" y="16002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2438400" y="228600"/>
            <a:ext cx="57912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Book Sales in February 2011</a:t>
            </a:r>
            <a:endParaRPr kumimoji="0" lang="en-US" sz="36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4" name="TextBox 3"/>
          <p:cNvSpPr txBox="1"/>
          <p:nvPr/>
        </p:nvSpPr>
        <p:spPr>
          <a:xfrm>
            <a:off x="2590800" y="9144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371600" y="21336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1447800" y="381000"/>
            <a:ext cx="66294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E-Books accounted for almost 30% of February 2011 Book Sales</a:t>
            </a:r>
            <a:endParaRPr kumimoji="0" lang="en-US" sz="36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5" name="TextBox 4"/>
          <p:cNvSpPr txBox="1"/>
          <p:nvPr/>
        </p:nvSpPr>
        <p:spPr>
          <a:xfrm>
            <a:off x="4724400" y="3352800"/>
            <a:ext cx="1045479" cy="400110"/>
          </a:xfrm>
          <a:prstGeom prst="rect">
            <a:avLst/>
          </a:prstGeom>
          <a:solidFill>
            <a:schemeClr val="bg1"/>
          </a:solidFill>
        </p:spPr>
        <p:txBody>
          <a:bodyPr wrap="none" rtlCol="0">
            <a:spAutoFit/>
          </a:bodyPr>
          <a:lstStyle/>
          <a:p>
            <a:r>
              <a:rPr lang="en-US" sz="2000" dirty="0" smtClean="0">
                <a:solidFill>
                  <a:schemeClr val="bg1">
                    <a:lumMod val="10000"/>
                    <a:lumOff val="90000"/>
                  </a:schemeClr>
                </a:solidFill>
                <a:latin typeface="Gill Sans MT" pitchFamily="34" charset="0"/>
              </a:rPr>
              <a:t>E-Books</a:t>
            </a:r>
          </a:p>
        </p:txBody>
      </p:sp>
      <p:sp>
        <p:nvSpPr>
          <p:cNvPr id="8" name="TextBox 7"/>
          <p:cNvSpPr txBox="1"/>
          <p:nvPr/>
        </p:nvSpPr>
        <p:spPr>
          <a:xfrm>
            <a:off x="3276600" y="2895600"/>
            <a:ext cx="962828" cy="584775"/>
          </a:xfrm>
          <a:prstGeom prst="rect">
            <a:avLst/>
          </a:prstGeom>
          <a:solidFill>
            <a:schemeClr val="bg1"/>
          </a:solidFill>
        </p:spPr>
        <p:txBody>
          <a:bodyPr wrap="none" rtlCol="0">
            <a:spAutoFit/>
          </a:bodyPr>
          <a:lstStyle/>
          <a:p>
            <a:pPr algn="ctr"/>
            <a:r>
              <a:rPr lang="en-US" sz="1600" dirty="0" smtClean="0">
                <a:solidFill>
                  <a:schemeClr val="bg1">
                    <a:lumMod val="10000"/>
                    <a:lumOff val="90000"/>
                  </a:schemeClr>
                </a:solidFill>
                <a:latin typeface="Gill Sans MT" pitchFamily="34" charset="0"/>
              </a:rPr>
              <a:t>Children/</a:t>
            </a:r>
          </a:p>
          <a:p>
            <a:pPr algn="ctr"/>
            <a:r>
              <a:rPr lang="en-US" sz="1600" dirty="0" smtClean="0">
                <a:solidFill>
                  <a:schemeClr val="bg1">
                    <a:lumMod val="10000"/>
                    <a:lumOff val="90000"/>
                  </a:schemeClr>
                </a:solidFill>
                <a:latin typeface="Gill Sans MT" pitchFamily="34" charset="0"/>
              </a:rPr>
              <a:t>YA</a:t>
            </a:r>
          </a:p>
        </p:txBody>
      </p:sp>
      <p:sp>
        <p:nvSpPr>
          <p:cNvPr id="9" name="TextBox 8"/>
          <p:cNvSpPr txBox="1"/>
          <p:nvPr/>
        </p:nvSpPr>
        <p:spPr>
          <a:xfrm>
            <a:off x="3733800" y="4953000"/>
            <a:ext cx="699230" cy="369332"/>
          </a:xfrm>
          <a:prstGeom prst="rect">
            <a:avLst/>
          </a:prstGeom>
          <a:solidFill>
            <a:schemeClr val="bg1"/>
          </a:solidFill>
        </p:spPr>
        <p:txBody>
          <a:bodyPr wrap="none" rtlCol="0">
            <a:spAutoFit/>
          </a:bodyPr>
          <a:lstStyle/>
          <a:p>
            <a:r>
              <a:rPr lang="en-US" dirty="0" smtClean="0">
                <a:solidFill>
                  <a:schemeClr val="bg1">
                    <a:lumMod val="10000"/>
                    <a:lumOff val="90000"/>
                  </a:schemeClr>
                </a:solidFill>
                <a:latin typeface="Gill Sans MT" pitchFamily="34" charset="0"/>
              </a:rPr>
              <a:t>Adult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graphicFrame>
        <p:nvGraphicFramePr>
          <p:cNvPr id="10" name="Chart 9"/>
          <p:cNvGraphicFramePr/>
          <p:nvPr/>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1524000" y="304800"/>
            <a:ext cx="7315200" cy="1077218"/>
          </a:xfrm>
          <a:prstGeom prst="rect">
            <a:avLst/>
          </a:prstGeom>
        </p:spPr>
        <p:txBody>
          <a:bodyPr wrap="square">
            <a:spAutoFit/>
          </a:bodyPr>
          <a:lstStyle/>
          <a:p>
            <a:r>
              <a:rPr lang="en-US" sz="3200" dirty="0" smtClean="0">
                <a:solidFill>
                  <a:schemeClr val="bg1">
                    <a:lumMod val="10000"/>
                    <a:lumOff val="90000"/>
                  </a:schemeClr>
                </a:solidFill>
                <a:latin typeface="Gill Sans MT" pitchFamily="34" charset="0"/>
              </a:rPr>
              <a:t>E-Book account for an increasingly large percentage of book sales.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books.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6885177" y="6550223"/>
            <a:ext cx="2258823" cy="307777"/>
          </a:xfrm>
          <a:prstGeom prst="rect">
            <a:avLst/>
          </a:prstGeom>
          <a:solidFill>
            <a:schemeClr val="bg1"/>
          </a:solidFill>
        </p:spPr>
        <p:txBody>
          <a:bodyPr wrap="none" rtlCol="0">
            <a:spAutoFit/>
          </a:bodyPr>
          <a:lstStyle/>
          <a:p>
            <a:r>
              <a:rPr lang="en-US" sz="1400" dirty="0" err="1" smtClean="0">
                <a:latin typeface="Gill Sans MT" pitchFamily="34" charset="0"/>
              </a:rPr>
              <a:t>ebook</a:t>
            </a:r>
            <a:r>
              <a:rPr lang="en-US" sz="1400" dirty="0" smtClean="0">
                <a:latin typeface="Gill Sans MT" pitchFamily="34" charset="0"/>
              </a:rPr>
              <a:t> by </a:t>
            </a:r>
            <a:r>
              <a:rPr lang="en-US" sz="1400" dirty="0" err="1" smtClean="0">
                <a:latin typeface="Gill Sans MT" pitchFamily="34" charset="0"/>
              </a:rPr>
              <a:t>teclasorg</a:t>
            </a:r>
            <a:r>
              <a:rPr lang="en-US" sz="1400" dirty="0" smtClean="0">
                <a:latin typeface="Gill Sans MT" pitchFamily="34" charset="0"/>
              </a:rPr>
              <a:t> on </a:t>
            </a:r>
            <a:r>
              <a:rPr lang="en-US" sz="1400" dirty="0" err="1" smtClean="0">
                <a:latin typeface="Gill Sans MT" pitchFamily="34" charset="0"/>
              </a:rPr>
              <a:t>Flickr</a:t>
            </a:r>
            <a:endParaRPr lang="en-US" sz="1400" dirty="0" smtClean="0">
              <a:latin typeface="Gill Sans MT" pitchFamily="34" charset="0"/>
            </a:endParaRPr>
          </a:p>
        </p:txBody>
      </p:sp>
      <p:sp>
        <p:nvSpPr>
          <p:cNvPr id="5" name="TextBox 4"/>
          <p:cNvSpPr txBox="1"/>
          <p:nvPr/>
        </p:nvSpPr>
        <p:spPr>
          <a:xfrm>
            <a:off x="1905000" y="1676400"/>
            <a:ext cx="2907334" cy="1754326"/>
          </a:xfrm>
          <a:prstGeom prst="rect">
            <a:avLst/>
          </a:prstGeom>
          <a:solidFill>
            <a:schemeClr val="bg1"/>
          </a:solidFill>
        </p:spPr>
        <p:txBody>
          <a:bodyPr wrap="none" rtlCol="0">
            <a:spAutoFit/>
          </a:bodyPr>
          <a:lstStyle/>
          <a:p>
            <a:pPr algn="ctr"/>
            <a:r>
              <a:rPr lang="en-US" sz="5400" dirty="0" smtClean="0">
                <a:solidFill>
                  <a:schemeClr val="bg1">
                    <a:lumMod val="25000"/>
                    <a:lumOff val="75000"/>
                  </a:schemeClr>
                </a:solidFill>
                <a:latin typeface="Gill Sans MT" pitchFamily="34" charset="0"/>
              </a:rPr>
              <a:t>Feb 2011:</a:t>
            </a:r>
          </a:p>
          <a:p>
            <a:pPr algn="ctr"/>
            <a:r>
              <a:rPr lang="en-US" sz="5400" dirty="0" smtClean="0">
                <a:latin typeface="Gill Sans MT" pitchFamily="34" charset="0"/>
              </a:rPr>
              <a:t>30%</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oryboard.jpg"/>
          <p:cNvPicPr>
            <a:picLocks noChangeAspect="1"/>
          </p:cNvPicPr>
          <p:nvPr/>
        </p:nvPicPr>
        <p:blipFill>
          <a:blip r:embed="rId2" cstate="screen"/>
          <a:srcRect/>
          <a:stretch>
            <a:fillRect/>
          </a:stretch>
        </p:blipFill>
        <p:spPr>
          <a:xfrm>
            <a:off x="0" y="0"/>
            <a:ext cx="9144000" cy="6858000"/>
          </a:xfrm>
          <a:prstGeom prst="rect">
            <a:avLst/>
          </a:prstGeom>
        </p:spPr>
      </p:pic>
      <p:sp>
        <p:nvSpPr>
          <p:cNvPr id="2" name="TextBox 1"/>
          <p:cNvSpPr txBox="1"/>
          <p:nvPr/>
        </p:nvSpPr>
        <p:spPr>
          <a:xfrm>
            <a:off x="3048000" y="2743200"/>
            <a:ext cx="2957284"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storyboard</a:t>
            </a:r>
          </a:p>
        </p:txBody>
      </p:sp>
      <p:sp>
        <p:nvSpPr>
          <p:cNvPr id="4" name="TextBox 3"/>
          <p:cNvSpPr txBox="1"/>
          <p:nvPr/>
        </p:nvSpPr>
        <p:spPr>
          <a:xfrm>
            <a:off x="7505410" y="6611779"/>
            <a:ext cx="1638590" cy="246221"/>
          </a:xfrm>
          <a:prstGeom prst="rect">
            <a:avLst/>
          </a:prstGeom>
          <a:noFill/>
        </p:spPr>
        <p:txBody>
          <a:bodyPr wrap="none" rtlCol="0">
            <a:spAutoFit/>
          </a:bodyPr>
          <a:lstStyle/>
          <a:p>
            <a:r>
              <a:rPr lang="en-US" sz="1000" dirty="0" smtClean="0">
                <a:solidFill>
                  <a:schemeClr val="bg1"/>
                </a:solidFill>
                <a:latin typeface="Gill Sans MT" pitchFamily="34" charset="0"/>
              </a:rPr>
              <a:t>Storyboard by </a:t>
            </a:r>
            <a:r>
              <a:rPr lang="en-US" sz="1000" dirty="0" err="1" smtClean="0">
                <a:solidFill>
                  <a:schemeClr val="bg1"/>
                </a:solidFill>
                <a:latin typeface="Gill Sans MT" pitchFamily="34" charset="0"/>
              </a:rPr>
              <a:t>ekai</a:t>
            </a:r>
            <a:r>
              <a:rPr lang="en-US" sz="1000" dirty="0" smtClean="0">
                <a:solidFill>
                  <a:schemeClr val="bg1"/>
                </a:solidFill>
                <a:latin typeface="Gill Sans MT" pitchFamily="34" charset="0"/>
              </a:rPr>
              <a:t> on </a:t>
            </a:r>
            <a:r>
              <a:rPr lang="en-US" sz="1000" dirty="0" err="1" smtClean="0">
                <a:solidFill>
                  <a:schemeClr val="bg1"/>
                </a:solidFill>
                <a:latin typeface="Gill Sans MT" pitchFamily="34" charset="0"/>
              </a:rPr>
              <a:t>Flikr</a:t>
            </a:r>
            <a:r>
              <a:rPr lang="en-US" sz="1000" dirty="0" smtClean="0">
                <a:solidFill>
                  <a:schemeClr val="bg1"/>
                </a:solidFill>
                <a:latin typeface="Gill Sans MT" pitchFamily="34" charset="0"/>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lorbeanbags.jpg"/>
          <p:cNvPicPr>
            <a:picLocks noChangeAspect="1"/>
          </p:cNvPicPr>
          <p:nvPr/>
        </p:nvPicPr>
        <p:blipFill>
          <a:blip r:embed="rId2" cstate="screen"/>
          <a:srcRect/>
          <a:stretch>
            <a:fillRect/>
          </a:stretch>
        </p:blipFill>
        <p:spPr>
          <a:xfrm>
            <a:off x="0" y="0"/>
            <a:ext cx="9144000" cy="6858000"/>
          </a:xfrm>
          <a:prstGeom prst="rect">
            <a:avLst/>
          </a:prstGeom>
        </p:spPr>
      </p:pic>
      <p:sp>
        <p:nvSpPr>
          <p:cNvPr id="2" name="TextBox 1"/>
          <p:cNvSpPr txBox="1"/>
          <p:nvPr/>
        </p:nvSpPr>
        <p:spPr>
          <a:xfrm>
            <a:off x="533400" y="4648200"/>
            <a:ext cx="3512821" cy="1569660"/>
          </a:xfrm>
          <a:prstGeom prst="rect">
            <a:avLst/>
          </a:prstGeom>
          <a:solidFill>
            <a:schemeClr val="bg1"/>
          </a:solidFill>
        </p:spPr>
        <p:txBody>
          <a:bodyPr wrap="none" rtlCol="0">
            <a:spAutoFit/>
          </a:bodyPr>
          <a:lstStyle/>
          <a:p>
            <a:pPr algn="ctr"/>
            <a:r>
              <a:rPr lang="en-US" sz="4800" dirty="0" smtClean="0">
                <a:solidFill>
                  <a:schemeClr val="bg1">
                    <a:lumMod val="25000"/>
                    <a:lumOff val="75000"/>
                  </a:schemeClr>
                </a:solidFill>
                <a:latin typeface="Gill Sans MT" pitchFamily="34" charset="0"/>
              </a:rPr>
              <a:t>Choose</a:t>
            </a:r>
          </a:p>
          <a:p>
            <a:pPr algn="ctr"/>
            <a:r>
              <a:rPr lang="en-US" sz="4800" dirty="0" smtClean="0">
                <a:solidFill>
                  <a:schemeClr val="bg1">
                    <a:lumMod val="25000"/>
                    <a:lumOff val="75000"/>
                  </a:schemeClr>
                </a:solidFill>
                <a:latin typeface="Gill Sans MT" pitchFamily="34" charset="0"/>
              </a:rPr>
              <a:t>Color + Font</a:t>
            </a:r>
          </a:p>
        </p:txBody>
      </p:sp>
      <p:sp>
        <p:nvSpPr>
          <p:cNvPr id="4" name="TextBox 3"/>
          <p:cNvSpPr txBox="1"/>
          <p:nvPr/>
        </p:nvSpPr>
        <p:spPr>
          <a:xfrm>
            <a:off x="5920041" y="0"/>
            <a:ext cx="3223959" cy="400110"/>
          </a:xfrm>
          <a:prstGeom prst="rect">
            <a:avLst/>
          </a:prstGeom>
          <a:noFill/>
        </p:spPr>
        <p:txBody>
          <a:bodyPr wrap="none" rtlCol="0">
            <a:spAutoFit/>
          </a:bodyPr>
          <a:lstStyle/>
          <a:p>
            <a:r>
              <a:rPr lang="en-US" sz="1000" dirty="0" smtClean="0">
                <a:solidFill>
                  <a:schemeClr val="bg1"/>
                </a:solidFill>
                <a:latin typeface="Gill Sans MT" pitchFamily="34" charset="0"/>
              </a:rPr>
              <a:t>Count and Spell Color Recognition Beanbags – NUMBERS</a:t>
            </a:r>
            <a:br>
              <a:rPr lang="en-US" sz="1000" dirty="0" smtClean="0">
                <a:solidFill>
                  <a:schemeClr val="bg1"/>
                </a:solidFill>
                <a:latin typeface="Gill Sans MT" pitchFamily="34" charset="0"/>
              </a:rPr>
            </a:br>
            <a:r>
              <a:rPr lang="en-US" sz="1000" dirty="0" smtClean="0">
                <a:solidFill>
                  <a:schemeClr val="bg1"/>
                </a:solidFill>
                <a:latin typeface="Gill Sans MT" pitchFamily="34" charset="0"/>
              </a:rPr>
              <a:t>by  </a:t>
            </a:r>
            <a:r>
              <a:rPr lang="en-US" sz="1000" dirty="0" err="1" smtClean="0">
                <a:solidFill>
                  <a:schemeClr val="bg1"/>
                </a:solidFill>
                <a:latin typeface="Gill Sans MT" pitchFamily="34" charset="0"/>
              </a:rPr>
              <a:t>EraPhernalia</a:t>
            </a:r>
            <a:r>
              <a:rPr lang="en-US" sz="1000" dirty="0" smtClean="0">
                <a:solidFill>
                  <a:schemeClr val="bg1"/>
                </a:solidFill>
                <a:latin typeface="Gill Sans MT" pitchFamily="34" charset="0"/>
              </a:rPr>
              <a:t> Vintage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 Searching for macroinvertebrates.jpg"/>
          <p:cNvPicPr>
            <a:picLocks noChangeAspect="1"/>
          </p:cNvPicPr>
          <p:nvPr/>
        </p:nvPicPr>
        <p:blipFill>
          <a:blip r:embed="rId3" cstate="screen"/>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 </a:t>
            </a:r>
            <a:endParaRPr lang="en-US" dirty="0"/>
          </a:p>
        </p:txBody>
      </p:sp>
      <p:sp>
        <p:nvSpPr>
          <p:cNvPr id="5" name="Rectangle 4"/>
          <p:cNvSpPr/>
          <p:nvPr/>
        </p:nvSpPr>
        <p:spPr>
          <a:xfrm>
            <a:off x="3962400" y="6581001"/>
            <a:ext cx="5181600" cy="276999"/>
          </a:xfrm>
          <a:prstGeom prst="rect">
            <a:avLst/>
          </a:prstGeom>
        </p:spPr>
        <p:txBody>
          <a:bodyPr wrap="square">
            <a:spAutoFit/>
          </a:bodyPr>
          <a:lstStyle/>
          <a:p>
            <a:r>
              <a:rPr lang="en-US" sz="1200" dirty="0" smtClean="0">
                <a:solidFill>
                  <a:schemeClr val="bg1">
                    <a:lumMod val="10000"/>
                    <a:lumOff val="90000"/>
                  </a:schemeClr>
                </a:solidFill>
              </a:rPr>
              <a:t>Searching for </a:t>
            </a:r>
            <a:r>
              <a:rPr lang="en-US" sz="1200" dirty="0" err="1" smtClean="0">
                <a:solidFill>
                  <a:schemeClr val="bg1">
                    <a:lumMod val="10000"/>
                    <a:lumOff val="90000"/>
                  </a:schemeClr>
                </a:solidFill>
              </a:rPr>
              <a:t>macroinvertebrates</a:t>
            </a:r>
            <a:r>
              <a:rPr lang="en-US" sz="1200" dirty="0" smtClean="0">
                <a:solidFill>
                  <a:schemeClr val="bg1">
                    <a:lumMod val="10000"/>
                    <a:lumOff val="90000"/>
                  </a:schemeClr>
                </a:solidFill>
              </a:rPr>
              <a:t> by the Horace Mann School on </a:t>
            </a:r>
            <a:r>
              <a:rPr lang="en-US" sz="1200" dirty="0" err="1" smtClean="0">
                <a:solidFill>
                  <a:schemeClr val="bg1">
                    <a:lumMod val="10000"/>
                    <a:lumOff val="90000"/>
                  </a:schemeClr>
                </a:solidFill>
              </a:rPr>
              <a:t>Picassa</a:t>
            </a:r>
            <a:endParaRPr lang="en-US" sz="1200" dirty="0">
              <a:solidFill>
                <a:schemeClr val="bg1">
                  <a:lumMod val="10000"/>
                  <a:lumOff val="90000"/>
                </a:schemeClr>
              </a:solidFill>
            </a:endParaRPr>
          </a:p>
        </p:txBody>
      </p:sp>
      <p:sp>
        <p:nvSpPr>
          <p:cNvPr id="6" name="TextBox 5"/>
          <p:cNvSpPr txBox="1"/>
          <p:nvPr/>
        </p:nvSpPr>
        <p:spPr>
          <a:xfrm>
            <a:off x="838200" y="609600"/>
            <a:ext cx="3087704" cy="830997"/>
          </a:xfrm>
          <a:prstGeom prst="rect">
            <a:avLst/>
          </a:prstGeom>
          <a:solidFill>
            <a:schemeClr val="bg1"/>
          </a:solidFill>
        </p:spPr>
        <p:txBody>
          <a:bodyPr wrap="none" rtlCol="0">
            <a:spAutoFit/>
          </a:bodyPr>
          <a:lstStyle/>
          <a:p>
            <a:pPr algn="ctr"/>
            <a:r>
              <a:rPr lang="en-US" sz="4800" dirty="0" smtClean="0">
                <a:latin typeface="Gill Sans MT" pitchFamily="34" charset="0"/>
              </a:rPr>
              <a:t>Find Images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eve_jobs.jpg"/>
          <p:cNvPicPr>
            <a:picLocks noChangeAspect="1"/>
          </p:cNvPicPr>
          <p:nvPr/>
        </p:nvPicPr>
        <p:blipFill>
          <a:blip r:embed="rId3" cstate="screen"/>
          <a:srcRect/>
          <a:stretch>
            <a:fillRect/>
          </a:stretch>
        </p:blipFill>
        <p:spPr>
          <a:xfrm>
            <a:off x="-1" y="0"/>
            <a:ext cx="9144001" cy="6858000"/>
          </a:xfrm>
          <a:prstGeom prst="rect">
            <a:avLst/>
          </a:prstGeom>
        </p:spPr>
      </p:pic>
      <p:sp>
        <p:nvSpPr>
          <p:cNvPr id="5" name="TextBox 4"/>
          <p:cNvSpPr txBox="1"/>
          <p:nvPr/>
        </p:nvSpPr>
        <p:spPr>
          <a:xfrm>
            <a:off x="7017712" y="6581001"/>
            <a:ext cx="2126288" cy="276999"/>
          </a:xfrm>
          <a:prstGeom prst="rect">
            <a:avLst/>
          </a:prstGeom>
          <a:noFill/>
        </p:spPr>
        <p:txBody>
          <a:bodyPr wrap="none" rtlCol="0">
            <a:spAutoFit/>
          </a:bodyPr>
          <a:lstStyle/>
          <a:p>
            <a:r>
              <a:rPr lang="en-US" sz="1200" dirty="0" smtClean="0">
                <a:latin typeface="Gill Sans MT" pitchFamily="34" charset="0"/>
              </a:rPr>
              <a:t>Img0061 by </a:t>
            </a:r>
            <a:r>
              <a:rPr lang="en-US" sz="1200" dirty="0" err="1" smtClean="0">
                <a:latin typeface="Gill Sans MT" pitchFamily="34" charset="0"/>
              </a:rPr>
              <a:t>blakespot</a:t>
            </a:r>
            <a:r>
              <a:rPr lang="en-US" sz="1200" dirty="0" smtClean="0">
                <a:latin typeface="Gill Sans MT" pitchFamily="34" charset="0"/>
              </a:rPr>
              <a:t> on </a:t>
            </a:r>
            <a:r>
              <a:rPr lang="en-US" sz="1200" dirty="0" err="1" smtClean="0">
                <a:latin typeface="Gill Sans MT" pitchFamily="34" charset="0"/>
              </a:rPr>
              <a:t>Flickr</a:t>
            </a:r>
            <a:endParaRPr lang="en-US" sz="1200" dirty="0" smtClean="0">
              <a:latin typeface="Gill Sans MT"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issors.jpg"/>
          <p:cNvPicPr>
            <a:picLocks noChangeAspect="1"/>
          </p:cNvPicPr>
          <p:nvPr/>
        </p:nvPicPr>
        <p:blipFill>
          <a:blip r:embed="rId2" cstate="screen"/>
          <a:srcRect/>
          <a:stretch>
            <a:fillRect/>
          </a:stretch>
        </p:blipFill>
        <p:spPr>
          <a:xfrm>
            <a:off x="0" y="0"/>
            <a:ext cx="9144000" cy="6858001"/>
          </a:xfrm>
          <a:prstGeom prst="rect">
            <a:avLst/>
          </a:prstGeom>
        </p:spPr>
      </p:pic>
      <p:sp>
        <p:nvSpPr>
          <p:cNvPr id="2" name="TextBox 1"/>
          <p:cNvSpPr txBox="1"/>
          <p:nvPr/>
        </p:nvSpPr>
        <p:spPr>
          <a:xfrm>
            <a:off x="2514600" y="4800600"/>
            <a:ext cx="4037580" cy="830997"/>
          </a:xfrm>
          <a:prstGeom prst="rect">
            <a:avLst/>
          </a:prstGeom>
          <a:solidFill>
            <a:schemeClr val="bg1"/>
          </a:solidFill>
        </p:spPr>
        <p:txBody>
          <a:bodyPr wrap="none" rtlCol="0">
            <a:spAutoFit/>
          </a:bodyPr>
          <a:lstStyle/>
          <a:p>
            <a:pPr algn="ctr"/>
            <a:r>
              <a:rPr lang="en-US" sz="4800" dirty="0" smtClean="0">
                <a:solidFill>
                  <a:schemeClr val="bg1">
                    <a:lumMod val="25000"/>
                    <a:lumOff val="75000"/>
                  </a:schemeClr>
                </a:solidFill>
                <a:latin typeface="Gill Sans MT" pitchFamily="34" charset="0"/>
              </a:rPr>
              <a:t>Remove Excess</a:t>
            </a:r>
          </a:p>
        </p:txBody>
      </p:sp>
      <p:sp>
        <p:nvSpPr>
          <p:cNvPr id="5" name="TextBox 4"/>
          <p:cNvSpPr txBox="1"/>
          <p:nvPr/>
        </p:nvSpPr>
        <p:spPr>
          <a:xfrm>
            <a:off x="5405476" y="6611779"/>
            <a:ext cx="3738524" cy="246221"/>
          </a:xfrm>
          <a:prstGeom prst="rect">
            <a:avLst/>
          </a:prstGeom>
          <a:noFill/>
        </p:spPr>
        <p:txBody>
          <a:bodyPr wrap="none" rtlCol="0">
            <a:spAutoFit/>
          </a:bodyPr>
          <a:lstStyle/>
          <a:p>
            <a:r>
              <a:rPr lang="en-US" sz="1000" dirty="0" smtClean="0">
                <a:solidFill>
                  <a:schemeClr val="bg1">
                    <a:lumMod val="10000"/>
                    <a:lumOff val="90000"/>
                  </a:schemeClr>
                </a:solidFill>
                <a:latin typeface="Gill Sans MT" pitchFamily="34" charset="0"/>
              </a:rPr>
              <a:t>Some people say I am obsessed with my lawn by </a:t>
            </a:r>
            <a:r>
              <a:rPr lang="en-US" sz="1000" b="1" dirty="0" err="1" smtClean="0">
                <a:solidFill>
                  <a:schemeClr val="bg1">
                    <a:lumMod val="10000"/>
                    <a:lumOff val="90000"/>
                  </a:schemeClr>
                </a:solidFill>
              </a:rPr>
              <a:t>Jez</a:t>
            </a:r>
            <a:r>
              <a:rPr lang="en-US" sz="1000" b="1" dirty="0" smtClean="0">
                <a:solidFill>
                  <a:schemeClr val="bg1">
                    <a:lumMod val="10000"/>
                    <a:lumOff val="90000"/>
                  </a:schemeClr>
                </a:solidFill>
              </a:rPr>
              <a:t> Page</a:t>
            </a:r>
            <a:r>
              <a:rPr lang="en-US" sz="1000" dirty="0" smtClean="0">
                <a:solidFill>
                  <a:schemeClr val="bg1">
                    <a:lumMod val="10000"/>
                    <a:lumOff val="90000"/>
                  </a:schemeClr>
                </a:solidFill>
                <a:latin typeface="Gill Sans MT" pitchFamily="34" charset="0"/>
              </a:rPr>
              <a:t> on </a:t>
            </a:r>
            <a:r>
              <a:rPr lang="en-US" sz="1000" dirty="0" err="1" smtClean="0">
                <a:solidFill>
                  <a:schemeClr val="bg1">
                    <a:lumMod val="10000"/>
                    <a:lumOff val="90000"/>
                  </a:schemeClr>
                </a:solidFill>
                <a:latin typeface="Gill Sans MT" pitchFamily="34" charset="0"/>
              </a:rPr>
              <a:t>Flickr</a:t>
            </a:r>
            <a:endParaRPr lang="en-US" sz="1000" b="1" dirty="0" smtClean="0">
              <a:solidFill>
                <a:schemeClr val="bg1">
                  <a:lumMod val="10000"/>
                  <a:lumOff val="90000"/>
                </a:schemeClr>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ncert.jpg"/>
          <p:cNvPicPr>
            <a:picLocks noChangeAspect="1"/>
          </p:cNvPicPr>
          <p:nvPr/>
        </p:nvPicPr>
        <p:blipFill>
          <a:blip r:embed="rId2" cstate="screen"/>
          <a:srcRect/>
          <a:stretch>
            <a:fillRect/>
          </a:stretch>
        </p:blipFill>
        <p:spPr>
          <a:xfrm>
            <a:off x="-1" y="0"/>
            <a:ext cx="9144001" cy="6858000"/>
          </a:xfrm>
          <a:prstGeom prst="rect">
            <a:avLst/>
          </a:prstGeom>
        </p:spPr>
      </p:pic>
      <p:sp>
        <p:nvSpPr>
          <p:cNvPr id="3" name="TextBox 2"/>
          <p:cNvSpPr txBox="1"/>
          <p:nvPr/>
        </p:nvSpPr>
        <p:spPr>
          <a:xfrm>
            <a:off x="6096000" y="6611779"/>
            <a:ext cx="3048000" cy="246221"/>
          </a:xfrm>
          <a:prstGeom prst="rect">
            <a:avLst/>
          </a:prstGeom>
          <a:noFill/>
        </p:spPr>
        <p:txBody>
          <a:bodyPr wrap="square" rtlCol="0">
            <a:spAutoFit/>
          </a:bodyPr>
          <a:lstStyle/>
          <a:p>
            <a:r>
              <a:rPr lang="en-US" sz="1000" b="1" dirty="0" smtClean="0"/>
              <a:t>Hands in the air - in concert </a:t>
            </a:r>
            <a:r>
              <a:rPr lang="en-US" sz="1000" dirty="0" smtClean="0"/>
              <a:t>by ` marfis75 on </a:t>
            </a:r>
            <a:r>
              <a:rPr lang="en-US" sz="1000" dirty="0" err="1" smtClean="0"/>
              <a:t>Flickr</a:t>
            </a:r>
            <a:endParaRPr lang="en-US" sz="1000" b="1"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ncert.jpg"/>
          <p:cNvPicPr>
            <a:picLocks noChangeAspect="1"/>
          </p:cNvPicPr>
          <p:nvPr/>
        </p:nvPicPr>
        <p:blipFill>
          <a:blip r:embed="rId2" cstate="screen"/>
          <a:srcRect/>
          <a:stretch>
            <a:fillRect/>
          </a:stretch>
        </p:blipFill>
        <p:spPr>
          <a:xfrm>
            <a:off x="-1" y="0"/>
            <a:ext cx="9144001" cy="6858000"/>
          </a:xfrm>
          <a:prstGeom prst="rect">
            <a:avLst/>
          </a:prstGeom>
        </p:spPr>
      </p:pic>
      <p:sp>
        <p:nvSpPr>
          <p:cNvPr id="3" name="TextBox 2"/>
          <p:cNvSpPr txBox="1"/>
          <p:nvPr/>
        </p:nvSpPr>
        <p:spPr>
          <a:xfrm>
            <a:off x="6096000" y="6611779"/>
            <a:ext cx="3048000" cy="246221"/>
          </a:xfrm>
          <a:prstGeom prst="rect">
            <a:avLst/>
          </a:prstGeom>
          <a:noFill/>
        </p:spPr>
        <p:txBody>
          <a:bodyPr wrap="square" rtlCol="0">
            <a:spAutoFit/>
          </a:bodyPr>
          <a:lstStyle/>
          <a:p>
            <a:r>
              <a:rPr lang="en-US" sz="1000" b="1" dirty="0" smtClean="0"/>
              <a:t>Hands in the air - in concert </a:t>
            </a:r>
            <a:r>
              <a:rPr lang="en-US" sz="1000" dirty="0" smtClean="0"/>
              <a:t>by ` marfis75 on </a:t>
            </a:r>
            <a:r>
              <a:rPr lang="en-US" sz="1000" dirty="0" err="1" smtClean="0"/>
              <a:t>Flickr</a:t>
            </a:r>
            <a:endParaRPr lang="en-US" sz="1000" b="1" dirty="0" smtClean="0"/>
          </a:p>
        </p:txBody>
      </p:sp>
      <p:sp>
        <p:nvSpPr>
          <p:cNvPr id="4" name="Rectangle 3"/>
          <p:cNvSpPr/>
          <p:nvPr/>
        </p:nvSpPr>
        <p:spPr>
          <a:xfrm>
            <a:off x="0" y="228600"/>
            <a:ext cx="9144000" cy="707886"/>
          </a:xfrm>
          <a:prstGeom prst="rect">
            <a:avLst/>
          </a:prstGeom>
          <a:solidFill>
            <a:schemeClr val="bg2"/>
          </a:solidFill>
        </p:spPr>
        <p:txBody>
          <a:bodyPr wrap="square">
            <a:spAutoFit/>
          </a:bodyPr>
          <a:lstStyle/>
          <a:p>
            <a:r>
              <a:rPr lang="en-US" sz="4000" b="1" dirty="0" smtClean="0">
                <a:solidFill>
                  <a:schemeClr val="bg1">
                    <a:lumMod val="10000"/>
                    <a:lumOff val="90000"/>
                  </a:schemeClr>
                </a:solidFill>
                <a:latin typeface="Gill Sans MT" pitchFamily="34" charset="0"/>
              </a:rPr>
              <a:t>http://ubalt.libguides.com/powerpoint</a:t>
            </a:r>
          </a:p>
        </p:txBody>
      </p:sp>
      <p:pic>
        <p:nvPicPr>
          <p:cNvPr id="5" name="Picture 4" descr="Book_Slideology-255x256.jpg"/>
          <p:cNvPicPr>
            <a:picLocks noChangeAspect="1"/>
          </p:cNvPicPr>
          <p:nvPr/>
        </p:nvPicPr>
        <p:blipFill>
          <a:blip r:embed="rId3" cstate="screen"/>
          <a:stretch>
            <a:fillRect/>
          </a:stretch>
        </p:blipFill>
        <p:spPr>
          <a:xfrm>
            <a:off x="1219200" y="1143000"/>
            <a:ext cx="2428875" cy="2438400"/>
          </a:xfrm>
          <a:prstGeom prst="rect">
            <a:avLst/>
          </a:prstGeom>
        </p:spPr>
      </p:pic>
      <p:pic>
        <p:nvPicPr>
          <p:cNvPr id="6" name="Picture 5" descr="preszen.jpg"/>
          <p:cNvPicPr>
            <a:picLocks noChangeAspect="1"/>
          </p:cNvPicPr>
          <p:nvPr/>
        </p:nvPicPr>
        <p:blipFill>
          <a:blip r:embed="rId4" cstate="screen"/>
          <a:stretch>
            <a:fillRect/>
          </a:stretch>
        </p:blipFill>
        <p:spPr>
          <a:xfrm>
            <a:off x="4191000" y="1219200"/>
            <a:ext cx="4114800" cy="24505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457200" y="1066800"/>
            <a:ext cx="3696892" cy="2286000"/>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3810000" y="4495800"/>
            <a:ext cx="5011736" cy="1366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se_snow.jpg"/>
          <p:cNvPicPr>
            <a:picLocks noChangeAspect="1"/>
          </p:cNvPicPr>
          <p:nvPr/>
        </p:nvPicPr>
        <p:blipFill>
          <a:blip r:embed="rId3" cstate="screen"/>
          <a:srcRect/>
          <a:stretch>
            <a:fillRect/>
          </a:stretch>
        </p:blipFill>
        <p:spPr>
          <a:xfrm flipV="1">
            <a:off x="0" y="0"/>
            <a:ext cx="9144000" cy="6858000"/>
          </a:xfrm>
          <a:prstGeom prst="rect">
            <a:avLst/>
          </a:prstGeom>
        </p:spPr>
      </p:pic>
      <p:sp>
        <p:nvSpPr>
          <p:cNvPr id="2" name="TextBox 1"/>
          <p:cNvSpPr txBox="1"/>
          <p:nvPr/>
        </p:nvSpPr>
        <p:spPr>
          <a:xfrm>
            <a:off x="3581400" y="4572000"/>
            <a:ext cx="5257800" cy="2062103"/>
          </a:xfrm>
          <a:prstGeom prst="rect">
            <a:avLst/>
          </a:prstGeom>
          <a:solidFill>
            <a:schemeClr val="bg1"/>
          </a:solidFill>
        </p:spPr>
        <p:txBody>
          <a:bodyPr wrap="square" rtlCol="0">
            <a:spAutoFit/>
          </a:bodyPr>
          <a:lstStyle/>
          <a:p>
            <a:r>
              <a:rPr lang="en-US" sz="3200" dirty="0" smtClean="0">
                <a:solidFill>
                  <a:schemeClr val="bg1">
                    <a:lumMod val="25000"/>
                    <a:lumOff val="75000"/>
                  </a:schemeClr>
                </a:solidFill>
              </a:rPr>
              <a:t>Rose petals on snow</a:t>
            </a:r>
            <a:br>
              <a:rPr lang="en-US" sz="3200" dirty="0" smtClean="0">
                <a:solidFill>
                  <a:schemeClr val="bg1">
                    <a:lumMod val="25000"/>
                    <a:lumOff val="75000"/>
                  </a:schemeClr>
                </a:solidFill>
              </a:rPr>
            </a:br>
            <a:r>
              <a:rPr lang="en-US" sz="3200" dirty="0" smtClean="0">
                <a:solidFill>
                  <a:schemeClr val="bg1">
                    <a:lumMod val="25000"/>
                    <a:lumOff val="75000"/>
                  </a:schemeClr>
                </a:solidFill>
              </a:rPr>
              <a:t>Are made brighter by contrast</a:t>
            </a:r>
            <a:br>
              <a:rPr lang="en-US" sz="3200" dirty="0" smtClean="0">
                <a:solidFill>
                  <a:schemeClr val="bg1">
                    <a:lumMod val="25000"/>
                    <a:lumOff val="75000"/>
                  </a:schemeClr>
                </a:solidFill>
              </a:rPr>
            </a:br>
            <a:r>
              <a:rPr lang="en-US" sz="3200" dirty="0" smtClean="0">
                <a:solidFill>
                  <a:schemeClr val="bg1">
                    <a:lumMod val="25000"/>
                    <a:lumOff val="75000"/>
                  </a:schemeClr>
                </a:solidFill>
              </a:rPr>
              <a:t>Please, no </a:t>
            </a:r>
            <a:r>
              <a:rPr lang="en-US" sz="3200" dirty="0" err="1" smtClean="0">
                <a:solidFill>
                  <a:schemeClr val="bg1">
                    <a:lumMod val="25000"/>
                    <a:lumOff val="75000"/>
                  </a:schemeClr>
                </a:solidFill>
              </a:rPr>
              <a:t>spinny</a:t>
            </a:r>
            <a:r>
              <a:rPr lang="en-US" sz="3200" dirty="0" smtClean="0">
                <a:solidFill>
                  <a:schemeClr val="bg1">
                    <a:lumMod val="25000"/>
                    <a:lumOff val="75000"/>
                  </a:schemeClr>
                </a:solidFill>
              </a:rPr>
              <a:t> things.                                  			</a:t>
            </a:r>
            <a:r>
              <a:rPr lang="en-US" sz="2800" dirty="0" smtClean="0">
                <a:solidFill>
                  <a:schemeClr val="bg1">
                    <a:lumMod val="25000"/>
                    <a:lumOff val="75000"/>
                  </a:schemeClr>
                </a:solidFill>
              </a:rPr>
              <a:t>- </a:t>
            </a:r>
            <a:r>
              <a:rPr lang="en-US" dirty="0" smtClean="0">
                <a:solidFill>
                  <a:schemeClr val="bg1">
                    <a:lumMod val="25000"/>
                    <a:lumOff val="75000"/>
                  </a:schemeClr>
                </a:solidFill>
              </a:rPr>
              <a:t>Lynda Del </a:t>
            </a:r>
            <a:r>
              <a:rPr lang="en-US" dirty="0" err="1" smtClean="0">
                <a:solidFill>
                  <a:schemeClr val="bg1">
                    <a:lumMod val="25000"/>
                    <a:lumOff val="75000"/>
                  </a:schemeClr>
                </a:solidFill>
              </a:rPr>
              <a:t>Genis</a:t>
            </a:r>
            <a:endParaRPr lang="en-US" dirty="0">
              <a:solidFill>
                <a:schemeClr val="bg1">
                  <a:lumMod val="25000"/>
                  <a:lumOff val="75000"/>
                </a:schemeClr>
              </a:solidFill>
            </a:endParaRPr>
          </a:p>
        </p:txBody>
      </p:sp>
      <p:sp>
        <p:nvSpPr>
          <p:cNvPr id="4" name="TextBox 3"/>
          <p:cNvSpPr txBox="1"/>
          <p:nvPr/>
        </p:nvSpPr>
        <p:spPr>
          <a:xfrm>
            <a:off x="0" y="6611779"/>
            <a:ext cx="3138295" cy="276999"/>
          </a:xfrm>
          <a:prstGeom prst="rect">
            <a:avLst/>
          </a:prstGeom>
          <a:noFill/>
        </p:spPr>
        <p:txBody>
          <a:bodyPr wrap="none" rtlCol="0">
            <a:spAutoFit/>
          </a:bodyPr>
          <a:lstStyle/>
          <a:p>
            <a:r>
              <a:rPr lang="en-US" sz="1200" dirty="0" err="1" smtClean="0">
                <a:solidFill>
                  <a:schemeClr val="bg1"/>
                </a:solidFill>
              </a:rPr>
              <a:t>Kalte</a:t>
            </a:r>
            <a:r>
              <a:rPr lang="en-US" sz="1200" dirty="0" smtClean="0">
                <a:solidFill>
                  <a:schemeClr val="bg1"/>
                </a:solidFill>
              </a:rPr>
              <a:t> </a:t>
            </a:r>
            <a:r>
              <a:rPr lang="en-US" sz="1200" dirty="0" err="1" smtClean="0">
                <a:solidFill>
                  <a:schemeClr val="bg1"/>
                </a:solidFill>
              </a:rPr>
              <a:t>Hände</a:t>
            </a:r>
            <a:r>
              <a:rPr lang="en-US" sz="1200" dirty="0" smtClean="0">
                <a:solidFill>
                  <a:schemeClr val="bg1"/>
                </a:solidFill>
              </a:rPr>
              <a:t> , </a:t>
            </a:r>
            <a:r>
              <a:rPr lang="en-US" sz="1200" dirty="0" err="1" smtClean="0">
                <a:solidFill>
                  <a:schemeClr val="bg1"/>
                </a:solidFill>
              </a:rPr>
              <a:t>Warme</a:t>
            </a:r>
            <a:r>
              <a:rPr lang="en-US" sz="1200" dirty="0" smtClean="0">
                <a:solidFill>
                  <a:schemeClr val="bg1"/>
                </a:solidFill>
              </a:rPr>
              <a:t> </a:t>
            </a:r>
            <a:r>
              <a:rPr lang="en-US" sz="1200" dirty="0" err="1" smtClean="0">
                <a:solidFill>
                  <a:schemeClr val="bg1"/>
                </a:solidFill>
              </a:rPr>
              <a:t>Liebe</a:t>
            </a:r>
            <a:r>
              <a:rPr lang="en-US" sz="1200" dirty="0" smtClean="0">
                <a:solidFill>
                  <a:schemeClr val="bg1"/>
                </a:solidFill>
              </a:rPr>
              <a:t> ..... by *Lie on </a:t>
            </a:r>
            <a:r>
              <a:rPr lang="en-US" sz="1200" dirty="0" err="1" smtClean="0">
                <a:solidFill>
                  <a:schemeClr val="bg1"/>
                </a:solidFill>
              </a:rPr>
              <a:t>Flickr</a:t>
            </a:r>
            <a:endParaRPr lang="en-US" sz="1200" dirty="0">
              <a:solidFill>
                <a:schemeClr val="bg1"/>
              </a:solidFill>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none" rtlCol="0">
        <a:spAutoFit/>
      </a:bodyPr>
      <a:lstStyle>
        <a:defPPr>
          <a:defRPr sz="4800" dirty="0" smtClean="0">
            <a:latin typeface="Gill Sans MT" pitchFamily="34" charset="0"/>
          </a:defRPr>
        </a:defPPr>
      </a:lstStyle>
    </a:txDef>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Gill Sans">
      <a:majorFont>
        <a:latin typeface="Gill Sans MT Condensed"/>
        <a:ea typeface=""/>
        <a:cs typeface=""/>
      </a:majorFont>
      <a:minorFont>
        <a:latin typeface="Gill Sans MT"/>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1950</TotalTime>
  <Words>1430</Words>
  <Application>Microsoft Office PowerPoint</Application>
  <PresentationFormat>On-screen Show (4:3)</PresentationFormat>
  <Paragraphs>252</Paragraphs>
  <Slides>62</Slides>
  <Notes>38</Notes>
  <HiddenSlides>3</HiddenSlides>
  <MMClips>0</MMClips>
  <ScaleCrop>false</ScaleCrop>
  <HeadingPairs>
    <vt:vector size="4" baseType="variant">
      <vt:variant>
        <vt:lpstr>Theme</vt:lpstr>
      </vt:variant>
      <vt:variant>
        <vt:i4>3</vt:i4>
      </vt:variant>
      <vt:variant>
        <vt:lpstr>Slide Titles</vt:lpstr>
      </vt:variant>
      <vt:variant>
        <vt:i4>62</vt:i4>
      </vt:variant>
    </vt:vector>
  </HeadingPairs>
  <TitlesOfParts>
    <vt:vector size="65" baseType="lpstr">
      <vt:lpstr>Office Theme</vt:lpstr>
      <vt:lpstr>Metro</vt:lpstr>
      <vt:lpstr>Opulent</vt:lpstr>
      <vt:lpstr>PowerPoint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Book Sales</vt:lpstr>
      <vt:lpstr>Slide 48</vt:lpstr>
      <vt:lpstr>Slide 49</vt:lpstr>
      <vt:lpstr>Slide 50</vt:lpstr>
      <vt:lpstr>Slide 51</vt:lpstr>
      <vt:lpstr>Slide 52</vt:lpstr>
      <vt:lpstr>Slide 53</vt:lpstr>
      <vt:lpstr>Slide 54</vt:lpstr>
      <vt:lpstr>Slide 55</vt:lpstr>
      <vt:lpstr>Slide 56</vt:lpstr>
      <vt:lpstr>Slide 57</vt:lpstr>
      <vt:lpstr>Slide 58</vt:lpstr>
      <vt:lpstr> </vt:lpstr>
      <vt:lpstr>Slide 60</vt:lpstr>
      <vt:lpstr>Slide 61</vt:lpstr>
      <vt:lpstr>Slide 62</vt:lpstr>
    </vt:vector>
  </TitlesOfParts>
  <Company>University of Baltimore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test</dc:creator>
  <cp:lastModifiedBy>UB</cp:lastModifiedBy>
  <cp:revision>189</cp:revision>
  <dcterms:created xsi:type="dcterms:W3CDTF">2011-04-11T14:28:40Z</dcterms:created>
  <dcterms:modified xsi:type="dcterms:W3CDTF">2011-05-06T14:26:59Z</dcterms:modified>
</cp:coreProperties>
</file>