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65" r:id="rId4"/>
    <p:sldId id="266" r:id="rId5"/>
    <p:sldId id="267" r:id="rId6"/>
    <p:sldId id="268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0" r:id="rId15"/>
    <p:sldId id="271" r:id="rId16"/>
    <p:sldId id="279" r:id="rId1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8FC2CB5-DBA6-4329-BA43-F56EE7B982E3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03B8D1C-38E1-4A2A-B8A1-A12EA94D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20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A9AF0E5-4CF1-48FB-A23D-01272728234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C0F16BF-8FDB-405F-B65D-49CF7AB5A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5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F16BF-8FDB-405F-B65D-49CF7AB5A4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F16BF-8FDB-405F-B65D-49CF7AB5A4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3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Tori\Pictures\cover art.jpg"/>
          <p:cNvPicPr>
            <a:picLocks noChangeAspect="1" noChangeArrowheads="1"/>
          </p:cNvPicPr>
          <p:nvPr userDrawn="1"/>
        </p:nvPicPr>
        <p:blipFill>
          <a:blip r:embed="rId2" cstate="print"/>
          <a:srcRect t="1222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502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6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0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6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9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0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2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3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1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Psychology Applied to Work®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6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Psychology Applied to Work®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BC164-5629-4DC4-B532-EE8A11D0E07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Tori\Pictures\cover art.jpg"/>
          <p:cNvPicPr>
            <a:picLocks noChangeAspect="1" noChangeArrowheads="1"/>
          </p:cNvPicPr>
          <p:nvPr userDrawn="1"/>
        </p:nvPicPr>
        <p:blipFill>
          <a:blip r:embed="rId13" cstate="print"/>
          <a:srcRect t="1222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 userDrawn="1"/>
        </p:nvSpPr>
        <p:spPr>
          <a:xfrm>
            <a:off x="685800" y="1066800"/>
            <a:ext cx="7696200" cy="5181600"/>
          </a:xfrm>
          <a:prstGeom prst="roundRect">
            <a:avLst>
              <a:gd name="adj" fmla="val 28070"/>
            </a:avLst>
          </a:prstGeom>
          <a:solidFill>
            <a:srgbClr val="0003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533400" y="1219200"/>
            <a:ext cx="8153400" cy="762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0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09600"/>
            <a:ext cx="6858000" cy="1893887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1</a:t>
            </a:r>
            <a:br>
              <a:rPr lang="en-US" dirty="0"/>
            </a:br>
            <a:r>
              <a:rPr lang="en-US" dirty="0"/>
              <a:t>The Historical Background of I/O Psychology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19600"/>
            <a:ext cx="6858000" cy="838200"/>
          </a:xfrm>
        </p:spPr>
        <p:txBody>
          <a:bodyPr>
            <a:normAutofit/>
          </a:bodyPr>
          <a:lstStyle/>
          <a:p>
            <a:r>
              <a:rPr lang="en-US" sz="2800" dirty="0"/>
              <a:t>  </a:t>
            </a:r>
            <a:r>
              <a:rPr lang="en-US" sz="2800" i="1" dirty="0" err="1"/>
              <a:t>Muchinsky</a:t>
            </a:r>
            <a:r>
              <a:rPr lang="en-US" sz="2800" i="1" dirty="0"/>
              <a:t> 12 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History of I/O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Toward Specialization (1946-1963)</a:t>
            </a:r>
          </a:p>
          <a:p>
            <a:pPr lvl="1"/>
            <a:r>
              <a:rPr lang="en-US" sz="3200" dirty="0"/>
              <a:t>Development of college and graduate programs in I/O psychology</a:t>
            </a:r>
          </a:p>
          <a:p>
            <a:pPr lvl="1"/>
            <a:r>
              <a:rPr lang="en-US" sz="3200" dirty="0"/>
              <a:t>Creation of Division 14 of APA (1946)</a:t>
            </a:r>
          </a:p>
          <a:p>
            <a:pPr lvl="1"/>
            <a:r>
              <a:rPr lang="en-US" sz="3200" dirty="0"/>
              <a:t>Sub-specialties crystallized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lang="en-US" dirty="0"/>
              <a:t>The History of I/O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Government Intervention (1964-1993)</a:t>
            </a:r>
          </a:p>
          <a:p>
            <a:pPr lvl="1"/>
            <a:r>
              <a:rPr lang="en-US" sz="2400" dirty="0"/>
              <a:t>Government scrutiny emerged as a second “authority”</a:t>
            </a:r>
          </a:p>
          <a:p>
            <a:pPr lvl="2"/>
            <a:r>
              <a:rPr lang="en-US" sz="2400" dirty="0"/>
              <a:t>Civil Rights Act (Title VII) – 1964</a:t>
            </a:r>
          </a:p>
          <a:p>
            <a:pPr lvl="2"/>
            <a:r>
              <a:rPr lang="en-US" sz="2400" dirty="0"/>
              <a:t>Regulation of testing, selection, and other employment decisions</a:t>
            </a:r>
          </a:p>
          <a:p>
            <a:pPr lvl="2"/>
            <a:r>
              <a:rPr lang="en-US" sz="2400" dirty="0"/>
              <a:t>Uniform Employment Guidelines</a:t>
            </a:r>
          </a:p>
          <a:p>
            <a:pPr lvl="2"/>
            <a:r>
              <a:rPr lang="en-US" sz="2400" dirty="0"/>
              <a:t>Americans with Disabilities Act – 1990</a:t>
            </a:r>
          </a:p>
          <a:p>
            <a:pPr lvl="2"/>
            <a:r>
              <a:rPr lang="en-US" sz="2400" dirty="0"/>
              <a:t>Civil Rights Act – 1991</a:t>
            </a:r>
          </a:p>
          <a:p>
            <a:pPr lvl="2"/>
            <a:r>
              <a:rPr lang="en-US" sz="2400" dirty="0"/>
              <a:t>Family and Medical Leave Act - 1993</a:t>
            </a:r>
          </a:p>
          <a:p>
            <a:pPr lvl="1"/>
            <a:r>
              <a:rPr lang="en-US" sz="2400" dirty="0"/>
              <a:t>I/O psychologists developed test (ASVAB) </a:t>
            </a:r>
            <a:br>
              <a:rPr lang="en-US" sz="2400" dirty="0"/>
            </a:br>
            <a:r>
              <a:rPr lang="en-US" sz="2400" dirty="0"/>
              <a:t>currently used for military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History of I/O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Information Age (1994-Present)</a:t>
            </a:r>
          </a:p>
          <a:p>
            <a:pPr lvl="1"/>
            <a:r>
              <a:rPr lang="en-US" sz="2400" dirty="0"/>
              <a:t>Internet accelerates change (information technology)</a:t>
            </a:r>
          </a:p>
          <a:p>
            <a:pPr lvl="1"/>
            <a:r>
              <a:rPr lang="en-US" sz="2400" dirty="0"/>
              <a:t>Explosive growth in Internet websites</a:t>
            </a:r>
          </a:p>
          <a:p>
            <a:pPr lvl="1"/>
            <a:r>
              <a:rPr lang="en-US" sz="2400" dirty="0" err="1"/>
              <a:t>Facebook</a:t>
            </a:r>
            <a:r>
              <a:rPr lang="en-US" sz="2400" dirty="0"/>
              <a:t>, LinkedIn, and MySpace (social media)</a:t>
            </a:r>
          </a:p>
          <a:p>
            <a:pPr lvl="1"/>
            <a:r>
              <a:rPr lang="en-US" sz="2400" dirty="0"/>
              <a:t>Google, eBay, Amazon (modern information-based companies)</a:t>
            </a:r>
          </a:p>
          <a:p>
            <a:pPr lvl="1"/>
            <a:r>
              <a:rPr lang="en-US" sz="2400" dirty="0"/>
              <a:t>Advent of e-business and the virtual workplace</a:t>
            </a:r>
          </a:p>
          <a:p>
            <a:pPr lvl="1"/>
            <a:r>
              <a:rPr lang="en-US" sz="2400" dirty="0"/>
              <a:t>Speed of delivery</a:t>
            </a:r>
          </a:p>
          <a:p>
            <a:pPr lvl="1"/>
            <a:r>
              <a:rPr lang="en-US" sz="2400" dirty="0"/>
              <a:t>The concept of “job” begins to erode</a:t>
            </a:r>
          </a:p>
          <a:p>
            <a:pPr lvl="1"/>
            <a:r>
              <a:rPr lang="en-US" sz="2400" dirty="0"/>
              <a:t>Telecommuting and virtual teams mean work is no longer a physical place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en-US" dirty="0"/>
              <a:t>Overview of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/>
          </a:bodyPr>
          <a:lstStyle/>
          <a:p>
            <a:r>
              <a:rPr lang="en-US" sz="2800" dirty="0"/>
              <a:t>Duality of science and practice</a:t>
            </a:r>
          </a:p>
          <a:p>
            <a:endParaRPr lang="en-US" sz="2800" dirty="0"/>
          </a:p>
          <a:p>
            <a:r>
              <a:rPr lang="en-US" sz="2800" dirty="0"/>
              <a:t>I/O psychologists develop selection and training system for TSA after 9/11</a:t>
            </a:r>
          </a:p>
          <a:p>
            <a:endParaRPr lang="en-US" sz="2800" dirty="0"/>
          </a:p>
          <a:p>
            <a:r>
              <a:rPr lang="en-US" sz="2800" dirty="0"/>
              <a:t>The Great Recession lasted for six quarters during 2008-2009</a:t>
            </a:r>
          </a:p>
          <a:p>
            <a:pPr lvl="1"/>
            <a:r>
              <a:rPr lang="en-US" sz="2800" dirty="0"/>
              <a:t>Lowered productivity</a:t>
            </a:r>
          </a:p>
          <a:p>
            <a:pPr lvl="1"/>
            <a:r>
              <a:rPr lang="en-US" sz="2800" dirty="0"/>
              <a:t>Increased unemployment</a:t>
            </a:r>
          </a:p>
          <a:p>
            <a:pPr lvl="1"/>
            <a:r>
              <a:rPr lang="en-US" sz="2800" dirty="0"/>
              <a:t>Decreased spending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Cross-Cultural I/O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Global Issues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Differences in time spent engaged in work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Values differences</a:t>
            </a:r>
          </a:p>
          <a:p>
            <a:pPr lvl="1"/>
            <a:r>
              <a:rPr lang="en-US" sz="3200" dirty="0"/>
              <a:t>Length of the work week</a:t>
            </a:r>
          </a:p>
          <a:p>
            <a:pPr lvl="1"/>
            <a:r>
              <a:rPr lang="en-US" sz="3200" dirty="0"/>
              <a:t>“Lazy vs. compulsive”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Humanitarian Work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Consistent with the need to promote good for mankind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Mandate of I/O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Increase the fit between workforce and workplace during rapid change</a:t>
            </a:r>
          </a:p>
          <a:p>
            <a:endParaRPr lang="en-US" sz="3200" dirty="0"/>
          </a:p>
          <a:p>
            <a:r>
              <a:rPr lang="en-US" sz="3200" dirty="0"/>
              <a:t>Help workforce balance work-family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Explain how I/O psychology relates to the profession of psychology as a whole.</a:t>
            </a:r>
          </a:p>
          <a:p>
            <a:r>
              <a:rPr lang="en-US" dirty="0"/>
              <a:t>Be able to identify the major fields of I/O psychology.</a:t>
            </a:r>
          </a:p>
          <a:p>
            <a:r>
              <a:rPr lang="en-US" dirty="0"/>
              <a:t>Understand how and why psychologists are licensed.</a:t>
            </a:r>
          </a:p>
          <a:p>
            <a:r>
              <a:rPr lang="en-US" dirty="0"/>
              <a:t>Learn the history of I/O psychology, including major people, events, and eras.</a:t>
            </a:r>
          </a:p>
          <a:p>
            <a:r>
              <a:rPr lang="en-US" dirty="0"/>
              <a:t>Give the reasons for cross-cultural interest in I/O psychology.</a:t>
            </a:r>
          </a:p>
          <a:p>
            <a:r>
              <a:rPr lang="en-US" dirty="0"/>
              <a:t>Understand the basis of humanitarian work psychology.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Industrial/Organizational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Many areas of psychology besides clinical</a:t>
            </a:r>
          </a:p>
          <a:p>
            <a:pPr lvl="1"/>
            <a:r>
              <a:rPr lang="en-US" sz="2400" dirty="0"/>
              <a:t>American Psychological Association (APA)</a:t>
            </a:r>
          </a:p>
          <a:p>
            <a:pPr lvl="2"/>
            <a:r>
              <a:rPr lang="en-US" sz="2400" dirty="0"/>
              <a:t>54 divisions</a:t>
            </a:r>
          </a:p>
          <a:p>
            <a:pPr lvl="2"/>
            <a:r>
              <a:rPr lang="en-US" sz="2400" dirty="0"/>
              <a:t>Functions of the APA</a:t>
            </a:r>
          </a:p>
          <a:p>
            <a:pPr lvl="2"/>
            <a:r>
              <a:rPr lang="en-US" sz="2400" dirty="0"/>
              <a:t>Division 14 - SIOP</a:t>
            </a:r>
          </a:p>
          <a:p>
            <a:pPr lvl="1"/>
            <a:r>
              <a:rPr lang="en-US" sz="2400" dirty="0"/>
              <a:t>American Psychological Society (APS)</a:t>
            </a:r>
          </a:p>
          <a:p>
            <a:pPr lvl="1"/>
            <a:r>
              <a:rPr lang="en-US" sz="2400" dirty="0"/>
              <a:t>Global presence of I/O psychology</a:t>
            </a:r>
          </a:p>
          <a:p>
            <a:pPr lvl="1"/>
            <a:r>
              <a:rPr lang="en-US" sz="2400" dirty="0"/>
              <a:t>Two sides: Science and Practice</a:t>
            </a:r>
          </a:p>
          <a:p>
            <a:pPr lvl="1"/>
            <a:r>
              <a:rPr lang="en-US" sz="2400" dirty="0"/>
              <a:t>Increasing level of recognition of I/O psychology in the general public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Fields of I/O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Selection and Placement</a:t>
            </a:r>
          </a:p>
          <a:p>
            <a:r>
              <a:rPr lang="en-US" dirty="0"/>
              <a:t>Training and Development</a:t>
            </a:r>
          </a:p>
          <a:p>
            <a:r>
              <a:rPr lang="en-US" dirty="0"/>
              <a:t>Performance Management</a:t>
            </a:r>
          </a:p>
          <a:p>
            <a:r>
              <a:rPr lang="en-US" dirty="0"/>
              <a:t>Organizational Effectiveness</a:t>
            </a:r>
          </a:p>
          <a:p>
            <a:r>
              <a:rPr lang="en-US" dirty="0"/>
              <a:t>Quality of Work Life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Licensing of Psychologists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Psychology:</a:t>
            </a:r>
          </a:p>
          <a:p>
            <a:pPr lvl="1"/>
            <a:r>
              <a:rPr lang="en-US" sz="3200" dirty="0"/>
              <a:t>Regulates its own membership</a:t>
            </a:r>
          </a:p>
          <a:p>
            <a:pPr lvl="1"/>
            <a:r>
              <a:rPr lang="en-US" sz="3200" dirty="0"/>
              <a:t>Is regulated by law in every state</a:t>
            </a:r>
          </a:p>
          <a:p>
            <a:pPr lvl="1"/>
            <a:r>
              <a:rPr lang="en-US" sz="3200" dirty="0"/>
              <a:t>Controversy about licensing of I/O psychologists</a:t>
            </a:r>
          </a:p>
          <a:p>
            <a:pPr lvl="1"/>
            <a:r>
              <a:rPr lang="en-US" sz="3200" dirty="0"/>
              <a:t>Not in clinical practice</a:t>
            </a:r>
          </a:p>
          <a:p>
            <a:pPr lvl="1"/>
            <a:r>
              <a:rPr lang="en-US" sz="3200" dirty="0"/>
              <a:t>Different mandate than health care providers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 dirty="0"/>
              <a:t>The History of I/O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Early Years (1900-1916)</a:t>
            </a:r>
          </a:p>
          <a:p>
            <a:pPr lvl="1"/>
            <a:r>
              <a:rPr lang="en-US" sz="2800" dirty="0"/>
              <a:t>Bryan and “real skills” (1904)</a:t>
            </a:r>
          </a:p>
          <a:p>
            <a:pPr lvl="1"/>
            <a:r>
              <a:rPr lang="en-US" sz="2800" dirty="0"/>
              <a:t>Industrial engineers: improve efficiency</a:t>
            </a:r>
          </a:p>
          <a:p>
            <a:pPr lvl="1"/>
            <a:r>
              <a:rPr lang="en-US" sz="2800" dirty="0"/>
              <a:t>Time and motion studies</a:t>
            </a:r>
          </a:p>
          <a:p>
            <a:pPr lvl="1"/>
            <a:r>
              <a:rPr lang="en-US" sz="2800" dirty="0"/>
              <a:t> Founding Figures</a:t>
            </a:r>
          </a:p>
          <a:p>
            <a:pPr lvl="2"/>
            <a:r>
              <a:rPr lang="en-US" sz="2800" dirty="0"/>
              <a:t>Walter Dill Scott</a:t>
            </a:r>
          </a:p>
          <a:p>
            <a:pPr lvl="2"/>
            <a:r>
              <a:rPr lang="en-US" sz="2800" dirty="0"/>
              <a:t>Frederick W. Taylor</a:t>
            </a:r>
          </a:p>
          <a:p>
            <a:pPr lvl="2"/>
            <a:r>
              <a:rPr lang="en-US" sz="2800" dirty="0"/>
              <a:t>Lillian </a:t>
            </a:r>
            <a:r>
              <a:rPr lang="en-US" sz="2800" dirty="0" err="1"/>
              <a:t>Moller</a:t>
            </a:r>
            <a:r>
              <a:rPr lang="en-US" sz="2800" dirty="0"/>
              <a:t> </a:t>
            </a:r>
            <a:r>
              <a:rPr lang="en-US" sz="2800" dirty="0" err="1"/>
              <a:t>Gilbreth</a:t>
            </a:r>
            <a:endParaRPr lang="en-US" sz="2800" dirty="0"/>
          </a:p>
          <a:p>
            <a:pPr lvl="2"/>
            <a:r>
              <a:rPr lang="en-US" sz="2800" dirty="0"/>
              <a:t>Hugo </a:t>
            </a:r>
            <a:r>
              <a:rPr lang="en-US" sz="2800" dirty="0" err="1"/>
              <a:t>Münsterberg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History of I/O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World War I (1917-1918)</a:t>
            </a:r>
          </a:p>
          <a:p>
            <a:pPr lvl="1"/>
            <a:r>
              <a:rPr lang="en-US" sz="2800" dirty="0"/>
              <a:t>Robert Yerkes and the Army Alpha and Beta Tests to screen recruits</a:t>
            </a:r>
          </a:p>
          <a:p>
            <a:pPr lvl="1"/>
            <a:r>
              <a:rPr lang="en-US" sz="2800" i="1" dirty="0"/>
              <a:t>Journal of Applied Psychology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16012"/>
          </a:xfrm>
        </p:spPr>
        <p:txBody>
          <a:bodyPr/>
          <a:lstStyle/>
          <a:p>
            <a:r>
              <a:rPr lang="en-US" dirty="0"/>
              <a:t>The History of I/O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>
            <a:noAutofit/>
          </a:bodyPr>
          <a:lstStyle/>
          <a:p>
            <a:r>
              <a:rPr lang="en-US" sz="2800" dirty="0"/>
              <a:t>Between the Wars (1919-1940)</a:t>
            </a:r>
          </a:p>
          <a:p>
            <a:pPr lvl="1"/>
            <a:r>
              <a:rPr lang="en-US" sz="2800" dirty="0"/>
              <a:t>Applied psychology emerged as a discipline</a:t>
            </a:r>
          </a:p>
          <a:p>
            <a:pPr lvl="1"/>
            <a:r>
              <a:rPr lang="en-US" sz="2800" dirty="0"/>
              <a:t>Psychological research bureaus came into full bloom</a:t>
            </a:r>
          </a:p>
          <a:p>
            <a:pPr lvl="2"/>
            <a:r>
              <a:rPr lang="en-US" sz="2800" dirty="0"/>
              <a:t>Walter Bingham at Carnegie Institute of Technology</a:t>
            </a:r>
          </a:p>
          <a:p>
            <a:pPr lvl="2"/>
            <a:r>
              <a:rPr lang="en-US" sz="2800" dirty="0"/>
              <a:t>James </a:t>
            </a:r>
            <a:r>
              <a:rPr lang="en-US" sz="2800" dirty="0" err="1"/>
              <a:t>Cattell</a:t>
            </a:r>
            <a:r>
              <a:rPr lang="en-US" sz="2800" dirty="0"/>
              <a:t> founded the Psychological Corporation</a:t>
            </a:r>
          </a:p>
          <a:p>
            <a:pPr lvl="1"/>
            <a:r>
              <a:rPr lang="en-US" sz="2800" dirty="0"/>
              <a:t>Hawthorne-Western Electric Studies/Harvard University Joint Venture</a:t>
            </a:r>
          </a:p>
          <a:p>
            <a:pPr lvl="2"/>
            <a:r>
              <a:rPr lang="en-US" sz="2800" dirty="0"/>
              <a:t>Profound influence of Hawthorne studies on I/O psychology</a:t>
            </a:r>
          </a:p>
          <a:p>
            <a:pPr lvl="2"/>
            <a:r>
              <a:rPr lang="en-US" sz="2800" dirty="0"/>
              <a:t>Revealed the complexity of human behavior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History of I/O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World War II (1941-1945)</a:t>
            </a:r>
          </a:p>
          <a:p>
            <a:pPr lvl="1"/>
            <a:r>
              <a:rPr lang="en-US" sz="3200" dirty="0"/>
              <a:t>Selection and Placement tests</a:t>
            </a:r>
          </a:p>
          <a:p>
            <a:pPr lvl="1"/>
            <a:r>
              <a:rPr lang="en-US" sz="3200" dirty="0"/>
              <a:t>Group ability testing (AGCT)</a:t>
            </a:r>
          </a:p>
          <a:p>
            <a:pPr lvl="1"/>
            <a:r>
              <a:rPr lang="en-US" sz="3200" dirty="0"/>
              <a:t>Situational stress tests (OSS)</a:t>
            </a:r>
          </a:p>
          <a:p>
            <a:pPr lvl="1"/>
            <a:r>
              <a:rPr lang="en-US" sz="3200" dirty="0"/>
              <a:t>Early situational tests: select, train pilots; measure attitude, morale</a:t>
            </a:r>
          </a:p>
          <a:p>
            <a:pPr lvl="1"/>
            <a:r>
              <a:rPr lang="en-US" sz="3200" dirty="0"/>
              <a:t>Development of more employment tests in industry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C164-5629-4DC4-B532-EE8A11D0E0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691</Words>
  <Application>Microsoft Office PowerPoint</Application>
  <PresentationFormat>On-screen Show (4:3)</PresentationFormat>
  <Paragraphs>128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Chapter 1 The Historical Background of I/O Psychology</vt:lpstr>
      <vt:lpstr>Learning Objectives</vt:lpstr>
      <vt:lpstr>Industrial/Organizational Psychology</vt:lpstr>
      <vt:lpstr>Fields of I/O Psychology</vt:lpstr>
      <vt:lpstr>Licensing of Psychologists</vt:lpstr>
      <vt:lpstr>The History of I/O Psychology</vt:lpstr>
      <vt:lpstr>The History of I/O Psychology</vt:lpstr>
      <vt:lpstr>The History of I/O Psychology</vt:lpstr>
      <vt:lpstr>The History of I/O Psychology</vt:lpstr>
      <vt:lpstr>The History of I/O Psychology</vt:lpstr>
      <vt:lpstr>The History of I/O Psychology</vt:lpstr>
      <vt:lpstr>The History of I/O Psychology</vt:lpstr>
      <vt:lpstr>Overview of Field</vt:lpstr>
      <vt:lpstr>Cross-Cultural I/O Psychology</vt:lpstr>
      <vt:lpstr>Humanitarian Work Psychology</vt:lpstr>
      <vt:lpstr>Mandate of I/O Psychology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Tori</dc:creator>
  <cp:lastModifiedBy>Thomas Mitchell</cp:lastModifiedBy>
  <cp:revision>14</cp:revision>
  <cp:lastPrinted>2017-08-27T17:31:55Z</cp:lastPrinted>
  <dcterms:created xsi:type="dcterms:W3CDTF">2015-01-15T05:01:53Z</dcterms:created>
  <dcterms:modified xsi:type="dcterms:W3CDTF">2022-10-19T14:48:11Z</dcterms:modified>
</cp:coreProperties>
</file>